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AD7238-C945-46C7-B3E7-C38ABBF73E8C}" v="22" dt="2022-09-12T11:54:14.2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86420" autoAdjust="0"/>
  </p:normalViewPr>
  <p:slideViewPr>
    <p:cSldViewPr snapToGrid="0">
      <p:cViewPr varScale="1">
        <p:scale>
          <a:sx n="96" d="100"/>
          <a:sy n="96" d="100"/>
        </p:scale>
        <p:origin x="12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74307-A477-4DA6-B784-1DD9655FC67A}" type="datetimeFigureOut">
              <a:rPr lang="nl-NL" smtClean="0"/>
              <a:t>09-10-2022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76AC9-1608-465E-9D71-0DCE20875B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775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E76AC9-1608-465E-9D71-0DCE20875B6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759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E76AC9-1608-465E-9D71-0DCE20875B6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9703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E76AC9-1608-465E-9D71-0DCE20875B6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2793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A2A8A94-89C9-4A9F-89C8-5F4AEEA7D2FA}" type="datetimeFigureOut">
              <a:rPr lang="nl-NL" smtClean="0"/>
              <a:t>09-10-2022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9E3125-D24B-4A09-B517-3225CF9B267E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520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8A94-89C9-4A9F-89C8-5F4AEEA7D2FA}" type="datetimeFigureOut">
              <a:rPr lang="nl-NL" smtClean="0"/>
              <a:t>09-10-2022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3125-D24B-4A09-B517-3225CF9B2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7671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8A94-89C9-4A9F-89C8-5F4AEEA7D2FA}" type="datetimeFigureOut">
              <a:rPr lang="nl-NL" smtClean="0"/>
              <a:t>09-10-2022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3125-D24B-4A09-B517-3225CF9B2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9282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8A94-89C9-4A9F-89C8-5F4AEEA7D2FA}" type="datetimeFigureOut">
              <a:rPr lang="nl-NL" smtClean="0"/>
              <a:t>09-10-2022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3125-D24B-4A09-B517-3225CF9B2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3390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8A94-89C9-4A9F-89C8-5F4AEEA7D2FA}" type="datetimeFigureOut">
              <a:rPr lang="nl-NL" smtClean="0"/>
              <a:t>09-10-2022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3125-D24B-4A09-B517-3225CF9B267E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4226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8A94-89C9-4A9F-89C8-5F4AEEA7D2FA}" type="datetimeFigureOut">
              <a:rPr lang="nl-NL" smtClean="0"/>
              <a:t>09-10-2022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3125-D24B-4A09-B517-3225CF9B2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1003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8A94-89C9-4A9F-89C8-5F4AEEA7D2FA}" type="datetimeFigureOut">
              <a:rPr lang="nl-NL" smtClean="0"/>
              <a:t>09-10-2022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3125-D24B-4A09-B517-3225CF9B2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622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8A94-89C9-4A9F-89C8-5F4AEEA7D2FA}" type="datetimeFigureOut">
              <a:rPr lang="nl-NL" smtClean="0"/>
              <a:t>09-10-2022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3125-D24B-4A09-B517-3225CF9B2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44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8A94-89C9-4A9F-89C8-5F4AEEA7D2FA}" type="datetimeFigureOut">
              <a:rPr lang="nl-NL" smtClean="0"/>
              <a:t>09-10-2022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3125-D24B-4A09-B517-3225CF9B2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159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8A94-89C9-4A9F-89C8-5F4AEEA7D2FA}" type="datetimeFigureOut">
              <a:rPr lang="nl-NL" smtClean="0"/>
              <a:t>09-10-2022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3125-D24B-4A09-B517-3225CF9B2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8449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8A94-89C9-4A9F-89C8-5F4AEEA7D2FA}" type="datetimeFigureOut">
              <a:rPr lang="nl-NL" smtClean="0"/>
              <a:t>09-10-2022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3125-D24B-4A09-B517-3225CF9B2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65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DA2A8A94-89C9-4A9F-89C8-5F4AEEA7D2FA}" type="datetimeFigureOut">
              <a:rPr lang="nl-NL" smtClean="0"/>
              <a:t>09-10-2022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F9E3125-D24B-4A09-B517-3225CF9B26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227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BAA9A6-307C-4452-8A75-F6E2BD70F3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Een Mesopotamische Odyssee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F0116CD-0DA9-41BD-9A06-60F6B6332F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Nieuw klassiek inclusief lesmateriaal in de Grieks/Latijn-les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E7CE886-DBF9-4D54-91E3-809A54782D4F}"/>
              </a:ext>
            </a:extLst>
          </p:cNvPr>
          <p:cNvSpPr txBox="1"/>
          <p:nvPr/>
        </p:nvSpPr>
        <p:spPr>
          <a:xfrm>
            <a:off x="393540" y="5560125"/>
            <a:ext cx="28357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chemeClr val="bg1"/>
                </a:solidFill>
              </a:rPr>
              <a:t>Hanna Hoogenraad</a:t>
            </a:r>
          </a:p>
          <a:p>
            <a:r>
              <a:rPr lang="nl-NL" sz="2400" b="1" dirty="0">
                <a:solidFill>
                  <a:schemeClr val="bg1"/>
                </a:solidFill>
              </a:rPr>
              <a:t>Bas Wagenaar</a:t>
            </a:r>
          </a:p>
        </p:txBody>
      </p:sp>
      <p:pic>
        <p:nvPicPr>
          <p:cNvPr id="1026" name="Picture 2" descr="Stichting Zenobia">
            <a:extLst>
              <a:ext uri="{FF2B5EF4-FFF2-40B4-BE49-F238E27FC236}">
                <a16:creationId xmlns:a16="http://schemas.microsoft.com/office/drawing/2014/main" id="{8D0921C5-526B-4F59-898A-E9F62AA050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157"/>
          <a:stretch/>
        </p:blipFill>
        <p:spPr bwMode="auto">
          <a:xfrm>
            <a:off x="6096000" y="4740301"/>
            <a:ext cx="5787342" cy="1777647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DA09D3C4-77E2-4903-88AD-4037A668DB75}"/>
              </a:ext>
            </a:extLst>
          </p:cNvPr>
          <p:cNvSpPr txBox="1"/>
          <p:nvPr/>
        </p:nvSpPr>
        <p:spPr>
          <a:xfrm>
            <a:off x="3229338" y="5560125"/>
            <a:ext cx="28357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chemeClr val="bg1"/>
                </a:solidFill>
              </a:rPr>
              <a:t>Kristel Henquet</a:t>
            </a:r>
          </a:p>
          <a:p>
            <a:r>
              <a:rPr lang="nl-NL" sz="2400" b="1">
                <a:solidFill>
                  <a:schemeClr val="bg1"/>
                </a:solidFill>
              </a:rPr>
              <a:t>Michèle Meijer</a:t>
            </a:r>
            <a:endParaRPr lang="nl-NL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564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56AF9B-DAD8-4596-9365-1B814DBEC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lessenreeks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C0129A-E7AA-4E1A-A724-C72F7CFD0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89904"/>
            <a:ext cx="9872871" cy="4838217"/>
          </a:xfrm>
        </p:spPr>
        <p:txBody>
          <a:bodyPr>
            <a:normAutofit fontScale="92500" lnSpcReduction="20000"/>
          </a:bodyPr>
          <a:lstStyle/>
          <a:p>
            <a:r>
              <a:rPr lang="nl-NL" b="1" dirty="0"/>
              <a:t>Doelgroep</a:t>
            </a:r>
            <a:r>
              <a:rPr lang="nl-NL" dirty="0"/>
              <a:t>: onderbouwklassen gymnasium</a:t>
            </a:r>
          </a:p>
          <a:p>
            <a:endParaRPr lang="nl-NL" dirty="0"/>
          </a:p>
          <a:p>
            <a:r>
              <a:rPr lang="nl-NL" b="1" dirty="0"/>
              <a:t>Doel</a:t>
            </a:r>
            <a:r>
              <a:rPr lang="nl-NL" dirty="0"/>
              <a:t>: </a:t>
            </a:r>
          </a:p>
          <a:p>
            <a:pPr lvl="1"/>
            <a:r>
              <a:rPr lang="nl-NL" dirty="0"/>
              <a:t>Gratis, kant en klaar en gemakkelijk toegankelijk lesmateriaal aanbieden voor docenten Grieks en Latijn </a:t>
            </a:r>
          </a:p>
          <a:p>
            <a:pPr lvl="1"/>
            <a:r>
              <a:rPr lang="nl-NL" dirty="0"/>
              <a:t>Aansluiten bij bestaande lesmethodes Grieks en Latijn</a:t>
            </a:r>
          </a:p>
          <a:p>
            <a:pPr lvl="2"/>
            <a:r>
              <a:rPr lang="nl-NL" dirty="0"/>
              <a:t>Grieks: Pallas, Argo, …</a:t>
            </a:r>
          </a:p>
          <a:p>
            <a:pPr lvl="2"/>
            <a:r>
              <a:rPr lang="nl-NL" dirty="0"/>
              <a:t>Latijn: Disco, SPQR, Minerva, …</a:t>
            </a:r>
          </a:p>
          <a:p>
            <a:pPr lvl="1"/>
            <a:r>
              <a:rPr lang="nl-NL" dirty="0"/>
              <a:t>Verbreding van het concept ‘oudheid’ via het extra perspectief van het Oude Nabije Oosten</a:t>
            </a:r>
          </a:p>
          <a:p>
            <a:pPr lvl="2"/>
            <a:endParaRPr lang="nl-NL" dirty="0"/>
          </a:p>
          <a:p>
            <a:r>
              <a:rPr lang="nl-NL" dirty="0"/>
              <a:t>Elke ‘les’ is gebouwd rondom één centraal thema</a:t>
            </a:r>
          </a:p>
          <a:p>
            <a:pPr lvl="1"/>
            <a:r>
              <a:rPr lang="nl-NL" dirty="0" err="1"/>
              <a:t>Leerlingmateriaal</a:t>
            </a:r>
            <a:r>
              <a:rPr lang="nl-NL" dirty="0"/>
              <a:t> met tekst, afbeeldingen, vragen en opdrachten</a:t>
            </a:r>
          </a:p>
          <a:p>
            <a:pPr lvl="1"/>
            <a:r>
              <a:rPr lang="nl-NL" dirty="0"/>
              <a:t>Docentenhandleiding met antwoorden </a:t>
            </a:r>
            <a:r>
              <a:rPr lang="nl-NL"/>
              <a:t>op vragen, </a:t>
            </a:r>
            <a:r>
              <a:rPr lang="nl-NL" dirty="0"/>
              <a:t>extra opdrachten en achtergronden en wetenschappelijke literatuur</a:t>
            </a:r>
          </a:p>
          <a:p>
            <a:pPr lvl="1"/>
            <a:r>
              <a:rPr lang="nl-NL" dirty="0"/>
              <a:t>Vragen volgens RTTI, kennis, toepassing, vormen eigen mening, creatie op basis van opgedane kennis , actualisatie</a:t>
            </a:r>
          </a:p>
          <a:p>
            <a:pPr lvl="1"/>
            <a:r>
              <a:rPr lang="nl-NL" dirty="0"/>
              <a:t>Terugkerend thema: toeval of overdracht?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2897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0D78F2-6A8A-483C-ACE6-BF208E621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Voorbeelden van thema’s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C792DB-0B50-486A-89C0-0EF2E3B1E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102" y="1828801"/>
            <a:ext cx="10926502" cy="4664596"/>
          </a:xfrm>
        </p:spPr>
        <p:txBody>
          <a:bodyPr>
            <a:normAutofit fontScale="92500"/>
          </a:bodyPr>
          <a:lstStyle/>
          <a:p>
            <a:r>
              <a:rPr lang="nl-NL" b="1" dirty="0"/>
              <a:t>‘Olympus Extended’: </a:t>
            </a:r>
            <a:r>
              <a:rPr lang="nl-NL" dirty="0"/>
              <a:t>goden in de oudheid (eerste lessen Pallas, Disco)</a:t>
            </a:r>
          </a:p>
          <a:p>
            <a:pPr lvl="1"/>
            <a:r>
              <a:rPr lang="nl-NL" dirty="0"/>
              <a:t>Onderwerpen:</a:t>
            </a:r>
          </a:p>
          <a:p>
            <a:pPr lvl="2"/>
            <a:r>
              <a:rPr lang="nl-NL" dirty="0"/>
              <a:t>Het concept ‘pantheon’ en ‘polytheïsme’</a:t>
            </a:r>
          </a:p>
          <a:p>
            <a:pPr lvl="2"/>
            <a:r>
              <a:rPr lang="nl-NL" dirty="0"/>
              <a:t>Het Mesopotamische pantheon</a:t>
            </a:r>
          </a:p>
          <a:p>
            <a:pPr lvl="2"/>
            <a:r>
              <a:rPr lang="nl-NL" dirty="0"/>
              <a:t>Religieuze gebouwen en huisvesting</a:t>
            </a:r>
          </a:p>
          <a:p>
            <a:pPr lvl="2"/>
            <a:r>
              <a:rPr lang="nl-NL" dirty="0"/>
              <a:t>Rituelen</a:t>
            </a:r>
          </a:p>
          <a:p>
            <a:pPr lvl="1"/>
            <a:r>
              <a:rPr lang="nl-NL" dirty="0"/>
              <a:t>Verdiepingsmogelijkheden: Mesopotamische steden; andere </a:t>
            </a:r>
            <a:r>
              <a:rPr lang="nl-NL" dirty="0" err="1"/>
              <a:t>panthea</a:t>
            </a:r>
            <a:r>
              <a:rPr lang="nl-NL" dirty="0"/>
              <a:t>, …</a:t>
            </a:r>
          </a:p>
          <a:p>
            <a:r>
              <a:rPr lang="nl-NL" b="1" dirty="0"/>
              <a:t>‘</a:t>
            </a:r>
            <a:r>
              <a:rPr lang="nl-NL" b="1" dirty="0" err="1"/>
              <a:t>Linguae</a:t>
            </a:r>
            <a:r>
              <a:rPr lang="nl-NL" b="1" dirty="0"/>
              <a:t> </a:t>
            </a:r>
            <a:r>
              <a:rPr lang="nl-NL" b="1" dirty="0" err="1"/>
              <a:t>Francae</a:t>
            </a:r>
            <a:r>
              <a:rPr lang="nl-NL" b="1" dirty="0"/>
              <a:t> </a:t>
            </a:r>
            <a:r>
              <a:rPr lang="nl-NL" b="1" dirty="0" err="1"/>
              <a:t>Antiquae</a:t>
            </a:r>
            <a:r>
              <a:rPr lang="nl-NL" b="1" dirty="0"/>
              <a:t>’</a:t>
            </a:r>
            <a:r>
              <a:rPr lang="nl-NL" dirty="0"/>
              <a:t>: Oude talen en schriftsystemen (bij introductie Grieks)</a:t>
            </a:r>
          </a:p>
          <a:p>
            <a:pPr lvl="1"/>
            <a:r>
              <a:rPr lang="nl-NL" dirty="0"/>
              <a:t>Onderwerpen:</a:t>
            </a:r>
          </a:p>
          <a:p>
            <a:pPr lvl="2"/>
            <a:r>
              <a:rPr lang="nl-NL" dirty="0"/>
              <a:t>Het concept ‘Lingua franca’</a:t>
            </a:r>
          </a:p>
          <a:p>
            <a:pPr lvl="2"/>
            <a:r>
              <a:rPr lang="nl-NL" dirty="0"/>
              <a:t>(Ontwikkeling van) schriftsystemen in de oudheid: alfabet, spijkerschrift, hiërogliefen, Lineair B</a:t>
            </a:r>
          </a:p>
          <a:p>
            <a:pPr lvl="2"/>
            <a:r>
              <a:rPr lang="nl-NL" dirty="0" err="1"/>
              <a:t>Linguae</a:t>
            </a:r>
            <a:r>
              <a:rPr lang="nl-NL" dirty="0"/>
              <a:t> </a:t>
            </a:r>
            <a:r>
              <a:rPr lang="nl-NL" dirty="0" err="1"/>
              <a:t>francae</a:t>
            </a:r>
            <a:r>
              <a:rPr lang="nl-NL" dirty="0"/>
              <a:t>: Akkadisch, Myceens, Lineair B</a:t>
            </a:r>
          </a:p>
          <a:p>
            <a:pPr lvl="2"/>
            <a:r>
              <a:rPr lang="nl-NL" dirty="0"/>
              <a:t>Ontcijfering van schriftsystemen: Steen van </a:t>
            </a:r>
            <a:r>
              <a:rPr lang="nl-NL" dirty="0" err="1"/>
              <a:t>Rosetta</a:t>
            </a:r>
            <a:r>
              <a:rPr lang="nl-NL" dirty="0"/>
              <a:t>; </a:t>
            </a:r>
            <a:r>
              <a:rPr lang="nl-NL" dirty="0" err="1"/>
              <a:t>Behištun</a:t>
            </a:r>
            <a:r>
              <a:rPr lang="nl-NL" dirty="0"/>
              <a:t>-inscriptie</a:t>
            </a:r>
          </a:p>
          <a:p>
            <a:pPr lvl="1"/>
            <a:r>
              <a:rPr lang="nl-NL" dirty="0"/>
              <a:t>Verdiepingsmogelijkheden: andere klassieke talen en schriftsystemen lezen, voorwerpen ontcijferen, …</a:t>
            </a:r>
          </a:p>
          <a:p>
            <a:pPr lvl="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46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99</TotalTime>
  <Words>260</Words>
  <Application>Microsoft Macintosh PowerPoint</Application>
  <PresentationFormat>Breedbeeld</PresentationFormat>
  <Paragraphs>39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Calibri</vt:lpstr>
      <vt:lpstr>Corbel</vt:lpstr>
      <vt:lpstr>Basis</vt:lpstr>
      <vt:lpstr>Een Mesopotamische Odyssee</vt:lpstr>
      <vt:lpstr>De lessenreeks</vt:lpstr>
      <vt:lpstr>Voorbeelden van thema’s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 Mesopotamische Odyssee</dc:title>
  <dc:creator>Bas Wagenaar</dc:creator>
  <cp:lastModifiedBy>Microsoft Office User</cp:lastModifiedBy>
  <cp:revision>1</cp:revision>
  <dcterms:created xsi:type="dcterms:W3CDTF">2022-09-09T12:19:44Z</dcterms:created>
  <dcterms:modified xsi:type="dcterms:W3CDTF">2022-10-09T12:51:16Z</dcterms:modified>
</cp:coreProperties>
</file>