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4" r:id="rId3"/>
    <p:sldId id="278" r:id="rId4"/>
    <p:sldId id="277" r:id="rId5"/>
    <p:sldId id="276" r:id="rId6"/>
    <p:sldId id="504" r:id="rId7"/>
    <p:sldId id="275"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14B"/>
    <a:srgbClr val="000000"/>
    <a:srgbClr val="ED7D31"/>
    <a:srgbClr val="E6E6E6"/>
    <a:srgbClr val="FFA259"/>
    <a:srgbClr val="D7D7D7"/>
    <a:srgbClr val="879096"/>
    <a:srgbClr val="C0BDB8"/>
    <a:srgbClr val="F9B1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C2E1E-0148-EF44-910F-314B1BF53C13}" v="2" dt="2026-02-09T15:35:36.4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51"/>
    <p:restoredTop sz="81972" autoAdjust="0"/>
  </p:normalViewPr>
  <p:slideViewPr>
    <p:cSldViewPr snapToGrid="0" snapToObjects="1">
      <p:cViewPr varScale="1">
        <p:scale>
          <a:sx n="95" d="100"/>
          <a:sy n="95" d="100"/>
        </p:scale>
        <p:origin x="4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721C0-54B7-294D-84DD-5F22E415FBDF}" type="datetimeFigureOut">
              <a:rPr lang="nl-NL" smtClean="0"/>
              <a:t>09-04-2026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62CB4-E611-BA46-B0D7-A3B61B2BD829}" type="slidenum">
              <a:rPr lang="nl-NL" smtClean="0"/>
              <a:t>‹nr.›</a:t>
            </a:fld>
            <a:endParaRPr lang="nl-NL"/>
          </a:p>
        </p:txBody>
      </p:sp>
    </p:spTree>
    <p:extLst>
      <p:ext uri="{BB962C8B-B14F-4D97-AF65-F5344CB8AC3E}">
        <p14:creationId xmlns:p14="http://schemas.microsoft.com/office/powerpoint/2010/main" val="48074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gv.aob.n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slo.nl/thema/vakspecifieke-thema/klassieke-talen/gymnasium/" TargetMode="External"/><Relationship Id="rId4" Type="http://schemas.openxmlformats.org/officeDocument/2006/relationships/hyperlink" Target="https://waaromgymnasium.n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nl-NL" dirty="0">
              <a:effectLst/>
            </a:endParaRPr>
          </a:p>
          <a:p>
            <a:pPr marL="0" marR="0" algn="l">
              <a:lnSpc>
                <a:spcPct val="150000"/>
              </a:lnSpc>
              <a:buNone/>
            </a:pPr>
            <a:endParaRPr lang="nl-NL" sz="1200" dirty="0">
              <a:solidFill>
                <a:srgbClr val="DAA520"/>
              </a:solidFill>
              <a:effectLst/>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a:t>
            </a:fld>
            <a:endParaRPr lang="nl-NL"/>
          </a:p>
        </p:txBody>
      </p:sp>
    </p:spTree>
    <p:extLst>
      <p:ext uri="{BB962C8B-B14F-4D97-AF65-F5344CB8AC3E}">
        <p14:creationId xmlns:p14="http://schemas.microsoft.com/office/powerpoint/2010/main" val="452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14E0C-3232-C689-DBF6-FD8763B604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33ED652-4408-13ED-3E51-A61DE88D299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DC8AA27-13DE-AD1F-B715-FE5DC30F08BD}"/>
              </a:ext>
            </a:extLst>
          </p:cNvPr>
          <p:cNvSpPr>
            <a:spLocks noGrp="1"/>
          </p:cNvSpPr>
          <p:nvPr>
            <p:ph type="body" idx="1"/>
          </p:nvPr>
        </p:nvSpPr>
        <p:spPr/>
        <p:txBody>
          <a:bodyPr/>
          <a:lstStyle/>
          <a:p>
            <a:r>
              <a:rPr lang="nl-NL" sz="1100" b="1" dirty="0">
                <a:latin typeface="Georgia"/>
                <a:cs typeface="Georgia"/>
              </a:rPr>
              <a:t>Meer info </a:t>
            </a:r>
            <a:r>
              <a:rPr lang="nl-NL" sz="1100" b="1">
                <a:latin typeface="Georgia"/>
                <a:cs typeface="Georgia"/>
              </a:rPr>
              <a:t>(websites):</a:t>
            </a:r>
            <a:endParaRPr lang="nl-NL" sz="1100" b="1" dirty="0">
              <a:latin typeface="Georgia"/>
              <a:cs typeface="Georgia"/>
            </a:endParaRPr>
          </a:p>
          <a:p>
            <a:endParaRPr lang="nl-NL" sz="1100" dirty="0">
              <a:latin typeface="Georgia"/>
              <a:cs typeface="Georgia"/>
            </a:endParaRPr>
          </a:p>
          <a:p>
            <a:r>
              <a:rPr lang="nl-NL" sz="1100" dirty="0">
                <a:latin typeface="Georgia"/>
                <a:cs typeface="Georgia"/>
                <a:hlinkClick r:id="rId3">
                  <a:extLst>
                    <a:ext uri="{A12FA001-AC4F-418D-AE19-62706E023703}">
                      <ahyp:hlinkClr xmlns:ahyp="http://schemas.microsoft.com/office/drawing/2018/hyperlinkcolor" val="tx"/>
                    </a:ext>
                  </a:extLst>
                </a:hlinkClick>
              </a:rPr>
              <a:t>https://bgv.aob.nl/</a:t>
            </a:r>
            <a:endParaRPr lang="nl-NL" sz="1100" dirty="0">
              <a:latin typeface="Georgia"/>
              <a:cs typeface="Georgia"/>
            </a:endParaRPr>
          </a:p>
          <a:p>
            <a:r>
              <a:rPr lang="nl-NL" sz="1100" dirty="0">
                <a:latin typeface="Georgia"/>
                <a:cs typeface="Georgia"/>
                <a:hlinkClick r:id="rId4">
                  <a:extLst>
                    <a:ext uri="{A12FA001-AC4F-418D-AE19-62706E023703}">
                      <ahyp:hlinkClr xmlns:ahyp="http://schemas.microsoft.com/office/drawing/2018/hyperlinkcolor" val="tx"/>
                    </a:ext>
                  </a:extLst>
                </a:hlinkClick>
              </a:rPr>
              <a:t>https://waaromgymnasium.nl/</a:t>
            </a:r>
            <a:endParaRPr lang="nl-NL" sz="1100" dirty="0">
              <a:latin typeface="Georgia"/>
              <a:cs typeface="Georgia"/>
            </a:endParaRPr>
          </a:p>
          <a:p>
            <a:r>
              <a:rPr lang="nl-NL" sz="1100" dirty="0" err="1">
                <a:latin typeface="Georgia"/>
                <a:cs typeface="Georgia"/>
              </a:rPr>
              <a:t>https</a:t>
            </a:r>
            <a:r>
              <a:rPr lang="nl-NL" sz="1100" dirty="0">
                <a:latin typeface="Georgia"/>
                <a:cs typeface="Georgia"/>
              </a:rPr>
              <a:t>://</a:t>
            </a:r>
            <a:r>
              <a:rPr lang="nl-NL" sz="1100" dirty="0" err="1">
                <a:latin typeface="Georgia"/>
                <a:cs typeface="Georgia"/>
              </a:rPr>
              <a:t>klassieken.nu</a:t>
            </a:r>
            <a:r>
              <a:rPr lang="nl-NL" sz="1100" dirty="0">
                <a:latin typeface="Georgia"/>
                <a:cs typeface="Georgia"/>
              </a:rPr>
              <a:t>/</a:t>
            </a:r>
          </a:p>
          <a:p>
            <a:r>
              <a:rPr lang="nl-NL" sz="1100" dirty="0">
                <a:latin typeface="Georgia"/>
                <a:cs typeface="Georgia"/>
                <a:hlinkClick r:id="rId5">
                  <a:extLst>
                    <a:ext uri="{A12FA001-AC4F-418D-AE19-62706E023703}">
                      <ahyp:hlinkClr xmlns:ahyp="http://schemas.microsoft.com/office/drawing/2018/hyperlinkcolor" val="tx"/>
                    </a:ext>
                  </a:extLst>
                </a:hlinkClick>
              </a:rPr>
              <a:t>https://www.slo.nl/thema/vakspecifieke-thema/klassieke-talen/gymnasium/</a:t>
            </a:r>
            <a:r>
              <a:rPr lang="nl-NL" sz="1100" dirty="0">
                <a:latin typeface="Georgia"/>
                <a:cs typeface="Georgia"/>
              </a:rPr>
              <a:t> </a:t>
            </a:r>
          </a:p>
          <a:p>
            <a:endParaRPr lang="nl-NL" sz="1100" dirty="0">
              <a:latin typeface="Georgia"/>
              <a:cs typeface="Georgia"/>
            </a:endParaRPr>
          </a:p>
          <a:p>
            <a:r>
              <a:rPr lang="nl-NL" sz="1100" dirty="0">
                <a:latin typeface="Georgia"/>
                <a:cs typeface="Georgia"/>
              </a:rPr>
              <a:t>Kapitaaltheorie van </a:t>
            </a:r>
            <a:r>
              <a:rPr lang="nl-NL" sz="1100" dirty="0" err="1">
                <a:latin typeface="Georgia"/>
                <a:cs typeface="Georgia"/>
              </a:rPr>
              <a:t>Bourdieu</a:t>
            </a:r>
            <a:r>
              <a:rPr lang="nl-NL" sz="1100" dirty="0">
                <a:latin typeface="Georgia"/>
                <a:cs typeface="Georgia"/>
              </a:rPr>
              <a:t> (1986)</a:t>
            </a:r>
          </a:p>
          <a:p>
            <a:r>
              <a:rPr lang="nl-NL" sz="1100" dirty="0">
                <a:latin typeface="Georgia"/>
                <a:cs typeface="Georgia"/>
              </a:rPr>
              <a:t>1. Economisch kapitaal</a:t>
            </a:r>
          </a:p>
          <a:p>
            <a:r>
              <a:rPr lang="nl-NL" sz="1100" dirty="0">
                <a:latin typeface="Georgia"/>
                <a:cs typeface="Georgia"/>
              </a:rPr>
              <a:t>2. Cultureel kapitaal</a:t>
            </a:r>
          </a:p>
          <a:p>
            <a:r>
              <a:rPr lang="nl-NL" sz="1100" dirty="0">
                <a:latin typeface="Georgia"/>
                <a:cs typeface="Georgia"/>
              </a:rPr>
              <a:t>3. Sociaal kapitaal</a:t>
            </a:r>
          </a:p>
          <a:p>
            <a:r>
              <a:rPr lang="nl-NL" sz="1100" dirty="0">
                <a:latin typeface="Georgia"/>
                <a:cs typeface="Georgia"/>
              </a:rPr>
              <a:t>4. Persoonskapitaal</a:t>
            </a:r>
          </a:p>
          <a:p>
            <a:endParaRPr lang="nl-NL" sz="1100" dirty="0">
              <a:latin typeface="Georgia"/>
              <a:cs typeface="Georgia"/>
            </a:endParaRPr>
          </a:p>
          <a:p>
            <a:r>
              <a:rPr lang="nl-NL" sz="1100" dirty="0">
                <a:latin typeface="Georgia"/>
                <a:cs typeface="Georgia"/>
              </a:rPr>
              <a:t>Feeling of </a:t>
            </a:r>
            <a:r>
              <a:rPr lang="nl-NL" sz="1100" dirty="0" err="1">
                <a:latin typeface="Georgia"/>
                <a:cs typeface="Georgia"/>
              </a:rPr>
              <a:t>Beloningx</a:t>
            </a:r>
            <a:endParaRPr lang="nl-NL" sz="1100" dirty="0">
              <a:latin typeface="Georgia"/>
              <a:cs typeface="Georgia"/>
            </a:endParaRPr>
          </a:p>
          <a:p>
            <a:pPr algn="l"/>
            <a:endParaRPr lang="nl-NL" sz="1100" dirty="0"/>
          </a:p>
        </p:txBody>
      </p:sp>
      <p:sp>
        <p:nvSpPr>
          <p:cNvPr id="4" name="Tijdelijke aanduiding voor dianummer 3">
            <a:extLst>
              <a:ext uri="{FF2B5EF4-FFF2-40B4-BE49-F238E27FC236}">
                <a16:creationId xmlns:a16="http://schemas.microsoft.com/office/drawing/2014/main" id="{E0FDBE52-8741-CB33-3F97-34989B925ECA}"/>
              </a:ext>
            </a:extLst>
          </p:cNvPr>
          <p:cNvSpPr>
            <a:spLocks noGrp="1"/>
          </p:cNvSpPr>
          <p:nvPr>
            <p:ph type="sldNum" sz="quarter" idx="5"/>
          </p:nvPr>
        </p:nvSpPr>
        <p:spPr/>
        <p:txBody>
          <a:bodyPr/>
          <a:lstStyle/>
          <a:p>
            <a:fld id="{9BD62CB4-E611-BA46-B0D7-A3B61B2BD829}" type="slidenum">
              <a:rPr lang="nl-NL" smtClean="0"/>
              <a:t>2</a:t>
            </a:fld>
            <a:endParaRPr lang="nl-NL"/>
          </a:p>
        </p:txBody>
      </p:sp>
    </p:spTree>
    <p:extLst>
      <p:ext uri="{BB962C8B-B14F-4D97-AF65-F5344CB8AC3E}">
        <p14:creationId xmlns:p14="http://schemas.microsoft.com/office/powerpoint/2010/main" val="1352512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935B6-54B0-EC9B-4EE6-1A7A727FA21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74BF3E9-11BC-5F89-D240-CBE0793E9D4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F8867C-74DD-06DA-E751-D895BEC0BD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b="1" i="0" u="none" strike="noStrike" dirty="0">
              <a:solidFill>
                <a:srgbClr val="333333"/>
              </a:solidFill>
              <a:effectLst/>
              <a:latin typeface="Rijksoverheid Sans"/>
            </a:endParaRPr>
          </a:p>
        </p:txBody>
      </p:sp>
      <p:sp>
        <p:nvSpPr>
          <p:cNvPr id="4" name="Tijdelijke aanduiding voor dianummer 3">
            <a:extLst>
              <a:ext uri="{FF2B5EF4-FFF2-40B4-BE49-F238E27FC236}">
                <a16:creationId xmlns:a16="http://schemas.microsoft.com/office/drawing/2014/main" id="{7D8E730C-3994-B75A-8B02-28CD31A025A6}"/>
              </a:ext>
            </a:extLst>
          </p:cNvPr>
          <p:cNvSpPr>
            <a:spLocks noGrp="1"/>
          </p:cNvSpPr>
          <p:nvPr>
            <p:ph type="sldNum" sz="quarter" idx="5"/>
          </p:nvPr>
        </p:nvSpPr>
        <p:spPr/>
        <p:txBody>
          <a:bodyPr/>
          <a:lstStyle/>
          <a:p>
            <a:fld id="{9BD62CB4-E611-BA46-B0D7-A3B61B2BD829}" type="slidenum">
              <a:rPr lang="nl-NL" smtClean="0"/>
              <a:t>3</a:t>
            </a:fld>
            <a:endParaRPr lang="nl-NL"/>
          </a:p>
        </p:txBody>
      </p:sp>
    </p:spTree>
    <p:extLst>
      <p:ext uri="{BB962C8B-B14F-4D97-AF65-F5344CB8AC3E}">
        <p14:creationId xmlns:p14="http://schemas.microsoft.com/office/powerpoint/2010/main" val="222119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44C05-050D-C21D-67CC-3DE5FF29C80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4802C7D-4266-F643-2CB1-2AB93744BC9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58EAA8-74E7-91E7-A8F8-030D46AA202F}"/>
              </a:ext>
            </a:extLst>
          </p:cNvPr>
          <p:cNvSpPr>
            <a:spLocks noGrp="1"/>
          </p:cNvSpPr>
          <p:nvPr>
            <p:ph type="body" idx="1"/>
          </p:nvPr>
        </p:nvSpPr>
        <p:spPr/>
        <p:txBody>
          <a:bodyPr/>
          <a:lstStyle/>
          <a:p>
            <a:r>
              <a:rPr lang="nl-NL" sz="1200" b="0" i="0" kern="1200" dirty="0">
                <a:solidFill>
                  <a:schemeClr val="tx1"/>
                </a:solidFill>
                <a:effectLst/>
                <a:latin typeface="Kalinga" panose="020B0502040204020203" pitchFamily="34" charset="0"/>
                <a:ea typeface="+mn-ea"/>
                <a:cs typeface="Kalinga" panose="020B0502040204020203" pitchFamily="34" charset="0"/>
              </a:rPr>
              <a:t>Ongeveer </a:t>
            </a:r>
          </a:p>
          <a:p>
            <a:r>
              <a:rPr lang="nl-NL" sz="1200" b="1" i="0" kern="1200" dirty="0">
                <a:solidFill>
                  <a:schemeClr val="tx1"/>
                </a:solidFill>
                <a:effectLst/>
                <a:latin typeface="Kalinga" panose="020B0502040204020203" pitchFamily="34" charset="0"/>
                <a:ea typeface="+mn-ea"/>
                <a:cs typeface="Kalinga" panose="020B0502040204020203" pitchFamily="34" charset="0"/>
              </a:rPr>
              <a:t>25% tot 27%</a:t>
            </a:r>
            <a:r>
              <a:rPr lang="nl-NL" sz="1200" b="0" i="0" kern="1200" dirty="0">
                <a:solidFill>
                  <a:schemeClr val="tx1"/>
                </a:solidFill>
                <a:effectLst/>
                <a:latin typeface="Kalinga" panose="020B0502040204020203" pitchFamily="34" charset="0"/>
                <a:ea typeface="+mn-ea"/>
                <a:cs typeface="Kalinga" panose="020B0502040204020203" pitchFamily="34" charset="0"/>
              </a:rPr>
              <a:t> van de vwo-leerlingen volgt een gymnasiumopleiding. Dit betekent dat van de totale vwo-populatie (inclusief atheneum), ongeveer een kwart kiest voor de klassieke talen (Latijn en/of Grieks). </a:t>
            </a:r>
          </a:p>
          <a:p>
            <a:r>
              <a:rPr lang="nl-NL" sz="1200" b="0" i="0" kern="1200" dirty="0">
                <a:solidFill>
                  <a:schemeClr val="tx1"/>
                </a:solidFill>
                <a:effectLst/>
                <a:latin typeface="Kalinga" panose="020B0502040204020203" pitchFamily="34" charset="0"/>
                <a:ea typeface="+mn-ea"/>
                <a:cs typeface="Kalinga" panose="020B0502040204020203" pitchFamily="34" charset="0"/>
              </a:rPr>
              <a:t>Hier zijn de belangrijkste cijfers:</a:t>
            </a:r>
          </a:p>
          <a:p>
            <a:r>
              <a:rPr lang="nl-NL" sz="1200" b="1" i="0" kern="1200" dirty="0">
                <a:solidFill>
                  <a:schemeClr val="tx1"/>
                </a:solidFill>
                <a:effectLst/>
                <a:latin typeface="Kalinga" panose="020B0502040204020203" pitchFamily="34" charset="0"/>
                <a:ea typeface="+mn-ea"/>
                <a:cs typeface="Kalinga" panose="020B0502040204020203" pitchFamily="34" charset="0"/>
              </a:rPr>
              <a:t>Aandeel gymnasiasten:</a:t>
            </a:r>
            <a:r>
              <a:rPr lang="nl-NL" sz="1200" b="0" i="0" kern="1200" dirty="0">
                <a:solidFill>
                  <a:schemeClr val="tx1"/>
                </a:solidFill>
                <a:effectLst/>
                <a:latin typeface="Kalinga" panose="020B0502040204020203" pitchFamily="34" charset="0"/>
                <a:ea typeface="+mn-ea"/>
                <a:cs typeface="Kalinga" panose="020B0502040204020203" pitchFamily="34" charset="0"/>
              </a:rPr>
              <a:t> Van alle vwo-leerlingen is ruim één op de vier een gymnasiumleerling.</a:t>
            </a:r>
          </a:p>
          <a:p>
            <a:r>
              <a:rPr lang="nl-NL" sz="1200" b="1" i="0" kern="1200" dirty="0">
                <a:solidFill>
                  <a:schemeClr val="tx1"/>
                </a:solidFill>
                <a:effectLst/>
                <a:latin typeface="Kalinga" panose="020B0502040204020203" pitchFamily="34" charset="0"/>
                <a:ea typeface="+mn-ea"/>
                <a:cs typeface="Kalinga" panose="020B0502040204020203" pitchFamily="34" charset="0"/>
              </a:rPr>
              <a:t>Totaalaantallen (historisch/indicatief):</a:t>
            </a:r>
            <a:r>
              <a:rPr lang="nl-NL" sz="1200" b="0" i="0" kern="1200" dirty="0">
                <a:solidFill>
                  <a:schemeClr val="tx1"/>
                </a:solidFill>
                <a:effectLst/>
                <a:latin typeface="Kalinga" panose="020B0502040204020203" pitchFamily="34" charset="0"/>
                <a:ea typeface="+mn-ea"/>
                <a:cs typeface="Kalinga" panose="020B0502040204020203" pitchFamily="34" charset="0"/>
              </a:rPr>
              <a:t> In eerdere metingen (2015-2016) waren er ruim 63.500 gymnasiasten, wat destijds overeenkwam met 6,6% van alle voortgezet onderwijsleerlingen en 27% van de vwo-leerlingen.</a:t>
            </a:r>
          </a:p>
          <a:p>
            <a:r>
              <a:rPr lang="nl-NL" sz="1200" b="1" i="0" kern="1200" dirty="0">
                <a:solidFill>
                  <a:schemeClr val="tx1"/>
                </a:solidFill>
                <a:effectLst/>
                <a:latin typeface="Kalinga" panose="020B0502040204020203" pitchFamily="34" charset="0"/>
                <a:ea typeface="+mn-ea"/>
                <a:cs typeface="Kalinga" panose="020B0502040204020203" pitchFamily="34" charset="0"/>
              </a:rPr>
              <a:t>Vwo in totaal:</a:t>
            </a:r>
            <a:r>
              <a:rPr lang="nl-NL" sz="1200" b="0" i="0" kern="1200" dirty="0">
                <a:solidFill>
                  <a:schemeClr val="tx1"/>
                </a:solidFill>
                <a:effectLst/>
                <a:latin typeface="Kalinga" panose="020B0502040204020203" pitchFamily="34" charset="0"/>
                <a:ea typeface="+mn-ea"/>
                <a:cs typeface="Kalinga" panose="020B0502040204020203" pitchFamily="34" charset="0"/>
              </a:rPr>
              <a:t> Ruim 17% van alle scholieren in het voortgezet onderwijs volgt een vwo-opleiding (inclusief atheneum en gymnasium). </a:t>
            </a:r>
          </a:p>
          <a:p>
            <a:r>
              <a:rPr lang="nl-NL" sz="1200" b="0" i="0" kern="1200" dirty="0">
                <a:solidFill>
                  <a:schemeClr val="tx1"/>
                </a:solidFill>
                <a:effectLst/>
                <a:latin typeface="Kalinga" panose="020B0502040204020203" pitchFamily="34" charset="0"/>
                <a:ea typeface="+mn-ea"/>
                <a:cs typeface="Kalinga" panose="020B0502040204020203" pitchFamily="34" charset="0"/>
              </a:rPr>
              <a:t>Het gymnasium is een van de twee stromingen binnen het vwo, naast het atheneum. Beide leiden tot hetzelfde academische eindniveau. </a:t>
            </a:r>
          </a:p>
          <a:p>
            <a:pPr algn="l"/>
            <a:endParaRPr lang="nl-NL" sz="1100" dirty="0">
              <a:latin typeface="Kalinga" panose="020B0502040204020203" pitchFamily="34" charset="0"/>
              <a:cs typeface="Kalinga" panose="020B0502040204020203" pitchFamily="34" charset="0"/>
            </a:endParaRPr>
          </a:p>
        </p:txBody>
      </p:sp>
      <p:sp>
        <p:nvSpPr>
          <p:cNvPr id="4" name="Tijdelijke aanduiding voor dianummer 3">
            <a:extLst>
              <a:ext uri="{FF2B5EF4-FFF2-40B4-BE49-F238E27FC236}">
                <a16:creationId xmlns:a16="http://schemas.microsoft.com/office/drawing/2014/main" id="{9A03F959-C88E-BFB9-8EFE-C8BE26F9DCDB}"/>
              </a:ext>
            </a:extLst>
          </p:cNvPr>
          <p:cNvSpPr>
            <a:spLocks noGrp="1"/>
          </p:cNvSpPr>
          <p:nvPr>
            <p:ph type="sldNum" sz="quarter" idx="5"/>
          </p:nvPr>
        </p:nvSpPr>
        <p:spPr/>
        <p:txBody>
          <a:bodyPr/>
          <a:lstStyle/>
          <a:p>
            <a:fld id="{9BD62CB4-E611-BA46-B0D7-A3B61B2BD829}" type="slidenum">
              <a:rPr lang="nl-NL" smtClean="0"/>
              <a:t>4</a:t>
            </a:fld>
            <a:endParaRPr lang="nl-NL"/>
          </a:p>
        </p:txBody>
      </p:sp>
    </p:spTree>
    <p:extLst>
      <p:ext uri="{BB962C8B-B14F-4D97-AF65-F5344CB8AC3E}">
        <p14:creationId xmlns:p14="http://schemas.microsoft.com/office/powerpoint/2010/main" val="153935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827AE-887E-E994-2828-AA5E6C70F61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7BBABCF-50B1-7A8E-79FA-BC3876C486D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8716E4-924E-0638-FEFB-8148721B20F1}"/>
              </a:ext>
            </a:extLst>
          </p:cNvPr>
          <p:cNvSpPr>
            <a:spLocks noGrp="1"/>
          </p:cNvSpPr>
          <p:nvPr>
            <p:ph type="body" idx="1"/>
          </p:nvPr>
        </p:nvSpPr>
        <p:spPr/>
        <p:txBody>
          <a:bodyPr/>
          <a:lstStyle/>
          <a:p>
            <a:pPr algn="l"/>
            <a:endParaRPr lang="nl-NL" sz="1100" dirty="0"/>
          </a:p>
        </p:txBody>
      </p:sp>
      <p:sp>
        <p:nvSpPr>
          <p:cNvPr id="4" name="Tijdelijke aanduiding voor dianummer 3">
            <a:extLst>
              <a:ext uri="{FF2B5EF4-FFF2-40B4-BE49-F238E27FC236}">
                <a16:creationId xmlns:a16="http://schemas.microsoft.com/office/drawing/2014/main" id="{7DC36B18-4111-ECD1-D767-657754166B06}"/>
              </a:ext>
            </a:extLst>
          </p:cNvPr>
          <p:cNvSpPr>
            <a:spLocks noGrp="1"/>
          </p:cNvSpPr>
          <p:nvPr>
            <p:ph type="sldNum" sz="quarter" idx="5"/>
          </p:nvPr>
        </p:nvSpPr>
        <p:spPr/>
        <p:txBody>
          <a:bodyPr/>
          <a:lstStyle/>
          <a:p>
            <a:fld id="{9BD62CB4-E611-BA46-B0D7-A3B61B2BD829}" type="slidenum">
              <a:rPr lang="nl-NL" smtClean="0"/>
              <a:t>5</a:t>
            </a:fld>
            <a:endParaRPr lang="nl-NL"/>
          </a:p>
        </p:txBody>
      </p:sp>
    </p:spTree>
    <p:extLst>
      <p:ext uri="{BB962C8B-B14F-4D97-AF65-F5344CB8AC3E}">
        <p14:creationId xmlns:p14="http://schemas.microsoft.com/office/powerpoint/2010/main" val="139149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D60D4-5BC5-C8B8-9CC6-8BD29D05776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78D9985-B356-B2E9-D7BC-5B823C10EE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B074C2-66A9-7389-1506-6926CD902FE4}"/>
              </a:ext>
            </a:extLst>
          </p:cNvPr>
          <p:cNvSpPr>
            <a:spLocks noGrp="1"/>
          </p:cNvSpPr>
          <p:nvPr>
            <p:ph type="body" idx="1"/>
          </p:nvPr>
        </p:nvSpPr>
        <p:spPr/>
        <p:txBody>
          <a:bodyPr/>
          <a:lstStyle/>
          <a:p>
            <a:pPr algn="l"/>
            <a:endParaRPr lang="nl-NL" sz="1100" dirty="0"/>
          </a:p>
        </p:txBody>
      </p:sp>
      <p:sp>
        <p:nvSpPr>
          <p:cNvPr id="4" name="Tijdelijke aanduiding voor dianummer 3">
            <a:extLst>
              <a:ext uri="{FF2B5EF4-FFF2-40B4-BE49-F238E27FC236}">
                <a16:creationId xmlns:a16="http://schemas.microsoft.com/office/drawing/2014/main" id="{84B0DA66-0F54-8960-1ACC-C75B4AC0DCAF}"/>
              </a:ext>
            </a:extLst>
          </p:cNvPr>
          <p:cNvSpPr>
            <a:spLocks noGrp="1"/>
          </p:cNvSpPr>
          <p:nvPr>
            <p:ph type="sldNum" sz="quarter" idx="5"/>
          </p:nvPr>
        </p:nvSpPr>
        <p:spPr/>
        <p:txBody>
          <a:bodyPr/>
          <a:lstStyle/>
          <a:p>
            <a:fld id="{9BD62CB4-E611-BA46-B0D7-A3B61B2BD829}" type="slidenum">
              <a:rPr lang="nl-NL" smtClean="0"/>
              <a:t>6</a:t>
            </a:fld>
            <a:endParaRPr lang="nl-NL"/>
          </a:p>
        </p:txBody>
      </p:sp>
    </p:spTree>
    <p:extLst>
      <p:ext uri="{BB962C8B-B14F-4D97-AF65-F5344CB8AC3E}">
        <p14:creationId xmlns:p14="http://schemas.microsoft.com/office/powerpoint/2010/main" val="159651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EB11C-5453-B045-0D6B-E0F5CF8C6A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9B7FDB0-B2DA-16BE-F2B6-19DE8EA0DCF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DE2633C-2E74-778A-B8FA-F85BB9A9C417}"/>
              </a:ext>
            </a:extLst>
          </p:cNvPr>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200" b="1" kern="1200" dirty="0">
                <a:solidFill>
                  <a:schemeClr val="tx1"/>
                </a:solidFill>
                <a:effectLst/>
                <a:latin typeface="Kalinga" panose="020B0502040204020203" pitchFamily="34" charset="0"/>
                <a:ea typeface="+mn-ea"/>
                <a:cs typeface="Kalinga" panose="020B0502040204020203" pitchFamily="34" charset="0"/>
              </a:rPr>
              <a:t>Gestelde vraag: </a:t>
            </a:r>
            <a:r>
              <a:rPr lang="nl-NL" sz="1200" b="1" i="1" kern="1200" dirty="0">
                <a:solidFill>
                  <a:schemeClr val="tx1"/>
                </a:solidFill>
                <a:effectLst/>
                <a:latin typeface="Kalinga" panose="020B0502040204020203" pitchFamily="34" charset="0"/>
                <a:ea typeface="+mn-ea"/>
                <a:cs typeface="Kalinga" panose="020B0502040204020203" pitchFamily="34" charset="0"/>
              </a:rPr>
              <a:t>Hoe zouden wij als BGV kennis over het gymnasium kunnen verspreiden onder PO leerkrachten?</a:t>
            </a:r>
            <a:endParaRPr lang="nl-NL" sz="1200" b="1" kern="1200" dirty="0">
              <a:solidFill>
                <a:schemeClr val="tx1"/>
              </a:solidFill>
              <a:effectLst/>
              <a:latin typeface="Kalinga" panose="020B0502040204020203" pitchFamily="34" charset="0"/>
              <a:ea typeface="+mn-ea"/>
              <a:cs typeface="Kalinga" panose="020B0502040204020203" pitchFamily="34" charset="0"/>
            </a:endParaRPr>
          </a:p>
          <a:p>
            <a:pPr marL="0" marR="0" algn="l">
              <a:lnSpc>
                <a:spcPct val="150000"/>
              </a:lnSpc>
              <a:buNone/>
            </a:pPr>
            <a:endParaRPr lang="nl-NL" sz="1200" b="1" i="0" dirty="0">
              <a:solidFill>
                <a:srgbClr val="DAA520"/>
              </a:solidFill>
              <a:effectLst/>
              <a:latin typeface="Kalinga" panose="020B0502040204020203" pitchFamily="34" charset="0"/>
              <a:cs typeface="Kalinga"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nl-NL" sz="1200" kern="1200" dirty="0">
                <a:solidFill>
                  <a:schemeClr val="tx1"/>
                </a:solidFill>
                <a:effectLst/>
                <a:latin typeface="Kalinga" panose="020B0502040204020203" pitchFamily="34" charset="0"/>
                <a:ea typeface="+mn-ea"/>
                <a:cs typeface="Kalinga" panose="020B0502040204020203" pitchFamily="34" charset="0"/>
              </a:rPr>
              <a:t>Veel genoemde adviezen waren: een website maken, bestaande informatie actief verspreiden onder leerkrachten, schoolbesturen en directies aanschrijven, gratis korte cursus aanbieden, excursies organiseren naar gymnasia, proeflessen aanbieden, lesideeën en leestips delen, meer aandacht hiervoor tijdens open dagen, verdere bekendheid genereren via de onderwijsbond.</a:t>
            </a:r>
          </a:p>
          <a:p>
            <a:pPr marL="0" marR="0" lvl="0" indent="0" algn="l" defTabSz="914400" rtl="0" eaLnBrk="1" fontAlgn="auto" latinLnBrk="0" hangingPunct="1">
              <a:lnSpc>
                <a:spcPct val="150000"/>
              </a:lnSpc>
              <a:spcBef>
                <a:spcPts val="0"/>
              </a:spcBef>
              <a:spcAft>
                <a:spcPts val="0"/>
              </a:spcAft>
              <a:buClrTx/>
              <a:buSzTx/>
              <a:buFontTx/>
              <a:buNone/>
              <a:tabLst/>
              <a:defRPr/>
            </a:pPr>
            <a:endParaRPr lang="nl-NL" sz="1200" kern="1200" dirty="0">
              <a:solidFill>
                <a:schemeClr val="tx1"/>
              </a:solidFill>
              <a:effectLst/>
              <a:latin typeface="Kalinga" panose="020B0502040204020203" pitchFamily="34" charset="0"/>
              <a:ea typeface="+mn-ea"/>
              <a:cs typeface="Kalinga" panose="020B0502040204020203" pitchFamily="34" charset="0"/>
            </a:endParaRPr>
          </a:p>
          <a:p>
            <a:r>
              <a:rPr lang="nl-NL" sz="1200" kern="1200" dirty="0">
                <a:solidFill>
                  <a:schemeClr val="tx1"/>
                </a:solidFill>
                <a:effectLst/>
                <a:latin typeface="+mn-lt"/>
                <a:ea typeface="+mn-ea"/>
                <a:cs typeface="+mn-cs"/>
              </a:rPr>
              <a:t>Gestelde vraag: </a:t>
            </a:r>
            <a:r>
              <a:rPr lang="nl-NL" sz="1200" i="1" kern="1200" dirty="0">
                <a:solidFill>
                  <a:schemeClr val="tx1"/>
                </a:solidFill>
                <a:effectLst/>
                <a:latin typeface="+mn-lt"/>
                <a:ea typeface="+mn-ea"/>
                <a:cs typeface="+mn-cs"/>
              </a:rPr>
              <a:t>Is er volgens u onder PO leerkrachten animo voor nascholingsactiviteiten om de klassieken in de klas te brengen?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Ik denk het wel</a:t>
            </a:r>
          </a:p>
          <a:p>
            <a:r>
              <a:rPr lang="nl-NL" sz="1200" kern="1200" dirty="0">
                <a:solidFill>
                  <a:schemeClr val="tx1"/>
                </a:solidFill>
                <a:effectLst/>
                <a:latin typeface="+mn-lt"/>
                <a:ea typeface="+mn-ea"/>
                <a:cs typeface="+mn-cs"/>
              </a:rPr>
              <a:t>32%</a:t>
            </a:r>
          </a:p>
          <a:p>
            <a:r>
              <a:rPr lang="nl-NL" sz="1200" kern="1200" dirty="0">
                <a:solidFill>
                  <a:schemeClr val="tx1"/>
                </a:solidFill>
                <a:effectLst/>
                <a:latin typeface="+mn-lt"/>
                <a:ea typeface="+mn-ea"/>
                <a:cs typeface="+mn-cs"/>
              </a:rPr>
              <a:t>Ik denk het niet</a:t>
            </a:r>
          </a:p>
          <a:p>
            <a:r>
              <a:rPr lang="nl-NL" sz="1200" kern="1200" dirty="0">
                <a:solidFill>
                  <a:schemeClr val="tx1"/>
                </a:solidFill>
                <a:effectLst/>
                <a:latin typeface="+mn-lt"/>
                <a:ea typeface="+mn-ea"/>
                <a:cs typeface="+mn-cs"/>
              </a:rPr>
              <a:t>47%</a:t>
            </a:r>
          </a:p>
          <a:p>
            <a:r>
              <a:rPr lang="nl-NL" sz="1200" kern="1200" dirty="0">
                <a:solidFill>
                  <a:schemeClr val="tx1"/>
                </a:solidFill>
                <a:effectLst/>
                <a:latin typeface="+mn-lt"/>
                <a:ea typeface="+mn-ea"/>
                <a:cs typeface="+mn-cs"/>
              </a:rPr>
              <a:t>Ik heb hier geen zicht op</a:t>
            </a:r>
          </a:p>
          <a:p>
            <a:r>
              <a:rPr lang="nl-NL" sz="1200" kern="1200" dirty="0">
                <a:solidFill>
                  <a:schemeClr val="tx1"/>
                </a:solidFill>
                <a:effectLst/>
                <a:latin typeface="+mn-lt"/>
                <a:ea typeface="+mn-ea"/>
                <a:cs typeface="+mn-cs"/>
              </a:rPr>
              <a:t>21%</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Gestelde vraag: </a:t>
            </a:r>
            <a:r>
              <a:rPr lang="nl-NL" sz="1200" b="1" i="1" kern="1200" dirty="0">
                <a:solidFill>
                  <a:schemeClr val="tx1"/>
                </a:solidFill>
                <a:effectLst/>
                <a:latin typeface="+mn-lt"/>
                <a:ea typeface="+mn-ea"/>
                <a:cs typeface="+mn-cs"/>
              </a:rPr>
              <a:t>Wat zijn voorwaarden om een dergelijke activiteit succesvol te laten zijn?</a:t>
            </a:r>
            <a:endParaRPr lang="nl-NL" sz="1200" b="1"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Veel genoemde adviezen waren: concreet en laagdrempelig, eventueel online, weinig tijdsinvestering, direct en praktisch toepasbaar, prikkelend en interessant maken (stoffig imago ontkrachten), mooie verhalen centraal stellen, aansluiten bij leeftijd, niveau en interesse van leerlingen, uitleggen waarom het nodig is, leerlingen uitnodigen op de middelbare school, werken vanuit de vraag en behoefte van het veld.</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Conclusies</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Op basis van deze steekproeven concludeert de BGV dat er voldoende grond is om de genoemde onderwerpen verder te onderzoeken en bij te dragen aan het vergroten van informatie over het gymnasium en over onderwijs over de oudheid in het basisonderwijs. Wij zullen hiermee aan de slag gaan en nemen daarbij de adviezen van onze collega’s uit het primair onderwijs ter harte.</a:t>
            </a:r>
          </a:p>
          <a:p>
            <a:pPr marL="0" marR="0" lvl="0" indent="0" algn="l" defTabSz="914400" rtl="0" eaLnBrk="1" fontAlgn="auto" latinLnBrk="0" hangingPunct="1">
              <a:lnSpc>
                <a:spcPct val="150000"/>
              </a:lnSpc>
              <a:spcBef>
                <a:spcPts val="0"/>
              </a:spcBef>
              <a:spcAft>
                <a:spcPts val="0"/>
              </a:spcAft>
              <a:buClrTx/>
              <a:buSzTx/>
              <a:buFontTx/>
              <a:buNone/>
              <a:tabLst/>
              <a:defRPr/>
            </a:pPr>
            <a:endParaRPr lang="nl-NL" sz="1200" kern="1200" dirty="0">
              <a:solidFill>
                <a:schemeClr val="tx1"/>
              </a:solidFill>
              <a:effectLst/>
              <a:latin typeface="Kalinga" panose="020B0502040204020203" pitchFamily="34" charset="0"/>
              <a:ea typeface="+mn-ea"/>
              <a:cs typeface="Kalinga" panose="020B0502040204020203" pitchFamily="34" charset="0"/>
            </a:endParaRPr>
          </a:p>
        </p:txBody>
      </p:sp>
      <p:sp>
        <p:nvSpPr>
          <p:cNvPr id="4" name="Tijdelijke aanduiding voor dianummer 3">
            <a:extLst>
              <a:ext uri="{FF2B5EF4-FFF2-40B4-BE49-F238E27FC236}">
                <a16:creationId xmlns:a16="http://schemas.microsoft.com/office/drawing/2014/main" id="{CB40832B-66F1-BC8D-1F95-F2333DFFAC37}"/>
              </a:ext>
            </a:extLst>
          </p:cNvPr>
          <p:cNvSpPr>
            <a:spLocks noGrp="1"/>
          </p:cNvSpPr>
          <p:nvPr>
            <p:ph type="sldNum" sz="quarter" idx="5"/>
          </p:nvPr>
        </p:nvSpPr>
        <p:spPr/>
        <p:txBody>
          <a:bodyPr/>
          <a:lstStyle/>
          <a:p>
            <a:fld id="{9BD62CB4-E611-BA46-B0D7-A3B61B2BD829}" type="slidenum">
              <a:rPr lang="nl-NL" smtClean="0"/>
              <a:t>7</a:t>
            </a:fld>
            <a:endParaRPr lang="nl-NL"/>
          </a:p>
        </p:txBody>
      </p:sp>
    </p:spTree>
    <p:extLst>
      <p:ext uri="{BB962C8B-B14F-4D97-AF65-F5344CB8AC3E}">
        <p14:creationId xmlns:p14="http://schemas.microsoft.com/office/powerpoint/2010/main" val="388040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C173D-6578-6946-AC53-81EBCB00D9A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027DEAD-4FB0-F046-BB01-ABD63ABF0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3183707-2102-FC43-ADF9-B590F2D5A8A5}"/>
              </a:ext>
            </a:extLst>
          </p:cNvPr>
          <p:cNvSpPr>
            <a:spLocks noGrp="1"/>
          </p:cNvSpPr>
          <p:nvPr>
            <p:ph type="dt" sz="half" idx="10"/>
          </p:nvPr>
        </p:nvSpPr>
        <p:spPr/>
        <p:txBody>
          <a:bodyPr/>
          <a:lstStyle/>
          <a:p>
            <a:fld id="{5B568E51-4EA6-5C46-9DD1-1CA50A5A2FCD}" type="datetimeFigureOut">
              <a:rPr lang="nl-NL" smtClean="0"/>
              <a:t>09-04-2026</a:t>
            </a:fld>
            <a:endParaRPr lang="nl-NL"/>
          </a:p>
        </p:txBody>
      </p:sp>
      <p:sp>
        <p:nvSpPr>
          <p:cNvPr id="5" name="Tijdelijke aanduiding voor voettekst 4">
            <a:extLst>
              <a:ext uri="{FF2B5EF4-FFF2-40B4-BE49-F238E27FC236}">
                <a16:creationId xmlns:a16="http://schemas.microsoft.com/office/drawing/2014/main" id="{1B590F15-BCF0-CD41-BCCB-0939AAEC83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273CE6-B8C1-9848-BB98-32D56F2081F6}"/>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344748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4B724-E81E-924B-8AF5-7C1C486D6AB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0DE8E06-7214-424E-AC55-9E5C6311AD3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26C8D1-2CE0-7440-8957-16F6AC9129C7}"/>
              </a:ext>
            </a:extLst>
          </p:cNvPr>
          <p:cNvSpPr>
            <a:spLocks noGrp="1"/>
          </p:cNvSpPr>
          <p:nvPr>
            <p:ph type="dt" sz="half" idx="10"/>
          </p:nvPr>
        </p:nvSpPr>
        <p:spPr/>
        <p:txBody>
          <a:bodyPr/>
          <a:lstStyle/>
          <a:p>
            <a:fld id="{5B568E51-4EA6-5C46-9DD1-1CA50A5A2FCD}" type="datetimeFigureOut">
              <a:rPr lang="nl-NL" smtClean="0"/>
              <a:t>09-04-2026</a:t>
            </a:fld>
            <a:endParaRPr lang="nl-NL"/>
          </a:p>
        </p:txBody>
      </p:sp>
      <p:sp>
        <p:nvSpPr>
          <p:cNvPr id="5" name="Tijdelijke aanduiding voor voettekst 4">
            <a:extLst>
              <a:ext uri="{FF2B5EF4-FFF2-40B4-BE49-F238E27FC236}">
                <a16:creationId xmlns:a16="http://schemas.microsoft.com/office/drawing/2014/main" id="{05FD8330-8299-5843-BA27-F96C9544CF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D7B4BD-1612-3C40-9450-B7173A6A6A08}"/>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87144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5DA882D-AEF3-1F4E-9CA0-CDF4FA4CD4B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602CF5F-4364-5E41-80CD-735F949C67D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900125-2663-1F4D-B809-83631E26E9DB}"/>
              </a:ext>
            </a:extLst>
          </p:cNvPr>
          <p:cNvSpPr>
            <a:spLocks noGrp="1"/>
          </p:cNvSpPr>
          <p:nvPr>
            <p:ph type="dt" sz="half" idx="10"/>
          </p:nvPr>
        </p:nvSpPr>
        <p:spPr/>
        <p:txBody>
          <a:bodyPr/>
          <a:lstStyle/>
          <a:p>
            <a:fld id="{5B568E51-4EA6-5C46-9DD1-1CA50A5A2FCD}" type="datetimeFigureOut">
              <a:rPr lang="nl-NL" smtClean="0"/>
              <a:t>09-04-2026</a:t>
            </a:fld>
            <a:endParaRPr lang="nl-NL"/>
          </a:p>
        </p:txBody>
      </p:sp>
      <p:sp>
        <p:nvSpPr>
          <p:cNvPr id="5" name="Tijdelijke aanduiding voor voettekst 4">
            <a:extLst>
              <a:ext uri="{FF2B5EF4-FFF2-40B4-BE49-F238E27FC236}">
                <a16:creationId xmlns:a16="http://schemas.microsoft.com/office/drawing/2014/main" id="{738899B5-04B3-CB40-B9B6-82D3B79ED8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62E9EF-D1AF-ED43-A0AE-BD9B604EA4B0}"/>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12899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52005-C314-124E-83B3-CDBB4743E1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DCF500B-0768-F24A-8794-4A53638582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A0218B-18B8-9D44-8C68-7A8BC25473F8}"/>
              </a:ext>
            </a:extLst>
          </p:cNvPr>
          <p:cNvSpPr>
            <a:spLocks noGrp="1"/>
          </p:cNvSpPr>
          <p:nvPr>
            <p:ph type="dt" sz="half" idx="10"/>
          </p:nvPr>
        </p:nvSpPr>
        <p:spPr/>
        <p:txBody>
          <a:bodyPr/>
          <a:lstStyle/>
          <a:p>
            <a:fld id="{5B568E51-4EA6-5C46-9DD1-1CA50A5A2FCD}" type="datetimeFigureOut">
              <a:rPr lang="nl-NL" smtClean="0"/>
              <a:t>09-04-2026</a:t>
            </a:fld>
            <a:endParaRPr lang="nl-NL"/>
          </a:p>
        </p:txBody>
      </p:sp>
      <p:sp>
        <p:nvSpPr>
          <p:cNvPr id="5" name="Tijdelijke aanduiding voor voettekst 4">
            <a:extLst>
              <a:ext uri="{FF2B5EF4-FFF2-40B4-BE49-F238E27FC236}">
                <a16:creationId xmlns:a16="http://schemas.microsoft.com/office/drawing/2014/main" id="{9C4A5CE6-5134-D845-9984-1A7F2312BC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3988F1-F61E-4441-A227-27EF7F682ED4}"/>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410356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9FBBE-B158-3B4F-9D74-7937BF380B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77FC9EC-0D22-9846-A877-B68B3D27C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81F2E83-6B2A-FB43-A4BD-E3C910C23B63}"/>
              </a:ext>
            </a:extLst>
          </p:cNvPr>
          <p:cNvSpPr>
            <a:spLocks noGrp="1"/>
          </p:cNvSpPr>
          <p:nvPr>
            <p:ph type="dt" sz="half" idx="10"/>
          </p:nvPr>
        </p:nvSpPr>
        <p:spPr/>
        <p:txBody>
          <a:bodyPr/>
          <a:lstStyle/>
          <a:p>
            <a:fld id="{5B568E51-4EA6-5C46-9DD1-1CA50A5A2FCD}" type="datetimeFigureOut">
              <a:rPr lang="nl-NL" smtClean="0"/>
              <a:t>09-04-2026</a:t>
            </a:fld>
            <a:endParaRPr lang="nl-NL"/>
          </a:p>
        </p:txBody>
      </p:sp>
      <p:sp>
        <p:nvSpPr>
          <p:cNvPr id="5" name="Tijdelijke aanduiding voor voettekst 4">
            <a:extLst>
              <a:ext uri="{FF2B5EF4-FFF2-40B4-BE49-F238E27FC236}">
                <a16:creationId xmlns:a16="http://schemas.microsoft.com/office/drawing/2014/main" id="{5D4E7BC4-03B5-3A45-98CB-7006879D7B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81009F-A244-A84E-9E09-59F9802CA457}"/>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79610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7B7DD-7A79-7746-B2EA-73099F5B5D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ABD23E4-B877-E74E-A3FF-12DCE59DF86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9E66F95-8F0E-B64C-A214-A59450E663E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8C8B979-F4CB-D74C-ADF5-8FC456FDDFB3}"/>
              </a:ext>
            </a:extLst>
          </p:cNvPr>
          <p:cNvSpPr>
            <a:spLocks noGrp="1"/>
          </p:cNvSpPr>
          <p:nvPr>
            <p:ph type="dt" sz="half" idx="10"/>
          </p:nvPr>
        </p:nvSpPr>
        <p:spPr/>
        <p:txBody>
          <a:bodyPr/>
          <a:lstStyle/>
          <a:p>
            <a:fld id="{5B568E51-4EA6-5C46-9DD1-1CA50A5A2FCD}" type="datetimeFigureOut">
              <a:rPr lang="nl-NL" smtClean="0"/>
              <a:t>09-04-2026</a:t>
            </a:fld>
            <a:endParaRPr lang="nl-NL"/>
          </a:p>
        </p:txBody>
      </p:sp>
      <p:sp>
        <p:nvSpPr>
          <p:cNvPr id="6" name="Tijdelijke aanduiding voor voettekst 5">
            <a:extLst>
              <a:ext uri="{FF2B5EF4-FFF2-40B4-BE49-F238E27FC236}">
                <a16:creationId xmlns:a16="http://schemas.microsoft.com/office/drawing/2014/main" id="{D1FF8BBB-2FA1-7C45-8668-03FAA39A40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CAC25B0-EC7C-864E-A4F5-CE4CD2AAAFB1}"/>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279928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9CB34-AC35-584B-9E5D-3E6D12F6EE6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933B552-49BA-2049-B843-97D06D205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02A2FE4-408E-6C4B-9123-4F5DB55D6FE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06C31AE-C5E2-9C42-AFC5-8BD333BEF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A0156C9-C174-7244-A75A-223D2A3EC7C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995981A-396B-4644-8C6C-59FAD409827C}"/>
              </a:ext>
            </a:extLst>
          </p:cNvPr>
          <p:cNvSpPr>
            <a:spLocks noGrp="1"/>
          </p:cNvSpPr>
          <p:nvPr>
            <p:ph type="dt" sz="half" idx="10"/>
          </p:nvPr>
        </p:nvSpPr>
        <p:spPr/>
        <p:txBody>
          <a:bodyPr/>
          <a:lstStyle/>
          <a:p>
            <a:fld id="{5B568E51-4EA6-5C46-9DD1-1CA50A5A2FCD}" type="datetimeFigureOut">
              <a:rPr lang="nl-NL" smtClean="0"/>
              <a:t>09-04-2026</a:t>
            </a:fld>
            <a:endParaRPr lang="nl-NL"/>
          </a:p>
        </p:txBody>
      </p:sp>
      <p:sp>
        <p:nvSpPr>
          <p:cNvPr id="8" name="Tijdelijke aanduiding voor voettekst 7">
            <a:extLst>
              <a:ext uri="{FF2B5EF4-FFF2-40B4-BE49-F238E27FC236}">
                <a16:creationId xmlns:a16="http://schemas.microsoft.com/office/drawing/2014/main" id="{C741BAAD-1C4C-C848-BF23-8589EA5A058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B526650-706B-A343-9230-92C6A73917B3}"/>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82319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D6027-E962-CA4C-A4E0-406BE52806F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5918552-B58D-4645-9115-E317511A64B1}"/>
              </a:ext>
            </a:extLst>
          </p:cNvPr>
          <p:cNvSpPr>
            <a:spLocks noGrp="1"/>
          </p:cNvSpPr>
          <p:nvPr>
            <p:ph type="dt" sz="half" idx="10"/>
          </p:nvPr>
        </p:nvSpPr>
        <p:spPr/>
        <p:txBody>
          <a:bodyPr/>
          <a:lstStyle/>
          <a:p>
            <a:fld id="{5B568E51-4EA6-5C46-9DD1-1CA50A5A2FCD}" type="datetimeFigureOut">
              <a:rPr lang="nl-NL" smtClean="0"/>
              <a:t>09-04-2026</a:t>
            </a:fld>
            <a:endParaRPr lang="nl-NL"/>
          </a:p>
        </p:txBody>
      </p:sp>
      <p:sp>
        <p:nvSpPr>
          <p:cNvPr id="4" name="Tijdelijke aanduiding voor voettekst 3">
            <a:extLst>
              <a:ext uri="{FF2B5EF4-FFF2-40B4-BE49-F238E27FC236}">
                <a16:creationId xmlns:a16="http://schemas.microsoft.com/office/drawing/2014/main" id="{177E936D-7C82-3F4C-B23B-22A02E261E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0C64FA6-EFDB-9B47-84E4-5B1A8EFA4815}"/>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59642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8E58140-35E8-7748-B203-E90586055502}"/>
              </a:ext>
            </a:extLst>
          </p:cNvPr>
          <p:cNvSpPr>
            <a:spLocks noGrp="1"/>
          </p:cNvSpPr>
          <p:nvPr>
            <p:ph type="dt" sz="half" idx="10"/>
          </p:nvPr>
        </p:nvSpPr>
        <p:spPr/>
        <p:txBody>
          <a:bodyPr/>
          <a:lstStyle/>
          <a:p>
            <a:fld id="{5B568E51-4EA6-5C46-9DD1-1CA50A5A2FCD}" type="datetimeFigureOut">
              <a:rPr lang="nl-NL" smtClean="0"/>
              <a:t>09-04-2026</a:t>
            </a:fld>
            <a:endParaRPr lang="nl-NL"/>
          </a:p>
        </p:txBody>
      </p:sp>
      <p:sp>
        <p:nvSpPr>
          <p:cNvPr id="3" name="Tijdelijke aanduiding voor voettekst 2">
            <a:extLst>
              <a:ext uri="{FF2B5EF4-FFF2-40B4-BE49-F238E27FC236}">
                <a16:creationId xmlns:a16="http://schemas.microsoft.com/office/drawing/2014/main" id="{E423FF5B-0AD0-BD49-82C7-7473060552B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E0356B0-B450-4540-A02E-1A3CC82FCB15}"/>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328442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47B4D-C574-0B42-85AA-62FA3FC0BF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2CDABE-CD14-654B-B92E-0FF45F755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BA4362-1D05-7C45-BC22-D29142AD3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0445C2-D520-FA41-847E-4D30722EAB32}"/>
              </a:ext>
            </a:extLst>
          </p:cNvPr>
          <p:cNvSpPr>
            <a:spLocks noGrp="1"/>
          </p:cNvSpPr>
          <p:nvPr>
            <p:ph type="dt" sz="half" idx="10"/>
          </p:nvPr>
        </p:nvSpPr>
        <p:spPr/>
        <p:txBody>
          <a:bodyPr/>
          <a:lstStyle/>
          <a:p>
            <a:fld id="{5B568E51-4EA6-5C46-9DD1-1CA50A5A2FCD}" type="datetimeFigureOut">
              <a:rPr lang="nl-NL" smtClean="0"/>
              <a:t>09-04-2026</a:t>
            </a:fld>
            <a:endParaRPr lang="nl-NL"/>
          </a:p>
        </p:txBody>
      </p:sp>
      <p:sp>
        <p:nvSpPr>
          <p:cNvPr id="6" name="Tijdelijke aanduiding voor voettekst 5">
            <a:extLst>
              <a:ext uri="{FF2B5EF4-FFF2-40B4-BE49-F238E27FC236}">
                <a16:creationId xmlns:a16="http://schemas.microsoft.com/office/drawing/2014/main" id="{4842DAEE-2386-0140-A260-30DC146794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2F1F6E-2922-8143-89FC-7E76A7F2BDE7}"/>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64228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27418-6F53-084A-977B-DF4E70E15FF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9404BEE-81FA-9A40-8C0B-4730F7590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14A921A-B8D8-F249-8330-4DFABEFEF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D70F71A-3FE4-7343-8C70-76DBA5E2DE0E}"/>
              </a:ext>
            </a:extLst>
          </p:cNvPr>
          <p:cNvSpPr>
            <a:spLocks noGrp="1"/>
          </p:cNvSpPr>
          <p:nvPr>
            <p:ph type="dt" sz="half" idx="10"/>
          </p:nvPr>
        </p:nvSpPr>
        <p:spPr/>
        <p:txBody>
          <a:bodyPr/>
          <a:lstStyle/>
          <a:p>
            <a:fld id="{5B568E51-4EA6-5C46-9DD1-1CA50A5A2FCD}" type="datetimeFigureOut">
              <a:rPr lang="nl-NL" smtClean="0"/>
              <a:t>09-04-2026</a:t>
            </a:fld>
            <a:endParaRPr lang="nl-NL"/>
          </a:p>
        </p:txBody>
      </p:sp>
      <p:sp>
        <p:nvSpPr>
          <p:cNvPr id="6" name="Tijdelijke aanduiding voor voettekst 5">
            <a:extLst>
              <a:ext uri="{FF2B5EF4-FFF2-40B4-BE49-F238E27FC236}">
                <a16:creationId xmlns:a16="http://schemas.microsoft.com/office/drawing/2014/main" id="{A664D8DF-02D9-B642-8836-6C8DC9A4C8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9AFF988-1F70-6840-AF8C-A5C6BFF65D26}"/>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44698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B2EF3A-60E5-AF47-8637-3CCF52D0F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59FE2B1-1559-FA49-9A4F-DC5F5DFDB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A449AD-1E9A-D940-883A-344156A93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68E51-4EA6-5C46-9DD1-1CA50A5A2FCD}" type="datetimeFigureOut">
              <a:rPr lang="nl-NL" smtClean="0"/>
              <a:t>09-04-2026</a:t>
            </a:fld>
            <a:endParaRPr lang="nl-NL"/>
          </a:p>
        </p:txBody>
      </p:sp>
      <p:sp>
        <p:nvSpPr>
          <p:cNvPr id="5" name="Tijdelijke aanduiding voor voettekst 4">
            <a:extLst>
              <a:ext uri="{FF2B5EF4-FFF2-40B4-BE49-F238E27FC236}">
                <a16:creationId xmlns:a16="http://schemas.microsoft.com/office/drawing/2014/main" id="{F170BCC4-4DD8-EB42-9F70-8C6A427C7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A57253F-DB61-0443-ADB9-D2F37DB07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84456-23C2-E94F-8C1E-AB73ECF058CA}" type="slidenum">
              <a:rPr lang="nl-NL" smtClean="0"/>
              <a:t>‹nr.›</a:t>
            </a:fld>
            <a:endParaRPr lang="nl-NL"/>
          </a:p>
        </p:txBody>
      </p:sp>
    </p:spTree>
    <p:extLst>
      <p:ext uri="{BB962C8B-B14F-4D97-AF65-F5344CB8AC3E}">
        <p14:creationId xmlns:p14="http://schemas.microsoft.com/office/powerpoint/2010/main" val="1312761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klassieken.nl/" TargetMode="External"/><Relationship Id="rId4" Type="http://schemas.openxmlformats.org/officeDocument/2006/relationships/hyperlink" Target="https://waaromgymnasium.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hyperlink" Target="http://www.nporadio1.nl/kro-s-goedemorgen-nederland-radio/onderwerpen/20870-venus-van-milo-steekt-middelvinger-op" TargetMode="External"/><Relationship Id="rId13" Type="http://schemas.openxmlformats.org/officeDocument/2006/relationships/image" Target="../media/image12.jpeg"/><Relationship Id="rId18" Type="http://schemas.openxmlformats.org/officeDocument/2006/relationships/image" Target="../media/image15.jpe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hyperlink" Target="http://www.youtube.com/watch?v=JSjGqjjN5Cg" TargetMode="External"/><Relationship Id="rId2" Type="http://schemas.openxmlformats.org/officeDocument/2006/relationships/audio" Target="../media/media1.mp3"/><Relationship Id="rId16" Type="http://schemas.openxmlformats.org/officeDocument/2006/relationships/image" Target="../media/image14.jpg"/><Relationship Id="rId20" Type="http://schemas.openxmlformats.org/officeDocument/2006/relationships/image" Target="../media/image17.png"/><Relationship Id="rId1" Type="http://schemas.microsoft.com/office/2007/relationships/media" Target="../media/media1.mp3"/><Relationship Id="rId6" Type="http://schemas.openxmlformats.org/officeDocument/2006/relationships/image" Target="../media/image4.jpg"/><Relationship Id="rId11" Type="http://schemas.openxmlformats.org/officeDocument/2006/relationships/image" Target="../media/image10.jpeg"/><Relationship Id="rId5" Type="http://schemas.openxmlformats.org/officeDocument/2006/relationships/image" Target="../media/image1.jpeg"/><Relationship Id="rId15" Type="http://schemas.openxmlformats.org/officeDocument/2006/relationships/hyperlink" Target="http://www.youtube.com/watch?v=2tGomCFR_W0&amp;feature=related" TargetMode="External"/><Relationship Id="rId10" Type="http://schemas.openxmlformats.org/officeDocument/2006/relationships/image" Target="../media/image9.jpeg"/><Relationship Id="rId19" Type="http://schemas.openxmlformats.org/officeDocument/2006/relationships/image" Target="../media/image16.jpeg"/><Relationship Id="rId4" Type="http://schemas.openxmlformats.org/officeDocument/2006/relationships/notesSlide" Target="../notesSlides/notesSlide6.xml"/><Relationship Id="rId9" Type="http://schemas.openxmlformats.org/officeDocument/2006/relationships/image" Target="../media/image8.jpeg"/><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ekst, binnen, plafond, vloer&#10;&#10;Automatisch gegenereerde beschrijving">
            <a:extLst>
              <a:ext uri="{FF2B5EF4-FFF2-40B4-BE49-F238E27FC236}">
                <a16:creationId xmlns:a16="http://schemas.microsoft.com/office/drawing/2014/main" id="{CA4A527A-F959-ED4E-8020-70146BB9708A}"/>
              </a:ext>
            </a:extLst>
          </p:cNvPr>
          <p:cNvPicPr>
            <a:picLocks noChangeAspect="1"/>
          </p:cNvPicPr>
          <p:nvPr/>
        </p:nvPicPr>
        <p:blipFill rotWithShape="1">
          <a:blip r:embed="rId3">
            <a:alphaModFix amt="35000"/>
          </a:blip>
          <a:srcRect t="30"/>
          <a:stretch/>
        </p:blipFill>
        <p:spPr>
          <a:xfrm>
            <a:off x="0" y="2042"/>
            <a:ext cx="12192000" cy="6855958"/>
          </a:xfrm>
          <a:prstGeom prst="rect">
            <a:avLst/>
          </a:prstGeom>
        </p:spPr>
      </p:pic>
      <p:sp>
        <p:nvSpPr>
          <p:cNvPr id="2" name="Titel 1">
            <a:extLst>
              <a:ext uri="{FF2B5EF4-FFF2-40B4-BE49-F238E27FC236}">
                <a16:creationId xmlns:a16="http://schemas.microsoft.com/office/drawing/2014/main" id="{BC74DE0A-DBA1-854B-A54E-CFC8219E9DFA}"/>
              </a:ext>
            </a:extLst>
          </p:cNvPr>
          <p:cNvSpPr>
            <a:spLocks noGrp="1"/>
          </p:cNvSpPr>
          <p:nvPr>
            <p:ph type="ctrTitle"/>
          </p:nvPr>
        </p:nvSpPr>
        <p:spPr>
          <a:xfrm>
            <a:off x="643468" y="3320859"/>
            <a:ext cx="4987656" cy="2346639"/>
          </a:xfrm>
        </p:spPr>
        <p:txBody>
          <a:bodyPr anchor="t">
            <a:normAutofit fontScale="90000"/>
          </a:bodyPr>
          <a:lstStyle/>
          <a:p>
            <a:r>
              <a:rPr lang="nl-NL" sz="4000" dirty="0">
                <a:latin typeface="Kalinga" panose="020B0502040204020203" pitchFamily="34" charset="0"/>
                <a:cs typeface="Kalinga" panose="020B0502040204020203" pitchFamily="34" charset="0"/>
              </a:rPr>
              <a:t>                        </a:t>
            </a:r>
            <a:br>
              <a:rPr lang="nl-NL" sz="4000" dirty="0">
                <a:latin typeface="Kalinga" panose="020B0502040204020203" pitchFamily="34" charset="0"/>
                <a:cs typeface="Kalinga" panose="020B0502040204020203" pitchFamily="34" charset="0"/>
              </a:rPr>
            </a:br>
            <a:r>
              <a:rPr lang="nl-NL" sz="3600" dirty="0">
                <a:latin typeface="Kalinga" panose="020B0502040204020203" pitchFamily="34" charset="0"/>
                <a:cs typeface="Kalinga" panose="020B0502040204020203" pitchFamily="34" charset="0"/>
              </a:rPr>
              <a:t>BGV-</a:t>
            </a:r>
            <a:r>
              <a:rPr lang="nl-NL" sz="3600" dirty="0" err="1">
                <a:latin typeface="Kalinga" panose="020B0502040204020203" pitchFamily="34" charset="0"/>
                <a:cs typeface="Kalinga" panose="020B0502040204020203" pitchFamily="34" charset="0"/>
              </a:rPr>
              <a:t>webcafé</a:t>
            </a:r>
            <a:r>
              <a:rPr lang="nl-NL" sz="3600" dirty="0">
                <a:latin typeface="Kalinga" panose="020B0502040204020203" pitchFamily="34" charset="0"/>
                <a:cs typeface="Kalinga" panose="020B0502040204020203" pitchFamily="34" charset="0"/>
              </a:rPr>
              <a:t> | </a:t>
            </a:r>
            <a:r>
              <a:rPr lang="nl-NL" sz="3600" dirty="0">
                <a:solidFill>
                  <a:srgbClr val="E2914B"/>
                </a:solidFill>
                <a:latin typeface="Kalinga" panose="020B0502040204020203" pitchFamily="34" charset="0"/>
                <a:cs typeface="Kalinga" panose="020B0502040204020203" pitchFamily="34" charset="0"/>
              </a:rPr>
              <a:t>elke leerling op zijn/haar plek </a:t>
            </a:r>
            <a:br>
              <a:rPr lang="nl-NL" sz="4000" dirty="0">
                <a:solidFill>
                  <a:srgbClr val="E2914B"/>
                </a:solidFill>
                <a:latin typeface="Kalinga" panose="020B0502040204020203" pitchFamily="34" charset="0"/>
                <a:cs typeface="Kalinga" panose="020B0502040204020203" pitchFamily="34" charset="0"/>
              </a:rPr>
            </a:br>
            <a:br>
              <a:rPr lang="nl-NL" sz="4000" dirty="0">
                <a:solidFill>
                  <a:srgbClr val="E2914B"/>
                </a:solidFill>
                <a:latin typeface="Kalinga" panose="020B0502040204020203" pitchFamily="34" charset="0"/>
                <a:cs typeface="Kalinga" panose="020B0502040204020203" pitchFamily="34" charset="0"/>
              </a:rPr>
            </a:br>
            <a:r>
              <a:rPr lang="nl-NL" sz="2700" i="1" dirty="0">
                <a:solidFill>
                  <a:srgbClr val="E2914B"/>
                </a:solidFill>
                <a:latin typeface="Kalinga" panose="020B0502040204020203" pitchFamily="34" charset="0"/>
                <a:cs typeface="Kalinga" panose="020B0502040204020203" pitchFamily="34" charset="0"/>
              </a:rPr>
              <a:t>de overstap </a:t>
            </a:r>
            <a:r>
              <a:rPr lang="nl-NL" sz="2700" i="1" dirty="0" err="1">
                <a:solidFill>
                  <a:srgbClr val="E2914B"/>
                </a:solidFill>
                <a:latin typeface="Kalinga" panose="020B0502040204020203" pitchFamily="34" charset="0"/>
                <a:cs typeface="Kalinga" panose="020B0502040204020203" pitchFamily="34" charset="0"/>
              </a:rPr>
              <a:t>po➔vo</a:t>
            </a:r>
            <a:endParaRPr lang="nl-NL" sz="2700" i="1" dirty="0">
              <a:solidFill>
                <a:srgbClr val="E2914B"/>
              </a:solidFill>
              <a:latin typeface="Kalinga" panose="020B0502040204020203" pitchFamily="34" charset="0"/>
              <a:cs typeface="Kalinga" panose="020B0502040204020203" pitchFamily="34" charset="0"/>
            </a:endParaRPr>
          </a:p>
        </p:txBody>
      </p:sp>
      <p:sp>
        <p:nvSpPr>
          <p:cNvPr id="3" name="Ondertitel 2">
            <a:extLst>
              <a:ext uri="{FF2B5EF4-FFF2-40B4-BE49-F238E27FC236}">
                <a16:creationId xmlns:a16="http://schemas.microsoft.com/office/drawing/2014/main" id="{20D2CCBF-169C-EF4A-BDED-775A2687E834}"/>
              </a:ext>
            </a:extLst>
          </p:cNvPr>
          <p:cNvSpPr>
            <a:spLocks noGrp="1"/>
          </p:cNvSpPr>
          <p:nvPr>
            <p:ph type="subTitle" idx="1"/>
          </p:nvPr>
        </p:nvSpPr>
        <p:spPr>
          <a:xfrm>
            <a:off x="643467" y="2348680"/>
            <a:ext cx="4823883" cy="972180"/>
          </a:xfrm>
        </p:spPr>
        <p:txBody>
          <a:bodyPr anchor="b">
            <a:normAutofit/>
          </a:bodyPr>
          <a:lstStyle/>
          <a:p>
            <a:pPr algn="l"/>
            <a:r>
              <a:rPr lang="nl-NL" sz="2000" dirty="0">
                <a:latin typeface="Kalinga" panose="020B0502040204020203" pitchFamily="34" charset="0"/>
                <a:cs typeface="Kalinga" panose="020B0502040204020203" pitchFamily="34" charset="0"/>
              </a:rPr>
              <a:t>9 februari 2026 15.30 – 16.30 uur</a:t>
            </a:r>
          </a:p>
        </p:txBody>
      </p:sp>
      <p:sp>
        <p:nvSpPr>
          <p:cNvPr id="15" name="Freeform: Shape 1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ep 3">
            <a:extLst>
              <a:ext uri="{FF2B5EF4-FFF2-40B4-BE49-F238E27FC236}">
                <a16:creationId xmlns:a16="http://schemas.microsoft.com/office/drawing/2014/main" id="{F22B8ECF-84E4-8FE7-610E-4AD8030A53B8}"/>
              </a:ext>
            </a:extLst>
          </p:cNvPr>
          <p:cNvGrpSpPr>
            <a:grpSpLocks noChangeAspect="1"/>
          </p:cNvGrpSpPr>
          <p:nvPr/>
        </p:nvGrpSpPr>
        <p:grpSpPr>
          <a:xfrm>
            <a:off x="6021086" y="544804"/>
            <a:ext cx="6170914" cy="6313225"/>
            <a:chOff x="6021086" y="544804"/>
            <a:chExt cx="6170914" cy="6313225"/>
          </a:xfrm>
        </p:grpSpPr>
        <p:pic>
          <p:nvPicPr>
            <p:cNvPr id="7" name="Afbeelding 6" descr="Afbeelding met tekst&#10;&#10;Automatisch gegenereerde beschrijving">
              <a:extLst>
                <a:ext uri="{FF2B5EF4-FFF2-40B4-BE49-F238E27FC236}">
                  <a16:creationId xmlns:a16="http://schemas.microsoft.com/office/drawing/2014/main" id="{9C291842-D69A-CB4A-901C-8BF5E6FB2831}"/>
                </a:ext>
              </a:extLst>
            </p:cNvPr>
            <p:cNvPicPr>
              <a:picLocks noChangeAspect="1"/>
            </p:cNvPicPr>
            <p:nvPr/>
          </p:nvPicPr>
          <p:blipFill rotWithShape="1">
            <a:blip r:embed="rId4"/>
            <a:srcRect l="41394" r="31237"/>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pic>
          <p:nvPicPr>
            <p:cNvPr id="9" name="Afbeelding 8" descr="Afbeelding met tekst, illustratie&#10;&#10;Automatisch gegenereerde beschrijving">
              <a:extLst>
                <a:ext uri="{FF2B5EF4-FFF2-40B4-BE49-F238E27FC236}">
                  <a16:creationId xmlns:a16="http://schemas.microsoft.com/office/drawing/2014/main" id="{2BE3D7D2-8B90-BA44-8737-41C858AB791C}"/>
                </a:ext>
              </a:extLst>
            </p:cNvPr>
            <p:cNvPicPr>
              <a:picLocks noChangeAspect="1"/>
            </p:cNvPicPr>
            <p:nvPr/>
          </p:nvPicPr>
          <p:blipFill>
            <a:blip r:embed="rId5"/>
            <a:stretch>
              <a:fillRect/>
            </a:stretch>
          </p:blipFill>
          <p:spPr>
            <a:xfrm>
              <a:off x="7230029" y="1308936"/>
              <a:ext cx="4100996" cy="5038365"/>
            </a:xfrm>
            <a:prstGeom prst="rect">
              <a:avLst/>
            </a:prstGeom>
          </p:spPr>
        </p:pic>
      </p:grpSp>
    </p:spTree>
    <p:extLst>
      <p:ext uri="{BB962C8B-B14F-4D97-AF65-F5344CB8AC3E}">
        <p14:creationId xmlns:p14="http://schemas.microsoft.com/office/powerpoint/2010/main" val="80931201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394EE4-6DEB-731C-2B56-8CFF68D08CAB}"/>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B3555D-A8AB-C375-E155-AF57A05D8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64DB04AD-BC43-8E6D-934F-26E333D4F485}"/>
              </a:ext>
            </a:extLst>
          </p:cNvPr>
          <p:cNvPicPr>
            <a:picLocks noChangeAspect="1"/>
          </p:cNvPicPr>
          <p:nvPr/>
        </p:nvPicPr>
        <p:blipFill rotWithShape="1">
          <a:blip r:embed="rId3"/>
          <a:srcRect l="3716" t="9091" r="31648"/>
          <a:stretch/>
        </p:blipFill>
        <p:spPr>
          <a:xfrm>
            <a:off x="3523485" y="10"/>
            <a:ext cx="8668512" cy="6857990"/>
          </a:xfrm>
          <a:prstGeom prst="rect">
            <a:avLst/>
          </a:prstGeom>
        </p:spPr>
      </p:pic>
      <p:sp>
        <p:nvSpPr>
          <p:cNvPr id="16" name="Rectangle 15">
            <a:extLst>
              <a:ext uri="{FF2B5EF4-FFF2-40B4-BE49-F238E27FC236}">
                <a16:creationId xmlns:a16="http://schemas.microsoft.com/office/drawing/2014/main" id="{F2D3B5C8-1493-1867-75C5-3B37FD6FD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0AB4F61-DDE3-A13A-7A96-636F7D38693A}"/>
              </a:ext>
            </a:extLst>
          </p:cNvPr>
          <p:cNvSpPr>
            <a:spLocks noGrp="1"/>
          </p:cNvSpPr>
          <p:nvPr>
            <p:ph type="title"/>
          </p:nvPr>
        </p:nvSpPr>
        <p:spPr>
          <a:xfrm>
            <a:off x="477980" y="1122363"/>
            <a:ext cx="5595881" cy="3204134"/>
          </a:xfrm>
        </p:spPr>
        <p:txBody>
          <a:bodyPr vert="horz" lIns="91440" tIns="45720" rIns="91440" bIns="45720" rtlCol="0" anchor="b">
            <a:normAutofit/>
          </a:bodyPr>
          <a:lstStyle/>
          <a:p>
            <a:r>
              <a:rPr lang="nl-NL" sz="2800" dirty="0">
                <a:latin typeface="Kalinga" panose="020B0502040204020203" pitchFamily="34" charset="0"/>
                <a:cs typeface="Kalinga" panose="020B0502040204020203" pitchFamily="34" charset="0"/>
              </a:rPr>
              <a:t>Wat is gymnasium?</a:t>
            </a:r>
            <a:br>
              <a:rPr lang="nl-NL" sz="2800" dirty="0">
                <a:latin typeface="Kalinga" panose="020B0502040204020203" pitchFamily="34" charset="0"/>
                <a:cs typeface="Kalinga" panose="020B0502040204020203" pitchFamily="34" charset="0"/>
              </a:rPr>
            </a:br>
            <a:r>
              <a:rPr lang="nl-NL" sz="2800" dirty="0">
                <a:latin typeface="Kalinga" panose="020B0502040204020203" pitchFamily="34" charset="0"/>
                <a:cs typeface="Kalinga" panose="020B0502040204020203" pitchFamily="34" charset="0"/>
              </a:rPr>
              <a:t>Waarom gymnasium? </a:t>
            </a:r>
            <a:r>
              <a:rPr lang="nl-NL" sz="1200" dirty="0">
                <a:latin typeface="Kalinga" panose="020B0502040204020203" pitchFamily="34" charset="0"/>
                <a:cs typeface="Kalinga" panose="020B0502040204020203" pitchFamily="34" charset="0"/>
                <a:hlinkClick r:id="rId4"/>
              </a:rPr>
              <a:t>website</a:t>
            </a:r>
            <a:r>
              <a:rPr lang="nl-NL" sz="1200" dirty="0">
                <a:latin typeface="Kalinga" panose="020B0502040204020203" pitchFamily="34" charset="0"/>
                <a:cs typeface="Kalinga" panose="020B0502040204020203" pitchFamily="34" charset="0"/>
              </a:rPr>
              <a:t> &amp; </a:t>
            </a:r>
            <a:r>
              <a:rPr lang="nl-NL" sz="1200" dirty="0">
                <a:latin typeface="Kalinga" panose="020B0502040204020203" pitchFamily="34" charset="0"/>
                <a:cs typeface="Kalinga" panose="020B0502040204020203" pitchFamily="34" charset="0"/>
                <a:hlinkClick r:id="rId5"/>
              </a:rPr>
              <a:t>website</a:t>
            </a:r>
            <a:br>
              <a:rPr lang="nl-NL" sz="2800" dirty="0">
                <a:latin typeface="Kalinga" panose="020B0502040204020203" pitchFamily="34" charset="0"/>
                <a:cs typeface="Kalinga" panose="020B0502040204020203" pitchFamily="34" charset="0"/>
              </a:rPr>
            </a:br>
            <a:r>
              <a:rPr lang="nl-NL" sz="2800" dirty="0">
                <a:latin typeface="Kalinga" panose="020B0502040204020203" pitchFamily="34" charset="0"/>
                <a:cs typeface="Kalinga" panose="020B0502040204020203" pitchFamily="34" charset="0"/>
              </a:rPr>
              <a:t>Voor wie is het gymnasium?</a:t>
            </a:r>
          </a:p>
        </p:txBody>
      </p:sp>
      <p:sp>
        <p:nvSpPr>
          <p:cNvPr id="9" name="Content Placeholder 8">
            <a:extLst>
              <a:ext uri="{FF2B5EF4-FFF2-40B4-BE49-F238E27FC236}">
                <a16:creationId xmlns:a16="http://schemas.microsoft.com/office/drawing/2014/main" id="{6C16215D-1B53-49C8-392A-11C56F894C84}"/>
              </a:ext>
            </a:extLst>
          </p:cNvPr>
          <p:cNvSpPr>
            <a:spLocks noGrp="1"/>
          </p:cNvSpPr>
          <p:nvPr>
            <p:ph idx="1"/>
          </p:nvPr>
        </p:nvSpPr>
        <p:spPr>
          <a:xfrm>
            <a:off x="477980" y="4872922"/>
            <a:ext cx="5125986" cy="1721061"/>
          </a:xfrm>
        </p:spPr>
        <p:txBody>
          <a:bodyPr vert="horz" lIns="91440" tIns="45720" rIns="91440" bIns="45720" rtlCol="0">
            <a:noAutofit/>
          </a:bodyPr>
          <a:lstStyle/>
          <a:p>
            <a:pPr marL="0" indent="0">
              <a:buNone/>
            </a:pPr>
            <a:r>
              <a:rPr lang="nl-NL" sz="1400" dirty="0">
                <a:solidFill>
                  <a:srgbClr val="ED7D31"/>
                </a:solidFill>
                <a:latin typeface="Kalinga" panose="020B0502040204020203" pitchFamily="34" charset="0"/>
                <a:cs typeface="Kalinga" panose="020B0502040204020203" pitchFamily="34" charset="0"/>
              </a:rPr>
              <a:t>Welkom</a:t>
            </a:r>
          </a:p>
          <a:p>
            <a:pPr marL="0" indent="0">
              <a:buNone/>
            </a:pPr>
            <a:r>
              <a:rPr lang="nl-NL" sz="1400" dirty="0">
                <a:solidFill>
                  <a:srgbClr val="ED7D31"/>
                </a:solidFill>
                <a:latin typeface="Kalinga" panose="020B0502040204020203" pitchFamily="34" charset="0"/>
                <a:cs typeface="Kalinga" panose="020B0502040204020203" pitchFamily="34" charset="0"/>
              </a:rPr>
              <a:t>Brainstorm over ‘gymnasium’ &amp; ‘gymnasiast’</a:t>
            </a:r>
          </a:p>
          <a:p>
            <a:pPr marL="0" indent="0">
              <a:buNone/>
            </a:pPr>
            <a:r>
              <a:rPr lang="nl-NL" sz="1400" dirty="0">
                <a:solidFill>
                  <a:srgbClr val="ED7D31"/>
                </a:solidFill>
                <a:latin typeface="Kalinga" panose="020B0502040204020203" pitchFamily="34" charset="0"/>
                <a:cs typeface="Kalinga" panose="020B0502040204020203" pitchFamily="34" charset="0"/>
              </a:rPr>
              <a:t>Welke dilemma’s zijn er bij advisering groep 7/8?</a:t>
            </a:r>
          </a:p>
          <a:p>
            <a:pPr marL="0" indent="0">
              <a:buNone/>
            </a:pPr>
            <a:endParaRPr lang="nl-NL" sz="1400" dirty="0">
              <a:solidFill>
                <a:srgbClr val="ED7D31"/>
              </a:solidFill>
              <a:latin typeface="Kalinga" panose="020B0502040204020203" pitchFamily="34" charset="0"/>
              <a:cs typeface="Kalinga" panose="020B0502040204020203" pitchFamily="34" charset="0"/>
            </a:endParaRPr>
          </a:p>
        </p:txBody>
      </p:sp>
      <p:sp>
        <p:nvSpPr>
          <p:cNvPr id="18" name="Rectangle 17">
            <a:extLst>
              <a:ext uri="{FF2B5EF4-FFF2-40B4-BE49-F238E27FC236}">
                <a16:creationId xmlns:a16="http://schemas.microsoft.com/office/drawing/2014/main" id="{09C5E7EC-0464-0FA9-4877-CA76CA78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94479AB0-F1F4-441A-0017-6713815FB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64E506ED-98D2-D092-400A-2B949BD079D8}"/>
              </a:ext>
            </a:extLst>
          </p:cNvPr>
          <p:cNvPicPr>
            <a:picLocks noChangeAspect="1"/>
          </p:cNvPicPr>
          <p:nvPr/>
        </p:nvPicPr>
        <p:blipFill>
          <a:blip r:embed="rId6"/>
          <a:stretch>
            <a:fillRect/>
          </a:stretch>
        </p:blipFill>
        <p:spPr>
          <a:xfrm rot="544181">
            <a:off x="6393660" y="2331378"/>
            <a:ext cx="1327175" cy="370828"/>
          </a:xfrm>
          <a:prstGeom prst="rect">
            <a:avLst/>
          </a:prstGeom>
        </p:spPr>
      </p:pic>
      <p:sp>
        <p:nvSpPr>
          <p:cNvPr id="6" name="Tekstvak 5">
            <a:extLst>
              <a:ext uri="{FF2B5EF4-FFF2-40B4-BE49-F238E27FC236}">
                <a16:creationId xmlns:a16="http://schemas.microsoft.com/office/drawing/2014/main" id="{10C9D404-604A-A68E-C767-01BA7FC5546C}"/>
              </a:ext>
            </a:extLst>
          </p:cNvPr>
          <p:cNvSpPr txBox="1"/>
          <p:nvPr/>
        </p:nvSpPr>
        <p:spPr>
          <a:xfrm>
            <a:off x="5834009" y="627165"/>
            <a:ext cx="6175550" cy="369332"/>
          </a:xfrm>
          <a:prstGeom prst="rect">
            <a:avLst/>
          </a:prstGeom>
          <a:solidFill>
            <a:schemeClr val="accent2"/>
          </a:solidFill>
        </p:spPr>
        <p:txBody>
          <a:bodyPr wrap="square" rtlCol="0">
            <a:spAutoFit/>
          </a:bodyPr>
          <a:lstStyle/>
          <a:p>
            <a:endParaRPr lang="nl-NL" b="1" dirty="0"/>
          </a:p>
        </p:txBody>
      </p:sp>
    </p:spTree>
    <p:extLst>
      <p:ext uri="{BB962C8B-B14F-4D97-AF65-F5344CB8AC3E}">
        <p14:creationId xmlns:p14="http://schemas.microsoft.com/office/powerpoint/2010/main" val="36128542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EF71E6-52EB-EEAB-9198-62AF025FFE0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77CC4DD-6821-419D-E53B-1A154062F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8ED25E77-30B9-275E-F9C5-A4AE74613182}"/>
              </a:ext>
            </a:extLst>
          </p:cNvPr>
          <p:cNvPicPr>
            <a:picLocks noChangeAspect="1"/>
          </p:cNvPicPr>
          <p:nvPr/>
        </p:nvPicPr>
        <p:blipFill rotWithShape="1">
          <a:blip r:embed="rId3"/>
          <a:srcRect l="3716" t="9091" r="31648"/>
          <a:stretch/>
        </p:blipFill>
        <p:spPr>
          <a:xfrm>
            <a:off x="3523485" y="0"/>
            <a:ext cx="8668512" cy="6857990"/>
          </a:xfrm>
          <a:prstGeom prst="rect">
            <a:avLst/>
          </a:prstGeom>
        </p:spPr>
      </p:pic>
      <p:sp>
        <p:nvSpPr>
          <p:cNvPr id="16" name="Rectangle 15">
            <a:extLst>
              <a:ext uri="{FF2B5EF4-FFF2-40B4-BE49-F238E27FC236}">
                <a16:creationId xmlns:a16="http://schemas.microsoft.com/office/drawing/2014/main" id="{ECC5ED47-DDAD-B465-684C-FB026D5EC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192F264-1396-D1DA-0AD4-CF4486DD1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74B0AA2-AB28-A6E8-CD39-513476AA2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38F1CB6F-54CB-6F97-B3D4-8CA1CC19CEF9}"/>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2AC58A1A-1237-30DD-AF39-0C92D5824719}"/>
              </a:ext>
            </a:extLst>
          </p:cNvPr>
          <p:cNvSpPr txBox="1"/>
          <p:nvPr/>
        </p:nvSpPr>
        <p:spPr>
          <a:xfrm>
            <a:off x="5681609" y="474765"/>
            <a:ext cx="6175550" cy="369332"/>
          </a:xfrm>
          <a:prstGeom prst="rect">
            <a:avLst/>
          </a:prstGeom>
          <a:solidFill>
            <a:schemeClr val="accent2"/>
          </a:solidFill>
        </p:spPr>
        <p:txBody>
          <a:bodyPr wrap="square" rtlCol="0">
            <a:spAutoFit/>
          </a:bodyPr>
          <a:lstStyle/>
          <a:p>
            <a:endParaRPr lang="nl-NL" b="1" dirty="0"/>
          </a:p>
        </p:txBody>
      </p:sp>
      <p:sp>
        <p:nvSpPr>
          <p:cNvPr id="7" name="Content Placeholder 8">
            <a:extLst>
              <a:ext uri="{FF2B5EF4-FFF2-40B4-BE49-F238E27FC236}">
                <a16:creationId xmlns:a16="http://schemas.microsoft.com/office/drawing/2014/main" id="{01C33A4A-D4BA-A75C-7829-E6F03B201255}"/>
              </a:ext>
            </a:extLst>
          </p:cNvPr>
          <p:cNvSpPr txBox="1">
            <a:spLocks/>
          </p:cNvSpPr>
          <p:nvPr/>
        </p:nvSpPr>
        <p:spPr>
          <a:xfrm>
            <a:off x="477980" y="4785631"/>
            <a:ext cx="5125986" cy="1721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200" dirty="0">
              <a:solidFill>
                <a:srgbClr val="ED7D31"/>
              </a:solidFill>
              <a:latin typeface="Kalinga" panose="020B0502040204020203" pitchFamily="34" charset="0"/>
              <a:cs typeface="Kalinga" panose="020B0502040204020203" pitchFamily="34" charset="0"/>
            </a:endParaRPr>
          </a:p>
        </p:txBody>
      </p:sp>
      <p:sp>
        <p:nvSpPr>
          <p:cNvPr id="8" name="Content Placeholder 8">
            <a:extLst>
              <a:ext uri="{FF2B5EF4-FFF2-40B4-BE49-F238E27FC236}">
                <a16:creationId xmlns:a16="http://schemas.microsoft.com/office/drawing/2014/main" id="{C4C122F1-D57D-C399-C08D-89D5B85F2485}"/>
              </a:ext>
            </a:extLst>
          </p:cNvPr>
          <p:cNvSpPr txBox="1">
            <a:spLocks/>
          </p:cNvSpPr>
          <p:nvPr/>
        </p:nvSpPr>
        <p:spPr>
          <a:xfrm>
            <a:off x="477980" y="4872912"/>
            <a:ext cx="5125986" cy="17210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NL" sz="1200" dirty="0">
              <a:solidFill>
                <a:srgbClr val="ED7D31"/>
              </a:solidFill>
              <a:latin typeface="Kalinga" panose="020B0502040204020203" pitchFamily="34" charset="0"/>
              <a:cs typeface="Kalinga" panose="020B0502040204020203" pitchFamily="34" charset="0"/>
            </a:endParaRPr>
          </a:p>
          <a:p>
            <a:pPr marL="0" indent="0">
              <a:buFont typeface="Arial" panose="020B0604020202020204" pitchFamily="34" charset="0"/>
              <a:buNone/>
            </a:pPr>
            <a:endParaRPr lang="nl-NL" sz="1200" dirty="0">
              <a:solidFill>
                <a:srgbClr val="ED7D31"/>
              </a:solidFill>
              <a:latin typeface="Kalinga" panose="020B0502040204020203" pitchFamily="34" charset="0"/>
              <a:cs typeface="Kalinga" panose="020B0502040204020203" pitchFamily="34" charset="0"/>
            </a:endParaRPr>
          </a:p>
          <a:p>
            <a:pPr marL="0" indent="0">
              <a:buFont typeface="Arial" panose="020B0604020202020204" pitchFamily="34" charset="0"/>
              <a:buNone/>
            </a:pPr>
            <a:endParaRPr lang="nl-NL" sz="1200" dirty="0">
              <a:solidFill>
                <a:srgbClr val="ED7D31"/>
              </a:solidFill>
              <a:latin typeface="Kalinga" panose="020B0502040204020203" pitchFamily="34" charset="0"/>
              <a:cs typeface="Kalinga" panose="020B0502040204020203" pitchFamily="34" charset="0"/>
            </a:endParaRPr>
          </a:p>
          <a:p>
            <a:pPr marL="0" indent="0">
              <a:buFont typeface="Arial" panose="020B0604020202020204" pitchFamily="34" charset="0"/>
              <a:buNone/>
            </a:pPr>
            <a:endParaRPr lang="nl-NL" sz="1200" dirty="0">
              <a:solidFill>
                <a:srgbClr val="ED7D31"/>
              </a:solidFill>
              <a:latin typeface="Kalinga" panose="020B0502040204020203" pitchFamily="34" charset="0"/>
              <a:cs typeface="Kalinga" panose="020B0502040204020203" pitchFamily="34" charset="0"/>
            </a:endParaRPr>
          </a:p>
        </p:txBody>
      </p:sp>
      <p:sp>
        <p:nvSpPr>
          <p:cNvPr id="15" name="Titel 1">
            <a:extLst>
              <a:ext uri="{FF2B5EF4-FFF2-40B4-BE49-F238E27FC236}">
                <a16:creationId xmlns:a16="http://schemas.microsoft.com/office/drawing/2014/main" id="{F8A67394-B932-0F07-1AA7-6AD989D72650}"/>
              </a:ext>
            </a:extLst>
          </p:cNvPr>
          <p:cNvSpPr>
            <a:spLocks noGrp="1"/>
          </p:cNvSpPr>
          <p:nvPr>
            <p:ph type="title"/>
          </p:nvPr>
        </p:nvSpPr>
        <p:spPr>
          <a:xfrm>
            <a:off x="477980" y="1122363"/>
            <a:ext cx="5762399" cy="3204134"/>
          </a:xfrm>
        </p:spPr>
        <p:txBody>
          <a:bodyPr vert="horz" lIns="91440" tIns="45720" rIns="91440" bIns="45720" rtlCol="0" anchor="b">
            <a:normAutofit/>
          </a:bodyPr>
          <a:lstStyle/>
          <a:p>
            <a:r>
              <a:rPr lang="nl-NL" sz="2800" dirty="0">
                <a:latin typeface="Kalinga" panose="020B0502040204020203" pitchFamily="34" charset="0"/>
                <a:cs typeface="Kalinga" panose="020B0502040204020203" pitchFamily="34" charset="0"/>
              </a:rPr>
              <a:t>Aanleiding van dit BGV-</a:t>
            </a:r>
            <a:r>
              <a:rPr lang="nl-NL" sz="2800" dirty="0" err="1">
                <a:latin typeface="Kalinga" panose="020B0502040204020203" pitchFamily="34" charset="0"/>
                <a:cs typeface="Kalinga" panose="020B0502040204020203" pitchFamily="34" charset="0"/>
              </a:rPr>
              <a:t>webcafé</a:t>
            </a:r>
            <a:r>
              <a:rPr lang="nl-NL" sz="2800" dirty="0">
                <a:latin typeface="Kalinga" panose="020B0502040204020203" pitchFamily="34" charset="0"/>
                <a:cs typeface="Kalinga" panose="020B0502040204020203" pitchFamily="34" charset="0"/>
              </a:rPr>
              <a:t>: po-sectorraad 11-10-24</a:t>
            </a:r>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r>
              <a:rPr lang="nl-NL" sz="2000" dirty="0">
                <a:latin typeface="Kalinga" panose="020B0502040204020203" pitchFamily="34" charset="0"/>
                <a:cs typeface="Kalinga" panose="020B0502040204020203" pitchFamily="34" charset="0"/>
              </a:rPr>
              <a:t>Gestelde vraag: </a:t>
            </a:r>
            <a:r>
              <a:rPr lang="nl-NL" sz="2000" i="1" dirty="0">
                <a:latin typeface="Kalinga" panose="020B0502040204020203" pitchFamily="34" charset="0"/>
                <a:cs typeface="Kalinga" panose="020B0502040204020203" pitchFamily="34" charset="0"/>
              </a:rPr>
              <a:t>Is er volgens u onder PO leerkrachten (met name in groep 7-8) behoefte aan informatie over het gymnasiumadvies en het schooltype?</a:t>
            </a:r>
            <a:endParaRPr lang="nl-NL" sz="2000" dirty="0">
              <a:latin typeface="Kalinga" panose="020B0502040204020203" pitchFamily="34" charset="0"/>
              <a:cs typeface="Kalinga" panose="020B0502040204020203" pitchFamily="34" charset="0"/>
            </a:endParaRPr>
          </a:p>
        </p:txBody>
      </p:sp>
      <p:pic>
        <p:nvPicPr>
          <p:cNvPr id="21" name="Tijdelijke aanduiding voor inhoud 20" descr="Afbeelding met tekst, Lettertype, schermopname, lijn&#10;&#10;Door AI gegenereerde inhoud is mogelijk onjuist.">
            <a:extLst>
              <a:ext uri="{FF2B5EF4-FFF2-40B4-BE49-F238E27FC236}">
                <a16:creationId xmlns:a16="http://schemas.microsoft.com/office/drawing/2014/main" id="{60DDC732-D2B1-B053-3C66-FA854C05DF02}"/>
              </a:ext>
            </a:extLst>
          </p:cNvPr>
          <p:cNvPicPr>
            <a:picLocks noGrp="1" noChangeAspect="1"/>
          </p:cNvPicPr>
          <p:nvPr>
            <p:ph idx="1"/>
          </p:nvPr>
        </p:nvPicPr>
        <p:blipFill>
          <a:blip r:embed="rId5"/>
          <a:stretch>
            <a:fillRect/>
          </a:stretch>
        </p:blipFill>
        <p:spPr>
          <a:xfrm>
            <a:off x="477977" y="4900766"/>
            <a:ext cx="6396579" cy="1128808"/>
          </a:xfrm>
        </p:spPr>
      </p:pic>
    </p:spTree>
    <p:extLst>
      <p:ext uri="{BB962C8B-B14F-4D97-AF65-F5344CB8AC3E}">
        <p14:creationId xmlns:p14="http://schemas.microsoft.com/office/powerpoint/2010/main" val="426834161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5E8E4A-022E-B92E-5445-3B1BA506AEF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78300E3-64E5-B3E4-7EDE-C8D57E639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049F9408-EB9C-0E33-EF68-09EC2A107C2F}"/>
              </a:ext>
            </a:extLst>
          </p:cNvPr>
          <p:cNvPicPr>
            <a:picLocks noChangeAspect="1"/>
          </p:cNvPicPr>
          <p:nvPr/>
        </p:nvPicPr>
        <p:blipFill rotWithShape="1">
          <a:blip r:embed="rId3"/>
          <a:srcRect l="3716" t="9091" r="31648"/>
          <a:stretch/>
        </p:blipFill>
        <p:spPr>
          <a:xfrm>
            <a:off x="3523485" y="23840"/>
            <a:ext cx="8668512" cy="6857990"/>
          </a:xfrm>
          <a:prstGeom prst="rect">
            <a:avLst/>
          </a:prstGeom>
        </p:spPr>
      </p:pic>
      <p:sp>
        <p:nvSpPr>
          <p:cNvPr id="16" name="Rectangle 15">
            <a:extLst>
              <a:ext uri="{FF2B5EF4-FFF2-40B4-BE49-F238E27FC236}">
                <a16:creationId xmlns:a16="http://schemas.microsoft.com/office/drawing/2014/main" id="{F17DE846-0BF9-454E-FB3E-46BC9D047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83EA6C4-0B0F-E62A-B4C0-DDBA42F1A651}"/>
              </a:ext>
            </a:extLst>
          </p:cNvPr>
          <p:cNvSpPr>
            <a:spLocks noGrp="1"/>
          </p:cNvSpPr>
          <p:nvPr>
            <p:ph type="title"/>
          </p:nvPr>
        </p:nvSpPr>
        <p:spPr>
          <a:xfrm>
            <a:off x="477980" y="1176743"/>
            <a:ext cx="5595881" cy="3204134"/>
          </a:xfrm>
        </p:spPr>
        <p:txBody>
          <a:bodyPr vert="horz" lIns="91440" tIns="45720" rIns="91440" bIns="45720" rtlCol="0" anchor="b">
            <a:normAutofit fontScale="90000"/>
          </a:bodyPr>
          <a:lstStyle/>
          <a:p>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br>
              <a:rPr lang="nl-NL" sz="2800" dirty="0">
                <a:latin typeface="Kalinga" panose="020B0502040204020203" pitchFamily="34" charset="0"/>
                <a:cs typeface="Kalinga" panose="020B0502040204020203" pitchFamily="34" charset="0"/>
              </a:rPr>
            </a:br>
            <a:r>
              <a:rPr lang="nl-NL" sz="2800" dirty="0">
                <a:solidFill>
                  <a:srgbClr val="ED7D31"/>
                </a:solidFill>
                <a:latin typeface="Kalinga" panose="020B0502040204020203" pitchFamily="34" charset="0"/>
                <a:cs typeface="Kalinga" panose="020B0502040204020203" pitchFamily="34" charset="0"/>
              </a:rPr>
              <a:t>Waarom geen/wel gymnasiumadvies?</a:t>
            </a:r>
            <a:br>
              <a:rPr lang="nl-NL" sz="2800" dirty="0">
                <a:solidFill>
                  <a:srgbClr val="ED7D31"/>
                </a:solidFill>
                <a:latin typeface="Kalinga" panose="020B0502040204020203" pitchFamily="34" charset="0"/>
                <a:cs typeface="Kalinga" panose="020B0502040204020203" pitchFamily="34" charset="0"/>
              </a:rPr>
            </a:br>
            <a:r>
              <a:rPr lang="nl-NL" sz="2700" i="1" dirty="0">
                <a:solidFill>
                  <a:srgbClr val="ED7D31"/>
                </a:solidFill>
                <a:latin typeface="Kalinga" panose="020B0502040204020203" pitchFamily="34" charset="0"/>
                <a:cs typeface="Kalinga" panose="020B0502040204020203" pitchFamily="34" charset="0"/>
              </a:rPr>
              <a:t>(of </a:t>
            </a:r>
            <a:r>
              <a:rPr lang="nl-NL" sz="2700" i="1" dirty="0" err="1">
                <a:solidFill>
                  <a:srgbClr val="ED7D31"/>
                </a:solidFill>
                <a:latin typeface="Kalinga" panose="020B0502040204020203" pitchFamily="34" charset="0"/>
                <a:cs typeface="Kalinga" panose="020B0502040204020203" pitchFamily="34" charset="0"/>
              </a:rPr>
              <a:t>technasium</a:t>
            </a:r>
            <a:r>
              <a:rPr lang="nl-NL" sz="2700" i="1" dirty="0">
                <a:solidFill>
                  <a:srgbClr val="ED7D31"/>
                </a:solidFill>
                <a:latin typeface="Kalinga" panose="020B0502040204020203" pitchFamily="34" charset="0"/>
                <a:cs typeface="Kalinga" panose="020B0502040204020203" pitchFamily="34" charset="0"/>
              </a:rPr>
              <a:t>/</a:t>
            </a:r>
            <a:r>
              <a:rPr lang="nl-NL" sz="2700" i="1" dirty="0" err="1">
                <a:solidFill>
                  <a:srgbClr val="ED7D31"/>
                </a:solidFill>
                <a:latin typeface="Kalinga" panose="020B0502040204020203" pitchFamily="34" charset="0"/>
                <a:cs typeface="Kalinga" panose="020B0502040204020203" pitchFamily="34" charset="0"/>
              </a:rPr>
              <a:t>tto</a:t>
            </a:r>
            <a:r>
              <a:rPr lang="nl-NL" sz="2700" i="1" dirty="0">
                <a:solidFill>
                  <a:srgbClr val="ED7D31"/>
                </a:solidFill>
                <a:latin typeface="Kalinga" panose="020B0502040204020203" pitchFamily="34" charset="0"/>
                <a:cs typeface="Kalinga" panose="020B0502040204020203" pitchFamily="34" charset="0"/>
              </a:rPr>
              <a:t>/…. (vwo+)</a:t>
            </a:r>
            <a:br>
              <a:rPr lang="nl-NL" sz="2800" dirty="0">
                <a:solidFill>
                  <a:srgbClr val="ED7D31"/>
                </a:solidFill>
                <a:latin typeface="Kalinga" panose="020B0502040204020203" pitchFamily="34" charset="0"/>
                <a:cs typeface="Kalinga" panose="020B0502040204020203" pitchFamily="34" charset="0"/>
              </a:rPr>
            </a:br>
            <a:br>
              <a:rPr lang="nl-NL" sz="2800" dirty="0">
                <a:solidFill>
                  <a:srgbClr val="ED7D31"/>
                </a:solidFill>
                <a:latin typeface="Kalinga" panose="020B0502040204020203" pitchFamily="34" charset="0"/>
                <a:cs typeface="Kalinga" panose="020B0502040204020203" pitchFamily="34" charset="0"/>
              </a:rPr>
            </a:br>
            <a:br>
              <a:rPr lang="nl-NL" sz="2800" dirty="0">
                <a:solidFill>
                  <a:srgbClr val="ED7D31"/>
                </a:solidFill>
                <a:latin typeface="Kalinga" panose="020B0502040204020203" pitchFamily="34" charset="0"/>
                <a:cs typeface="Kalinga" panose="020B0502040204020203" pitchFamily="34" charset="0"/>
              </a:rPr>
            </a:br>
            <a:br>
              <a:rPr lang="nl-NL" sz="2800" dirty="0">
                <a:solidFill>
                  <a:srgbClr val="ED7D31"/>
                </a:solidFill>
                <a:latin typeface="Kalinga" panose="020B0502040204020203" pitchFamily="34" charset="0"/>
                <a:cs typeface="Kalinga" panose="020B0502040204020203" pitchFamily="34" charset="0"/>
              </a:rPr>
            </a:br>
            <a:br>
              <a:rPr lang="nl-NL" sz="2800" dirty="0">
                <a:solidFill>
                  <a:srgbClr val="ED7D31"/>
                </a:solidFill>
                <a:latin typeface="Kalinga" panose="020B0502040204020203" pitchFamily="34" charset="0"/>
                <a:cs typeface="Kalinga" panose="020B0502040204020203" pitchFamily="34" charset="0"/>
              </a:rPr>
            </a:br>
            <a:r>
              <a:rPr lang="nl-NL" sz="2800" dirty="0">
                <a:latin typeface="Kalinga" panose="020B0502040204020203" pitchFamily="34" charset="0"/>
                <a:cs typeface="Kalinga" panose="020B0502040204020203" pitchFamily="34" charset="0"/>
              </a:rPr>
              <a:t>Hoeveel van de vwo-</a:t>
            </a:r>
            <a:br>
              <a:rPr lang="nl-NL" sz="2800" dirty="0">
                <a:latin typeface="Kalinga" panose="020B0502040204020203" pitchFamily="34" charset="0"/>
                <a:cs typeface="Kalinga" panose="020B0502040204020203" pitchFamily="34" charset="0"/>
              </a:rPr>
            </a:br>
            <a:r>
              <a:rPr lang="nl-NL" sz="2800" dirty="0">
                <a:latin typeface="Kalinga" panose="020B0502040204020203" pitchFamily="34" charset="0"/>
                <a:cs typeface="Kalinga" panose="020B0502040204020203" pitchFamily="34" charset="0"/>
              </a:rPr>
              <a:t>leerlingen is gymnasiast”</a:t>
            </a:r>
          </a:p>
        </p:txBody>
      </p:sp>
      <p:sp>
        <p:nvSpPr>
          <p:cNvPr id="18" name="Rectangle 17">
            <a:extLst>
              <a:ext uri="{FF2B5EF4-FFF2-40B4-BE49-F238E27FC236}">
                <a16:creationId xmlns:a16="http://schemas.microsoft.com/office/drawing/2014/main" id="{C0929483-64E9-21CA-19BF-12BE0D457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FBA17B96-A897-F138-9314-71A5BB6EF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D22D1410-DE2D-E983-4D4E-05007C1E33A7}"/>
              </a:ext>
            </a:extLst>
          </p:cNvPr>
          <p:cNvPicPr>
            <a:picLocks noChangeAspect="1"/>
          </p:cNvPicPr>
          <p:nvPr/>
        </p:nvPicPr>
        <p:blipFill>
          <a:blip r:embed="rId4"/>
          <a:stretch>
            <a:fillRect/>
          </a:stretch>
        </p:blipFill>
        <p:spPr>
          <a:xfrm rot="544181">
            <a:off x="6393660" y="2331378"/>
            <a:ext cx="1327175" cy="370828"/>
          </a:xfrm>
          <a:prstGeom prst="rect">
            <a:avLst/>
          </a:prstGeom>
        </p:spPr>
      </p:pic>
      <p:pic>
        <p:nvPicPr>
          <p:cNvPr id="6" name="Afbeelding 5" descr="Afbeelding met tekst, schermopname, diagram, Lettertype&#10;&#10;Door AI gegenereerde inhoud is mogelijk onjuist.">
            <a:extLst>
              <a:ext uri="{FF2B5EF4-FFF2-40B4-BE49-F238E27FC236}">
                <a16:creationId xmlns:a16="http://schemas.microsoft.com/office/drawing/2014/main" id="{83884D85-4790-94FB-BF70-97637E3C5227}"/>
              </a:ext>
            </a:extLst>
          </p:cNvPr>
          <p:cNvPicPr>
            <a:picLocks noChangeAspect="1"/>
          </p:cNvPicPr>
          <p:nvPr/>
        </p:nvPicPr>
        <p:blipFill>
          <a:blip r:embed="rId5"/>
          <a:stretch>
            <a:fillRect/>
          </a:stretch>
        </p:blipFill>
        <p:spPr>
          <a:xfrm>
            <a:off x="5890745" y="57510"/>
            <a:ext cx="6263930" cy="3395325"/>
          </a:xfrm>
          <a:prstGeom prst="rect">
            <a:avLst/>
          </a:prstGeom>
        </p:spPr>
      </p:pic>
      <p:sp>
        <p:nvSpPr>
          <p:cNvPr id="3" name="Titel 1">
            <a:extLst>
              <a:ext uri="{FF2B5EF4-FFF2-40B4-BE49-F238E27FC236}">
                <a16:creationId xmlns:a16="http://schemas.microsoft.com/office/drawing/2014/main" id="{3C431C39-3189-D786-91F7-0DE428B9811A}"/>
              </a:ext>
            </a:extLst>
          </p:cNvPr>
          <p:cNvSpPr txBox="1">
            <a:spLocks/>
          </p:cNvSpPr>
          <p:nvPr/>
        </p:nvSpPr>
        <p:spPr>
          <a:xfrm>
            <a:off x="414369" y="3236422"/>
            <a:ext cx="4539293" cy="1156370"/>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dirty="0">
                <a:latin typeface="Kalinga" panose="020B0502040204020203" pitchFamily="34" charset="0"/>
                <a:cs typeface="Kalinga" panose="020B0502040204020203" pitchFamily="34" charset="0"/>
              </a:rPr>
              <a:t>“Van alle vwo-leerlingen </a:t>
            </a:r>
          </a:p>
          <a:p>
            <a:r>
              <a:rPr lang="nl-NL" sz="2800" dirty="0">
                <a:latin typeface="Kalinga" panose="020B0502040204020203" pitchFamily="34" charset="0"/>
                <a:cs typeface="Kalinga" panose="020B0502040204020203" pitchFamily="34" charset="0"/>
              </a:rPr>
              <a:t>is 1:4 gymnasiast.”</a:t>
            </a:r>
          </a:p>
        </p:txBody>
      </p:sp>
      <p:sp>
        <p:nvSpPr>
          <p:cNvPr id="24" name="Tekstvak 23">
            <a:extLst>
              <a:ext uri="{FF2B5EF4-FFF2-40B4-BE49-F238E27FC236}">
                <a16:creationId xmlns:a16="http://schemas.microsoft.com/office/drawing/2014/main" id="{BDCC6371-5DCB-34DB-670D-40E8A1B6ECAB}"/>
              </a:ext>
            </a:extLst>
          </p:cNvPr>
          <p:cNvSpPr txBox="1"/>
          <p:nvPr/>
        </p:nvSpPr>
        <p:spPr>
          <a:xfrm>
            <a:off x="414369" y="4556064"/>
            <a:ext cx="4624984" cy="2031325"/>
          </a:xfrm>
          <a:prstGeom prst="rect">
            <a:avLst/>
          </a:prstGeom>
          <a:noFill/>
        </p:spPr>
        <p:txBody>
          <a:bodyPr wrap="none" rtlCol="0">
            <a:spAutoFit/>
          </a:bodyPr>
          <a:lstStyle/>
          <a:p>
            <a:pPr lvl="0" eaLnBrk="0" fontAlgn="base" hangingPunct="0">
              <a:spcBef>
                <a:spcPct val="0"/>
              </a:spcBef>
              <a:spcAft>
                <a:spcPct val="0"/>
              </a:spcAft>
            </a:pPr>
            <a:r>
              <a:rPr lang="nl-NL" altLang="nl-NL" b="1" u="sng" dirty="0">
                <a:solidFill>
                  <a:srgbClr val="E2914B"/>
                </a:solidFill>
                <a:latin typeface="Kalinga" panose="020B0502040204020203" pitchFamily="34" charset="0"/>
                <a:cs typeface="Kalinga" panose="020B0502040204020203" pitchFamily="34" charset="0"/>
              </a:rPr>
              <a:t>IQ- en schoolniveau (NB)</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VWO 		gemiddeld IQ &gt; 116</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Havo		gemiddeld IQ min. 107</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VMBO- tl	gemiddeld IQ min. 100</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VMBO-</a:t>
            </a:r>
            <a:r>
              <a:rPr lang="nl-NL" altLang="nl-NL" dirty="0" err="1">
                <a:latin typeface="Kalinga" panose="020B0502040204020203" pitchFamily="34" charset="0"/>
                <a:cs typeface="Kalinga" panose="020B0502040204020203" pitchFamily="34" charset="0"/>
              </a:rPr>
              <a:t>kb</a:t>
            </a:r>
            <a:r>
              <a:rPr lang="nl-NL" altLang="nl-NL" dirty="0">
                <a:latin typeface="Kalinga" panose="020B0502040204020203" pitchFamily="34" charset="0"/>
                <a:cs typeface="Kalinga" panose="020B0502040204020203" pitchFamily="34" charset="0"/>
              </a:rPr>
              <a:t> 	</a:t>
            </a:r>
            <a:r>
              <a:rPr lang="nl-NL" altLang="nl-NL" dirty="0" err="1">
                <a:latin typeface="Kalinga" panose="020B0502040204020203" pitchFamily="34" charset="0"/>
                <a:cs typeface="Kalinga" panose="020B0502040204020203" pitchFamily="34" charset="0"/>
              </a:rPr>
              <a:t>gemiddele</a:t>
            </a:r>
            <a:r>
              <a:rPr lang="nl-NL" altLang="nl-NL" dirty="0">
                <a:latin typeface="Kalinga" panose="020B0502040204020203" pitchFamily="34" charset="0"/>
                <a:cs typeface="Kalinga" panose="020B0502040204020203" pitchFamily="34" charset="0"/>
              </a:rPr>
              <a:t> IQ min. 92</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VMBO-basis		IQ 80 - 90</a:t>
            </a:r>
          </a:p>
          <a:p>
            <a:pPr lvl="0" eaLnBrk="0" fontAlgn="base" hangingPunct="0">
              <a:spcBef>
                <a:spcPct val="0"/>
              </a:spcBef>
              <a:spcAft>
                <a:spcPct val="0"/>
              </a:spcAft>
              <a:buFontTx/>
              <a:buChar char="•"/>
            </a:pPr>
            <a:r>
              <a:rPr lang="nl-NL" altLang="nl-NL" dirty="0">
                <a:latin typeface="Kalinga" panose="020B0502040204020203" pitchFamily="34" charset="0"/>
                <a:cs typeface="Kalinga" panose="020B0502040204020203" pitchFamily="34" charset="0"/>
              </a:rPr>
              <a:t>Praktijkonderwijs	IQ &lt; 80</a:t>
            </a:r>
          </a:p>
        </p:txBody>
      </p:sp>
      <p:sp>
        <p:nvSpPr>
          <p:cNvPr id="26" name="Pijl rechts 25">
            <a:extLst>
              <a:ext uri="{FF2B5EF4-FFF2-40B4-BE49-F238E27FC236}">
                <a16:creationId xmlns:a16="http://schemas.microsoft.com/office/drawing/2014/main" id="{8A29B266-8917-1BB3-E8CB-E172D0AC2FD0}"/>
              </a:ext>
            </a:extLst>
          </p:cNvPr>
          <p:cNvSpPr/>
          <p:nvPr/>
        </p:nvSpPr>
        <p:spPr>
          <a:xfrm>
            <a:off x="4255825" y="6339716"/>
            <a:ext cx="798045" cy="45719"/>
          </a:xfrm>
          <a:prstGeom prst="leftArrow">
            <a:avLst/>
          </a:prstGeom>
          <a:solidFill>
            <a:srgbClr val="E2914B"/>
          </a:solidFill>
          <a:ln w="57150">
            <a:solidFill>
              <a:srgbClr val="E291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E2914B"/>
              </a:solidFill>
            </a:endParaRPr>
          </a:p>
        </p:txBody>
      </p:sp>
      <p:sp>
        <p:nvSpPr>
          <p:cNvPr id="27" name="Pijl rechts 26">
            <a:extLst>
              <a:ext uri="{FF2B5EF4-FFF2-40B4-BE49-F238E27FC236}">
                <a16:creationId xmlns:a16="http://schemas.microsoft.com/office/drawing/2014/main" id="{CD3F570C-BE31-EFE0-ED2A-2943C7A8FB8C}"/>
              </a:ext>
            </a:extLst>
          </p:cNvPr>
          <p:cNvSpPr/>
          <p:nvPr/>
        </p:nvSpPr>
        <p:spPr>
          <a:xfrm rot="20986208">
            <a:off x="4669606" y="4885952"/>
            <a:ext cx="798045" cy="45719"/>
          </a:xfrm>
          <a:prstGeom prst="leftArrow">
            <a:avLst/>
          </a:prstGeom>
          <a:solidFill>
            <a:srgbClr val="E2914B"/>
          </a:solidFill>
          <a:ln w="57150">
            <a:solidFill>
              <a:srgbClr val="E291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E2914B"/>
              </a:solidFill>
            </a:endParaRPr>
          </a:p>
        </p:txBody>
      </p:sp>
    </p:spTree>
    <p:extLst>
      <p:ext uri="{BB962C8B-B14F-4D97-AF65-F5344CB8AC3E}">
        <p14:creationId xmlns:p14="http://schemas.microsoft.com/office/powerpoint/2010/main" val="12718821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AE222C-E987-1415-2D70-45031D97D214}"/>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F96CA59-F170-9D27-4B8F-138F51373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B41EA7D9-53CE-5A81-E681-FEFB528B10F9}"/>
              </a:ext>
            </a:extLst>
          </p:cNvPr>
          <p:cNvPicPr>
            <a:picLocks noChangeAspect="1"/>
          </p:cNvPicPr>
          <p:nvPr/>
        </p:nvPicPr>
        <p:blipFill rotWithShape="1">
          <a:blip r:embed="rId3"/>
          <a:srcRect l="3716" t="9091" r="31648"/>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FEFF0FD8-B0FD-2DAD-BC34-48AD4029D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601F585-C8DC-D545-D726-1C63C87CCD79}"/>
              </a:ext>
            </a:extLst>
          </p:cNvPr>
          <p:cNvSpPr>
            <a:spLocks noGrp="1"/>
          </p:cNvSpPr>
          <p:nvPr>
            <p:ph type="title"/>
          </p:nvPr>
        </p:nvSpPr>
        <p:spPr>
          <a:xfrm>
            <a:off x="477980" y="1122363"/>
            <a:ext cx="5595881" cy="3204134"/>
          </a:xfrm>
        </p:spPr>
        <p:txBody>
          <a:bodyPr vert="horz" lIns="91440" tIns="45720" rIns="91440" bIns="45720" rtlCol="0" anchor="b">
            <a:normAutofit/>
          </a:bodyPr>
          <a:lstStyle/>
          <a:p>
            <a:r>
              <a:rPr lang="nl-NL" sz="2800" dirty="0">
                <a:latin typeface="Kalinga" panose="020B0502040204020203" pitchFamily="34" charset="0"/>
                <a:cs typeface="Kalinga" panose="020B0502040204020203" pitchFamily="34" charset="0"/>
              </a:rPr>
              <a:t>Het onderwijs op het gymnasium</a:t>
            </a:r>
          </a:p>
        </p:txBody>
      </p:sp>
      <p:sp>
        <p:nvSpPr>
          <p:cNvPr id="9" name="Content Placeholder 8">
            <a:extLst>
              <a:ext uri="{FF2B5EF4-FFF2-40B4-BE49-F238E27FC236}">
                <a16:creationId xmlns:a16="http://schemas.microsoft.com/office/drawing/2014/main" id="{CD47EC66-1B17-FA2E-95B4-5C15C9B9DB6F}"/>
              </a:ext>
            </a:extLst>
          </p:cNvPr>
          <p:cNvSpPr>
            <a:spLocks noGrp="1"/>
          </p:cNvSpPr>
          <p:nvPr>
            <p:ph idx="1"/>
          </p:nvPr>
        </p:nvSpPr>
        <p:spPr>
          <a:xfrm>
            <a:off x="477980" y="4872922"/>
            <a:ext cx="5125986" cy="1721061"/>
          </a:xfrm>
        </p:spPr>
        <p:txBody>
          <a:bodyPr vert="horz" lIns="91440" tIns="45720" rIns="91440" bIns="45720" rtlCol="0">
            <a:noAutofit/>
          </a:bodyPr>
          <a:lstStyle/>
          <a:p>
            <a:pPr marL="0" indent="0">
              <a:buNone/>
            </a:pPr>
            <a:endParaRPr lang="nl-NL" sz="1600" dirty="0">
              <a:solidFill>
                <a:srgbClr val="ED7D31"/>
              </a:solidFill>
              <a:latin typeface="Kalinga" panose="020B0502040204020203" pitchFamily="34" charset="0"/>
              <a:cs typeface="Kalinga" panose="020B0502040204020203" pitchFamily="34" charset="0"/>
            </a:endParaRPr>
          </a:p>
          <a:p>
            <a:pPr marL="0" indent="0">
              <a:buNone/>
            </a:pPr>
            <a:r>
              <a:rPr lang="nl-NL" sz="1600" dirty="0">
                <a:solidFill>
                  <a:srgbClr val="ED7D31"/>
                </a:solidFill>
                <a:latin typeface="Kalinga" panose="020B0502040204020203" pitchFamily="34" charset="0"/>
                <a:cs typeface="Kalinga" panose="020B0502040204020203" pitchFamily="34" charset="0"/>
              </a:rPr>
              <a:t>Alles wat je altijd al wilde weten over de schoolsoort </a:t>
            </a:r>
            <a:r>
              <a:rPr lang="nl-NL" sz="1600" i="1" u="sng" dirty="0">
                <a:solidFill>
                  <a:srgbClr val="ED7D31"/>
                </a:solidFill>
                <a:latin typeface="Kalinga" panose="020B0502040204020203" pitchFamily="34" charset="0"/>
                <a:cs typeface="Kalinga" panose="020B0502040204020203" pitchFamily="34" charset="0"/>
              </a:rPr>
              <a:t>Gymnasium</a:t>
            </a:r>
            <a:endParaRPr lang="nl-NL" sz="1600" dirty="0">
              <a:solidFill>
                <a:srgbClr val="ED7D31"/>
              </a:solidFill>
              <a:latin typeface="Kalinga" panose="020B0502040204020203" pitchFamily="34" charset="0"/>
              <a:cs typeface="Kalinga" panose="020B0502040204020203" pitchFamily="34" charset="0"/>
            </a:endParaRPr>
          </a:p>
          <a:p>
            <a:pPr marL="0" indent="0">
              <a:buNone/>
            </a:pPr>
            <a:endParaRPr lang="nl-NL" sz="1600" dirty="0">
              <a:solidFill>
                <a:srgbClr val="ED7D31"/>
              </a:solidFill>
              <a:latin typeface="Kalinga" panose="020B0502040204020203" pitchFamily="34" charset="0"/>
              <a:cs typeface="Kalinga" panose="020B0502040204020203" pitchFamily="34" charset="0"/>
            </a:endParaRPr>
          </a:p>
        </p:txBody>
      </p:sp>
      <p:sp>
        <p:nvSpPr>
          <p:cNvPr id="18" name="Rectangle 17">
            <a:extLst>
              <a:ext uri="{FF2B5EF4-FFF2-40B4-BE49-F238E27FC236}">
                <a16:creationId xmlns:a16="http://schemas.microsoft.com/office/drawing/2014/main" id="{72E6CEC3-01BC-7228-0746-E3D157457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E4D567BA-EDB2-B45A-7590-A2A2A06C8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66486182-2293-B434-48FC-6376EA23EDAE}"/>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6D882DEF-8A9F-90D9-F90B-B92A64EF9AD7}"/>
              </a:ext>
            </a:extLst>
          </p:cNvPr>
          <p:cNvSpPr txBox="1"/>
          <p:nvPr/>
        </p:nvSpPr>
        <p:spPr>
          <a:xfrm>
            <a:off x="5681609" y="474765"/>
            <a:ext cx="6175550" cy="369332"/>
          </a:xfrm>
          <a:prstGeom prst="rect">
            <a:avLst/>
          </a:prstGeom>
          <a:solidFill>
            <a:schemeClr val="accent2"/>
          </a:solidFill>
        </p:spPr>
        <p:txBody>
          <a:bodyPr wrap="square" rtlCol="0">
            <a:spAutoFit/>
          </a:bodyPr>
          <a:lstStyle/>
          <a:p>
            <a:endParaRPr lang="nl-NL" b="1" dirty="0"/>
          </a:p>
        </p:txBody>
      </p:sp>
    </p:spTree>
    <p:extLst>
      <p:ext uri="{BB962C8B-B14F-4D97-AF65-F5344CB8AC3E}">
        <p14:creationId xmlns:p14="http://schemas.microsoft.com/office/powerpoint/2010/main" val="196442241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A49272-72BF-57DA-EAE0-EBEC80E3A85F}"/>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E38BAD0-90A0-0338-6124-0BA30D243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6526E706-CAAB-D590-26D5-2A6C09C08BE4}"/>
              </a:ext>
            </a:extLst>
          </p:cNvPr>
          <p:cNvPicPr>
            <a:picLocks noChangeAspect="1"/>
          </p:cNvPicPr>
          <p:nvPr/>
        </p:nvPicPr>
        <p:blipFill rotWithShape="1">
          <a:blip r:embed="rId5"/>
          <a:srcRect l="3716" t="9091" r="31648"/>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543FBF52-FB73-CAA8-9CB5-40A057A9C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88ECB70-414D-95B9-8629-348D931C6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41DE3D0A-08AB-5D7C-729C-DDAA95C76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A105B9AC-2D32-3867-AB3C-54B40F7F7482}"/>
              </a:ext>
            </a:extLst>
          </p:cNvPr>
          <p:cNvPicPr>
            <a:picLocks noChangeAspect="1"/>
          </p:cNvPicPr>
          <p:nvPr/>
        </p:nvPicPr>
        <p:blipFill>
          <a:blip r:embed="rId6"/>
          <a:stretch>
            <a:fillRect/>
          </a:stretch>
        </p:blipFill>
        <p:spPr>
          <a:xfrm rot="544181">
            <a:off x="6393660" y="2331378"/>
            <a:ext cx="1327175" cy="370828"/>
          </a:xfrm>
          <a:prstGeom prst="rect">
            <a:avLst/>
          </a:prstGeom>
        </p:spPr>
      </p:pic>
      <p:pic>
        <p:nvPicPr>
          <p:cNvPr id="11" name="Afbeelding 16" descr="Venus van Milo Dali.gif">
            <a:extLst>
              <a:ext uri="{FF2B5EF4-FFF2-40B4-BE49-F238E27FC236}">
                <a16:creationId xmlns:a16="http://schemas.microsoft.com/office/drawing/2014/main" id="{A3BAE8A1-F36D-431C-667B-7DF01ED4F46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2440" y="1052394"/>
            <a:ext cx="323596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kstvak 17">
            <a:extLst>
              <a:ext uri="{FF2B5EF4-FFF2-40B4-BE49-F238E27FC236}">
                <a16:creationId xmlns:a16="http://schemas.microsoft.com/office/drawing/2014/main" id="{838B1BA6-0B7C-865A-5A48-0B897C5C1C19}"/>
              </a:ext>
            </a:extLst>
          </p:cNvPr>
          <p:cNvSpPr txBox="1">
            <a:spLocks noChangeArrowheads="1"/>
          </p:cNvSpPr>
          <p:nvPr/>
        </p:nvSpPr>
        <p:spPr bwMode="auto">
          <a:xfrm>
            <a:off x="4419600" y="1052395"/>
            <a:ext cx="3048000" cy="2431435"/>
          </a:xfrm>
          <a:prstGeom prst="rect">
            <a:avLst/>
          </a:prstGeom>
          <a:solidFill>
            <a:schemeClr val="bg1">
              <a:lumMod val="25000"/>
              <a:lumOff val="75000"/>
            </a:schemeClr>
          </a:solidFill>
          <a:ln>
            <a:noFill/>
          </a:ln>
        </p:spPr>
        <p:txBody>
          <a:bodyPr wrap="square">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nl-NL" altLang="nl-NL" sz="1400" b="1" dirty="0">
                <a:hlinkClick r:id="rId8"/>
              </a:rPr>
              <a:t>Venus van Milo steekt  </a:t>
            </a:r>
            <a:r>
              <a:rPr lang="nl-NL" altLang="nl-NL" sz="1200" dirty="0">
                <a:solidFill>
                  <a:schemeClr val="bg1"/>
                </a:solidFill>
                <a:hlinkClick r:id="rId8"/>
              </a:rPr>
              <a:t>22 april ‘11</a:t>
            </a:r>
          </a:p>
          <a:p>
            <a:pPr eaLnBrk="1" hangingPunct="1"/>
            <a:r>
              <a:rPr lang="nl-NL" altLang="nl-NL" sz="1400" b="1" dirty="0">
                <a:hlinkClick r:id="rId8"/>
              </a:rPr>
              <a:t>middelvinger op</a:t>
            </a:r>
            <a:r>
              <a:rPr lang="nl-NL" altLang="nl-NL" b="1" dirty="0">
                <a:hlinkClick r:id="rId8"/>
              </a:rPr>
              <a:t>.</a:t>
            </a:r>
            <a:endParaRPr lang="nl-NL" altLang="nl-NL" b="1" dirty="0"/>
          </a:p>
          <a:p>
            <a:pPr eaLnBrk="1" hangingPunct="1"/>
            <a:endParaRPr lang="nl-NL" altLang="nl-NL" b="1" dirty="0"/>
          </a:p>
          <a:p>
            <a:pPr eaLnBrk="1" hangingPunct="1"/>
            <a:endParaRPr lang="nl-NL" altLang="nl-NL" b="1" dirty="0"/>
          </a:p>
          <a:p>
            <a:pPr eaLnBrk="1" hangingPunct="1"/>
            <a:endParaRPr lang="nl-NL" altLang="nl-NL" b="1" dirty="0"/>
          </a:p>
          <a:p>
            <a:pPr eaLnBrk="1" hangingPunct="1"/>
            <a:endParaRPr lang="nl-NL" altLang="nl-NL" b="1" dirty="0"/>
          </a:p>
          <a:p>
            <a:pPr eaLnBrk="1" hangingPunct="1"/>
            <a:endParaRPr lang="nl-NL" altLang="nl-NL" b="1" dirty="0"/>
          </a:p>
          <a:p>
            <a:pPr eaLnBrk="1" hangingPunct="1"/>
            <a:endParaRPr lang="nl-NL" altLang="nl-NL" b="1" dirty="0"/>
          </a:p>
          <a:p>
            <a:pPr eaLnBrk="1" hangingPunct="1"/>
            <a:endParaRPr lang="nl-NL" altLang="nl-NL" sz="1200" i="1" dirty="0">
              <a:solidFill>
                <a:schemeClr val="bg1"/>
              </a:solidFill>
            </a:endParaRPr>
          </a:p>
        </p:txBody>
      </p:sp>
      <p:pic>
        <p:nvPicPr>
          <p:cNvPr id="13" name="Afbeelding 24" descr="Venus de Milo restaurant.jpg">
            <a:extLst>
              <a:ext uri="{FF2B5EF4-FFF2-40B4-BE49-F238E27FC236}">
                <a16:creationId xmlns:a16="http://schemas.microsoft.com/office/drawing/2014/main" id="{A9202444-BD98-A23E-2D07-0EF083723AB8}"/>
              </a:ext>
            </a:extLst>
          </p:cNvPr>
          <p:cNvPicPr>
            <a:picLocks noChangeAspect="1"/>
          </p:cNvPicPr>
          <p:nvPr/>
        </p:nvPicPr>
        <p:blipFill rotWithShape="1">
          <a:blip r:embed="rId9">
            <a:extLst>
              <a:ext uri="{28A0092B-C50C-407E-A947-70E740481C1C}">
                <a14:useLocalDpi xmlns:a14="http://schemas.microsoft.com/office/drawing/2010/main" val="0"/>
              </a:ext>
            </a:extLst>
          </a:blip>
          <a:srcRect t="8080" b="7765"/>
          <a:stretch/>
        </p:blipFill>
        <p:spPr bwMode="auto">
          <a:xfrm>
            <a:off x="3159319" y="3392842"/>
            <a:ext cx="2735649" cy="172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fbeelding 25" descr="Venus van Milo parfum.jpg">
            <a:extLst>
              <a:ext uri="{FF2B5EF4-FFF2-40B4-BE49-F238E27FC236}">
                <a16:creationId xmlns:a16="http://schemas.microsoft.com/office/drawing/2014/main" id="{27FA2D71-4EA6-B25C-B6E9-46EBFD521BC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10201" y="3376494"/>
            <a:ext cx="19081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hthoek 16">
            <a:extLst>
              <a:ext uri="{FF2B5EF4-FFF2-40B4-BE49-F238E27FC236}">
                <a16:creationId xmlns:a16="http://schemas.microsoft.com/office/drawing/2014/main" id="{03305E57-666A-4E17-E01C-C44B289C616A}"/>
              </a:ext>
            </a:extLst>
          </p:cNvPr>
          <p:cNvSpPr>
            <a:spLocks noChangeArrowheads="1"/>
          </p:cNvSpPr>
          <p:nvPr/>
        </p:nvSpPr>
        <p:spPr bwMode="auto">
          <a:xfrm>
            <a:off x="1787526" y="5358979"/>
            <a:ext cx="8880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r>
              <a:rPr lang="nl-NL" altLang="nl-NL" sz="4000" i="1" dirty="0">
                <a:solidFill>
                  <a:srgbClr val="E2914B"/>
                </a:solidFill>
              </a:rPr>
              <a:t>Met kennis van het klassieke verleden </a:t>
            </a:r>
          </a:p>
          <a:p>
            <a:pPr algn="ctr" eaLnBrk="1" hangingPunct="1"/>
            <a:r>
              <a:rPr lang="nl-NL" altLang="nl-NL" sz="4000" i="1" dirty="0">
                <a:solidFill>
                  <a:srgbClr val="E2914B"/>
                </a:solidFill>
              </a:rPr>
              <a:t>begrijp je het heden</a:t>
            </a:r>
          </a:p>
        </p:txBody>
      </p:sp>
      <p:sp>
        <p:nvSpPr>
          <p:cNvPr id="19" name="Rechthoek 18">
            <a:extLst>
              <a:ext uri="{FF2B5EF4-FFF2-40B4-BE49-F238E27FC236}">
                <a16:creationId xmlns:a16="http://schemas.microsoft.com/office/drawing/2014/main" id="{AEE829A9-A67F-644D-9091-9EF7F96B1038}"/>
              </a:ext>
            </a:extLst>
          </p:cNvPr>
          <p:cNvSpPr>
            <a:spLocks noChangeArrowheads="1"/>
          </p:cNvSpPr>
          <p:nvPr/>
        </p:nvSpPr>
        <p:spPr bwMode="auto">
          <a:xfrm>
            <a:off x="2209800" y="5311353"/>
            <a:ext cx="77485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algn="ctr" eaLnBrk="1" hangingPunct="1"/>
            <a:r>
              <a:rPr lang="nl-NL" altLang="nl-NL" sz="4400" dirty="0">
                <a:solidFill>
                  <a:srgbClr val="E2914B"/>
                </a:solidFill>
              </a:rPr>
              <a:t>Waarom klassieken op school?</a:t>
            </a:r>
          </a:p>
        </p:txBody>
      </p:sp>
      <p:pic>
        <p:nvPicPr>
          <p:cNvPr id="21" name="Afbeelding 10" descr="Venus van Milo.jpg">
            <a:extLst>
              <a:ext uri="{FF2B5EF4-FFF2-40B4-BE49-F238E27FC236}">
                <a16:creationId xmlns:a16="http://schemas.microsoft.com/office/drawing/2014/main" id="{C53361B6-77B1-1F0A-6481-3F9F2C0ABAC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34454" y="1037810"/>
            <a:ext cx="15430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Afbeelding 18" descr="Venus van Milo en vuurwerk.gif">
            <a:extLst>
              <a:ext uri="{FF2B5EF4-FFF2-40B4-BE49-F238E27FC236}">
                <a16:creationId xmlns:a16="http://schemas.microsoft.com/office/drawing/2014/main" id="{D3FE0D67-224F-16D1-408C-51D481BAAA5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467600" y="1052395"/>
            <a:ext cx="17526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Afbeelding 19" descr="Venus van Milo mode.jpg">
            <a:extLst>
              <a:ext uri="{FF2B5EF4-FFF2-40B4-BE49-F238E27FC236}">
                <a16:creationId xmlns:a16="http://schemas.microsoft.com/office/drawing/2014/main" id="{C27C9010-6153-AEC9-8F6A-EFA9DA63D92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161464" y="1052395"/>
            <a:ext cx="1506537"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Afbeelding 20" descr="Venus van Milo plastische chirurgie.jpg">
            <a:extLst>
              <a:ext uri="{FF2B5EF4-FFF2-40B4-BE49-F238E27FC236}">
                <a16:creationId xmlns:a16="http://schemas.microsoft.com/office/drawing/2014/main" id="{CB9605D9-22D9-68FE-562E-F8800B73155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24001" y="3338394"/>
            <a:ext cx="21304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kstvak 22">
            <a:extLst>
              <a:ext uri="{FF2B5EF4-FFF2-40B4-BE49-F238E27FC236}">
                <a16:creationId xmlns:a16="http://schemas.microsoft.com/office/drawing/2014/main" id="{1923AE23-49E5-0D34-AEFC-77A31588E172}"/>
              </a:ext>
            </a:extLst>
          </p:cNvPr>
          <p:cNvSpPr txBox="1">
            <a:spLocks noChangeArrowheads="1"/>
          </p:cNvSpPr>
          <p:nvPr/>
        </p:nvSpPr>
        <p:spPr bwMode="auto">
          <a:xfrm>
            <a:off x="1524000" y="508069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nl-NL" altLang="nl-NL" dirty="0">
                <a:hlinkClick r:id="rId15"/>
              </a:rPr>
              <a:t>Television </a:t>
            </a:r>
            <a:r>
              <a:rPr lang="nl-NL" altLang="nl-NL" i="1" dirty="0">
                <a:hlinkClick r:id="rId15"/>
              </a:rPr>
              <a:t>Venus DeMilo</a:t>
            </a:r>
            <a:endParaRPr lang="nl-NL" altLang="nl-NL" i="1" dirty="0"/>
          </a:p>
        </p:txBody>
      </p:sp>
      <p:pic>
        <p:nvPicPr>
          <p:cNvPr id="26" name="Afbeelding 25">
            <a:extLst>
              <a:ext uri="{FF2B5EF4-FFF2-40B4-BE49-F238E27FC236}">
                <a16:creationId xmlns:a16="http://schemas.microsoft.com/office/drawing/2014/main" id="{59559688-4D5B-D33A-3857-4A2CDA67D587}"/>
              </a:ext>
            </a:extLst>
          </p:cNvPr>
          <p:cNvPicPr>
            <a:picLocks noChangeAspect="1"/>
          </p:cNvPicPr>
          <p:nvPr/>
        </p:nvPicPr>
        <p:blipFill rotWithShape="1">
          <a:blip r:embed="rId16">
            <a:extLst>
              <a:ext uri="{28A0092B-C50C-407E-A947-70E740481C1C}">
                <a14:useLocalDpi xmlns:a14="http://schemas.microsoft.com/office/drawing/2010/main" val="0"/>
              </a:ext>
            </a:extLst>
          </a:blip>
          <a:srcRect l="11083" t="365" r="13283"/>
          <a:stretch/>
        </p:blipFill>
        <p:spPr>
          <a:xfrm>
            <a:off x="6003148" y="1532037"/>
            <a:ext cx="1501834" cy="1806952"/>
          </a:xfrm>
          <a:prstGeom prst="rect">
            <a:avLst/>
          </a:prstGeom>
        </p:spPr>
      </p:pic>
      <p:sp>
        <p:nvSpPr>
          <p:cNvPr id="27" name="Tekstvak 23">
            <a:extLst>
              <a:ext uri="{FF2B5EF4-FFF2-40B4-BE49-F238E27FC236}">
                <a16:creationId xmlns:a16="http://schemas.microsoft.com/office/drawing/2014/main" id="{F441DD3F-7741-84DD-1919-EC6952CEBEF9}"/>
              </a:ext>
            </a:extLst>
          </p:cNvPr>
          <p:cNvSpPr txBox="1">
            <a:spLocks noChangeArrowheads="1"/>
          </p:cNvSpPr>
          <p:nvPr/>
        </p:nvSpPr>
        <p:spPr bwMode="auto">
          <a:xfrm>
            <a:off x="6592888" y="5110064"/>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Arial"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nl-NL" altLang="nl-NL" dirty="0">
                <a:hlinkClick r:id="rId17"/>
              </a:rPr>
              <a:t>Uitreiking Gouden Venus van Milo</a:t>
            </a:r>
            <a:endParaRPr lang="nl-NL" altLang="nl-NL" dirty="0"/>
          </a:p>
        </p:txBody>
      </p:sp>
      <p:pic>
        <p:nvPicPr>
          <p:cNvPr id="28" name="Afbeelding 26" descr="Venus van Milo Pop Art.jpg">
            <a:extLst>
              <a:ext uri="{FF2B5EF4-FFF2-40B4-BE49-F238E27FC236}">
                <a16:creationId xmlns:a16="http://schemas.microsoft.com/office/drawing/2014/main" id="{B692BBA6-FE46-11D9-25D0-CBB634EEE366}"/>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996114" y="3371732"/>
            <a:ext cx="2986087"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Afbeelding 21" descr="Venus van Milo cartoon.jpg">
            <a:extLst>
              <a:ext uri="{FF2B5EF4-FFF2-40B4-BE49-F238E27FC236}">
                <a16:creationId xmlns:a16="http://schemas.microsoft.com/office/drawing/2014/main" id="{45B9E126-2B13-7868-3758-70D7DA07B725}"/>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9220200" y="3338394"/>
            <a:ext cx="1447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kstvak 29">
            <a:extLst>
              <a:ext uri="{FF2B5EF4-FFF2-40B4-BE49-F238E27FC236}">
                <a16:creationId xmlns:a16="http://schemas.microsoft.com/office/drawing/2014/main" id="{964E9D3A-F7A9-2CEE-311B-E842BC422D3B}"/>
              </a:ext>
            </a:extLst>
          </p:cNvPr>
          <p:cNvSpPr txBox="1"/>
          <p:nvPr/>
        </p:nvSpPr>
        <p:spPr>
          <a:xfrm>
            <a:off x="4419601" y="1659037"/>
            <a:ext cx="1600200" cy="1815882"/>
          </a:xfrm>
          <a:prstGeom prst="rect">
            <a:avLst/>
          </a:prstGeom>
          <a:noFill/>
        </p:spPr>
        <p:txBody>
          <a:bodyPr wrap="square" rtlCol="0">
            <a:spAutoFit/>
          </a:bodyPr>
          <a:lstStyle/>
          <a:p>
            <a:r>
              <a:rPr lang="nl-NL" altLang="nl-NL" sz="1600" i="1" dirty="0">
                <a:solidFill>
                  <a:schemeClr val="bg1"/>
                </a:solidFill>
              </a:rPr>
              <a:t>Boze Grieken dagen een aantal Duitse journalisten voor de rechter. </a:t>
            </a:r>
          </a:p>
          <a:p>
            <a:r>
              <a:rPr lang="nl-NL" altLang="nl-NL" sz="1600" i="1" dirty="0">
                <a:solidFill>
                  <a:schemeClr val="bg1"/>
                </a:solidFill>
              </a:rPr>
              <a:t>De reden: deze satirische cover </a:t>
            </a:r>
          </a:p>
        </p:txBody>
      </p:sp>
      <p:pic>
        <p:nvPicPr>
          <p:cNvPr id="31" name="Television - Venus De Milo (Eno Demo).mp3">
            <a:hlinkClick r:id="" action="ppaction://media"/>
            <a:extLst>
              <a:ext uri="{FF2B5EF4-FFF2-40B4-BE49-F238E27FC236}">
                <a16:creationId xmlns:a16="http://schemas.microsoft.com/office/drawing/2014/main" id="{492F32DF-2582-5C9F-4340-9DAD6A3F0D4E}"/>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4013200" y="5014794"/>
            <a:ext cx="812800" cy="812800"/>
          </a:xfrm>
          <a:prstGeom prst="rect">
            <a:avLst/>
          </a:prstGeom>
        </p:spPr>
      </p:pic>
      <p:sp>
        <p:nvSpPr>
          <p:cNvPr id="32" name="Titel 1">
            <a:extLst>
              <a:ext uri="{FF2B5EF4-FFF2-40B4-BE49-F238E27FC236}">
                <a16:creationId xmlns:a16="http://schemas.microsoft.com/office/drawing/2014/main" id="{11E0FF01-8F89-9C29-DAF7-8F3A1250CFE9}"/>
              </a:ext>
            </a:extLst>
          </p:cNvPr>
          <p:cNvSpPr>
            <a:spLocks noGrp="1"/>
          </p:cNvSpPr>
          <p:nvPr>
            <p:ph type="title"/>
          </p:nvPr>
        </p:nvSpPr>
        <p:spPr>
          <a:xfrm>
            <a:off x="2071688" y="142875"/>
            <a:ext cx="8153400" cy="990600"/>
          </a:xfrm>
        </p:spPr>
        <p:txBody>
          <a:bodyPr>
            <a:normAutofit/>
          </a:bodyPr>
          <a:lstStyle/>
          <a:p>
            <a:r>
              <a:rPr lang="nl-NL" sz="2400" b="1" dirty="0">
                <a:solidFill>
                  <a:srgbClr val="E2914B"/>
                </a:solidFill>
                <a:latin typeface="Kalinga"/>
                <a:cs typeface="Kalinga"/>
              </a:rPr>
              <a:t>Ib. Vernieuwd gymnasium: </a:t>
            </a:r>
            <a:r>
              <a:rPr lang="nl-NL" sz="2400" b="1" i="1" dirty="0">
                <a:solidFill>
                  <a:srgbClr val="E2914B"/>
                </a:solidFill>
                <a:latin typeface="Kalinga"/>
                <a:cs typeface="Kalinga"/>
              </a:rPr>
              <a:t>verankerd in het heden in samenhang, maatschappelijk betrokken.</a:t>
            </a:r>
          </a:p>
        </p:txBody>
      </p:sp>
      <p:sp>
        <p:nvSpPr>
          <p:cNvPr id="33" name="Tekstvak 32">
            <a:extLst>
              <a:ext uri="{FF2B5EF4-FFF2-40B4-BE49-F238E27FC236}">
                <a16:creationId xmlns:a16="http://schemas.microsoft.com/office/drawing/2014/main" id="{8837E82C-E800-2771-C777-A3D077A0D729}"/>
              </a:ext>
            </a:extLst>
          </p:cNvPr>
          <p:cNvSpPr txBox="1"/>
          <p:nvPr/>
        </p:nvSpPr>
        <p:spPr>
          <a:xfrm>
            <a:off x="2964464" y="6528281"/>
            <a:ext cx="6239260" cy="369332"/>
          </a:xfrm>
          <a:prstGeom prst="rect">
            <a:avLst/>
          </a:prstGeom>
          <a:noFill/>
        </p:spPr>
        <p:txBody>
          <a:bodyPr wrap="square" rtlCol="0">
            <a:spAutoFit/>
          </a:bodyPr>
          <a:lstStyle/>
          <a:p>
            <a:r>
              <a:rPr lang="nl-NL" dirty="0">
                <a:solidFill>
                  <a:schemeClr val="bg1">
                    <a:lumMod val="90000"/>
                    <a:lumOff val="10000"/>
                  </a:schemeClr>
                </a:solidFill>
                <a:latin typeface="Kalinga"/>
                <a:cs typeface="Kalinga"/>
              </a:rPr>
              <a:t>Gymnasiale vorming - </a:t>
            </a:r>
            <a:r>
              <a:rPr lang="nl-NL" b="1" dirty="0">
                <a:solidFill>
                  <a:srgbClr val="54234F"/>
                </a:solidFill>
                <a:latin typeface="Kalinga"/>
                <a:cs typeface="Kalinga"/>
              </a:rPr>
              <a:t>vakinhoudelijk  - </a:t>
            </a:r>
            <a:r>
              <a:rPr lang="nl-NL" dirty="0">
                <a:solidFill>
                  <a:schemeClr val="bg1"/>
                </a:solidFill>
                <a:latin typeface="Kalinga"/>
                <a:cs typeface="Kalinga"/>
              </a:rPr>
              <a:t>(vak)didactisch</a:t>
            </a:r>
          </a:p>
        </p:txBody>
      </p:sp>
    </p:spTree>
    <p:extLst>
      <p:ext uri="{BB962C8B-B14F-4D97-AF65-F5344CB8AC3E}">
        <p14:creationId xmlns:p14="http://schemas.microsoft.com/office/powerpoint/2010/main" val="5187490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9"/>
                                        </p:tgtEl>
                                      </p:cBhvr>
                                    </p:animEffect>
                                    <p:set>
                                      <p:cBhvr>
                                        <p:cTn id="7" dur="1" fill="hold">
                                          <p:stCondLst>
                                            <p:cond delay="999"/>
                                          </p:stCondLst>
                                        </p:cTn>
                                        <p:tgtEl>
                                          <p:spTgt spid="1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2000"/>
                                        <p:tgtEl>
                                          <p:spTgt spid="1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fade">
                                      <p:cBhvr>
                                        <p:cTn id="13"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9528" fill="hold"/>
                                        <p:tgtEl>
                                          <p:spTgt spid="31"/>
                                        </p:tgtEl>
                                      </p:cBhvr>
                                    </p:cmd>
                                  </p:childTnLst>
                                </p:cTn>
                              </p:par>
                            </p:childTnLst>
                          </p:cTn>
                        </p:par>
                      </p:childTnLst>
                    </p:cTn>
                  </p:par>
                </p:childTnLst>
              </p:cTn>
              <p:nextCondLst>
                <p:cond evt="onClick" delay="0">
                  <p:tgtEl>
                    <p:spTgt spid="31"/>
                  </p:tgtEl>
                </p:cond>
              </p:nextCondLst>
            </p:seq>
            <p:audio>
              <p:cMediaNode vol="80000">
                <p:cTn id="19" fill="hold" display="0">
                  <p:stCondLst>
                    <p:cond delay="indefinite"/>
                  </p:stCondLst>
                  <p:endCondLst>
                    <p:cond evt="onStopAudio" delay="0">
                      <p:tgtEl>
                        <p:sldTgt/>
                      </p:tgtEl>
                    </p:cond>
                  </p:endCondLst>
                </p:cTn>
                <p:tgtEl>
                  <p:spTgt spid="31"/>
                </p:tgtEl>
              </p:cMediaNode>
            </p:audio>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B317105-0481-DC84-4D74-EB2BF4972A34}"/>
            </a:ext>
          </a:extLst>
        </p:cNvPr>
        <p:cNvGrpSpPr/>
        <p:nvPr/>
      </p:nvGrpSpPr>
      <p:grpSpPr>
        <a:xfrm>
          <a:off x="0" y="0"/>
          <a:ext cx="0" cy="0"/>
          <a:chOff x="0" y="0"/>
          <a:chExt cx="0" cy="0"/>
        </a:xfrm>
      </p:grpSpPr>
      <p:pic>
        <p:nvPicPr>
          <p:cNvPr id="5" name="Tijdelijke aanduiding voor inhoud 4" descr="Afbeelding met tekst, binnen, plafond, vloer&#10;&#10;Automatisch gegenereerde beschrijving">
            <a:extLst>
              <a:ext uri="{FF2B5EF4-FFF2-40B4-BE49-F238E27FC236}">
                <a16:creationId xmlns:a16="http://schemas.microsoft.com/office/drawing/2014/main" id="{622F1BCE-762D-51DB-AC65-960C6D8E6999}"/>
              </a:ext>
            </a:extLst>
          </p:cNvPr>
          <p:cNvPicPr>
            <a:picLocks noChangeAspect="1"/>
          </p:cNvPicPr>
          <p:nvPr/>
        </p:nvPicPr>
        <p:blipFill rotWithShape="1">
          <a:blip r:embed="rId3"/>
          <a:srcRect l="3716" t="9091" r="31648"/>
          <a:stretch/>
        </p:blipFill>
        <p:spPr>
          <a:xfrm>
            <a:off x="3523488" y="10"/>
            <a:ext cx="8668512" cy="6857990"/>
          </a:xfrm>
          <a:prstGeom prst="rect">
            <a:avLst/>
          </a:prstGeom>
        </p:spPr>
      </p:pic>
      <p:sp>
        <p:nvSpPr>
          <p:cNvPr id="2" name="Titel 1">
            <a:extLst>
              <a:ext uri="{FF2B5EF4-FFF2-40B4-BE49-F238E27FC236}">
                <a16:creationId xmlns:a16="http://schemas.microsoft.com/office/drawing/2014/main" id="{990DE5E3-D62F-3C5E-E26E-C1B8A3E89032}"/>
              </a:ext>
            </a:extLst>
          </p:cNvPr>
          <p:cNvSpPr>
            <a:spLocks noGrp="1"/>
          </p:cNvSpPr>
          <p:nvPr>
            <p:ph type="title"/>
          </p:nvPr>
        </p:nvSpPr>
        <p:spPr>
          <a:xfrm>
            <a:off x="329193" y="1404771"/>
            <a:ext cx="5595881" cy="3204134"/>
          </a:xfrm>
        </p:spPr>
        <p:txBody>
          <a:bodyPr vert="horz" lIns="91440" tIns="45720" rIns="91440" bIns="45720" rtlCol="0" anchor="b">
            <a:normAutofit/>
          </a:bodyPr>
          <a:lstStyle/>
          <a:p>
            <a:r>
              <a:rPr lang="nl-NL" sz="2800" b="1" dirty="0">
                <a:solidFill>
                  <a:schemeClr val="bg1"/>
                </a:solidFill>
                <a:effectLst/>
                <a:latin typeface="Kalinga" panose="020B0502040204020203" pitchFamily="34" charset="0"/>
                <a:cs typeface="Kalinga" panose="020B0502040204020203" pitchFamily="34" charset="0"/>
              </a:rPr>
              <a:t>Laatste ronde</a:t>
            </a:r>
            <a:endParaRPr lang="nl-NL" sz="2800" dirty="0">
              <a:solidFill>
                <a:schemeClr val="bg1"/>
              </a:solidFill>
              <a:latin typeface="Kalinga" panose="020B0502040204020203" pitchFamily="34" charset="0"/>
              <a:cs typeface="Kalinga" panose="020B0502040204020203" pitchFamily="34" charset="0"/>
            </a:endParaRPr>
          </a:p>
        </p:txBody>
      </p:sp>
      <p:sp>
        <p:nvSpPr>
          <p:cNvPr id="9" name="Content Placeholder 8">
            <a:extLst>
              <a:ext uri="{FF2B5EF4-FFF2-40B4-BE49-F238E27FC236}">
                <a16:creationId xmlns:a16="http://schemas.microsoft.com/office/drawing/2014/main" id="{24563C76-8465-BD46-43CE-009D0E405FC9}"/>
              </a:ext>
            </a:extLst>
          </p:cNvPr>
          <p:cNvSpPr>
            <a:spLocks noGrp="1"/>
          </p:cNvSpPr>
          <p:nvPr>
            <p:ph idx="1"/>
          </p:nvPr>
        </p:nvSpPr>
        <p:spPr>
          <a:xfrm>
            <a:off x="477980" y="4872922"/>
            <a:ext cx="5125986" cy="1721061"/>
          </a:xfrm>
        </p:spPr>
        <p:txBody>
          <a:bodyPr vert="horz" lIns="91440" tIns="45720" rIns="91440" bIns="45720" rtlCol="0">
            <a:noAutofit/>
          </a:bodyPr>
          <a:lstStyle/>
          <a:p>
            <a:pPr marL="0" indent="0">
              <a:buNone/>
            </a:pPr>
            <a:r>
              <a:rPr lang="nl-NL" sz="1600" dirty="0">
                <a:solidFill>
                  <a:srgbClr val="ED7D31"/>
                </a:solidFill>
                <a:latin typeface="Kalinga" panose="020B0502040204020203" pitchFamily="34" charset="0"/>
                <a:cs typeface="Kalinga" panose="020B0502040204020203" pitchFamily="34" charset="0"/>
              </a:rPr>
              <a:t>Afsluiting</a:t>
            </a:r>
          </a:p>
          <a:p>
            <a:pPr marL="0" indent="0">
              <a:buNone/>
            </a:pPr>
            <a:r>
              <a:rPr lang="nl-NL" sz="1600" dirty="0">
                <a:solidFill>
                  <a:srgbClr val="ED7D31"/>
                </a:solidFill>
                <a:latin typeface="Kalinga" panose="020B0502040204020203" pitchFamily="34" charset="0"/>
                <a:cs typeface="Kalinga" panose="020B0502040204020203" pitchFamily="34" charset="0"/>
              </a:rPr>
              <a:t>Hoe verder</a:t>
            </a:r>
          </a:p>
          <a:p>
            <a:pPr marL="0" indent="0">
              <a:buNone/>
            </a:pPr>
            <a:endParaRPr lang="nl-NL" sz="1600" dirty="0">
              <a:solidFill>
                <a:srgbClr val="ED7D31"/>
              </a:solidFill>
              <a:latin typeface="Kalinga" panose="020B0502040204020203" pitchFamily="34" charset="0"/>
              <a:cs typeface="Kalinga" panose="020B0502040204020203" pitchFamily="34" charset="0"/>
            </a:endParaRPr>
          </a:p>
          <a:p>
            <a:pPr marL="0" indent="0">
              <a:buNone/>
            </a:pPr>
            <a:endParaRPr lang="nl-NL" sz="1600" dirty="0">
              <a:solidFill>
                <a:srgbClr val="ED7D31"/>
              </a:solidFill>
              <a:latin typeface="Kalinga" panose="020B0502040204020203" pitchFamily="34" charset="0"/>
              <a:cs typeface="Kalinga" panose="020B0502040204020203" pitchFamily="34" charset="0"/>
            </a:endParaRPr>
          </a:p>
          <a:p>
            <a:pPr marL="0" indent="0">
              <a:buNone/>
            </a:pPr>
            <a:endParaRPr lang="nl-NL" sz="1600" dirty="0">
              <a:solidFill>
                <a:srgbClr val="ED7D31"/>
              </a:solidFill>
              <a:latin typeface="Kalinga" panose="020B0502040204020203" pitchFamily="34" charset="0"/>
              <a:cs typeface="Kalinga" panose="020B0502040204020203" pitchFamily="34" charset="0"/>
            </a:endParaRPr>
          </a:p>
        </p:txBody>
      </p:sp>
      <p:pic>
        <p:nvPicPr>
          <p:cNvPr id="4" name="Afbeelding 3" descr="Afbeelding met tekst&#10;&#10;Automatisch gegenereerde beschrijving">
            <a:extLst>
              <a:ext uri="{FF2B5EF4-FFF2-40B4-BE49-F238E27FC236}">
                <a16:creationId xmlns:a16="http://schemas.microsoft.com/office/drawing/2014/main" id="{0DE06D6E-99A0-FF67-DCA0-90E5CE91546F}"/>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Tekstvak 2">
            <a:extLst>
              <a:ext uri="{FF2B5EF4-FFF2-40B4-BE49-F238E27FC236}">
                <a16:creationId xmlns:a16="http://schemas.microsoft.com/office/drawing/2014/main" id="{C553D875-47EA-6254-2391-533F4BA4F897}"/>
              </a:ext>
            </a:extLst>
          </p:cNvPr>
          <p:cNvSpPr txBox="1"/>
          <p:nvPr/>
        </p:nvSpPr>
        <p:spPr>
          <a:xfrm>
            <a:off x="200857" y="1050167"/>
            <a:ext cx="3186604" cy="1754326"/>
          </a:xfrm>
          <a:prstGeom prst="rect">
            <a:avLst/>
          </a:prstGeom>
          <a:solidFill>
            <a:srgbClr val="E2914B"/>
          </a:solidFill>
        </p:spPr>
        <p:txBody>
          <a:bodyPr wrap="square" rtlCol="0">
            <a:spAutoFit/>
          </a:bodyPr>
          <a:lstStyle/>
          <a:p>
            <a:r>
              <a:rPr lang="nl-NL" b="1" dirty="0">
                <a:latin typeface="Kalinga" panose="020B0502040204020203" pitchFamily="34" charset="0"/>
                <a:cs typeface="Kalinga" panose="020B0502040204020203" pitchFamily="34" charset="0"/>
              </a:rPr>
              <a:t>Terug naar sectorraad po</a:t>
            </a:r>
          </a:p>
          <a:p>
            <a:r>
              <a:rPr lang="nl-NL" dirty="0">
                <a:latin typeface="Kalinga" panose="020B0502040204020203" pitchFamily="34" charset="0"/>
                <a:cs typeface="Kalinga" panose="020B0502040204020203" pitchFamily="34" charset="0"/>
              </a:rPr>
              <a:t>Gestelde vraag: </a:t>
            </a:r>
            <a:r>
              <a:rPr lang="nl-NL" i="1" dirty="0">
                <a:latin typeface="Kalinga" panose="020B0502040204020203" pitchFamily="34" charset="0"/>
                <a:cs typeface="Kalinga" panose="020B0502040204020203" pitchFamily="34" charset="0"/>
              </a:rPr>
              <a:t>Hoe zouden wij als BGV kennis over het gymnasium kunnen verspreiden onder PO leerkrachten?</a:t>
            </a:r>
            <a:endParaRPr lang="nl-NL" dirty="0">
              <a:solidFill>
                <a:schemeClr val="bg1"/>
              </a:solidFill>
              <a:latin typeface="Kalinga" panose="020B0502040204020203" pitchFamily="34" charset="0"/>
              <a:cs typeface="Kalinga" panose="020B0502040204020203" pitchFamily="34" charset="0"/>
            </a:endParaRPr>
          </a:p>
        </p:txBody>
      </p:sp>
      <p:sp>
        <p:nvSpPr>
          <p:cNvPr id="6" name="Tekstvak 5">
            <a:extLst>
              <a:ext uri="{FF2B5EF4-FFF2-40B4-BE49-F238E27FC236}">
                <a16:creationId xmlns:a16="http://schemas.microsoft.com/office/drawing/2014/main" id="{163DD85B-E12F-9FEE-430E-AD2B3AADBA29}"/>
              </a:ext>
            </a:extLst>
          </p:cNvPr>
          <p:cNvSpPr txBox="1"/>
          <p:nvPr/>
        </p:nvSpPr>
        <p:spPr>
          <a:xfrm>
            <a:off x="200857" y="264017"/>
            <a:ext cx="3186604" cy="3693319"/>
          </a:xfrm>
          <a:prstGeom prst="rect">
            <a:avLst/>
          </a:prstGeom>
          <a:solidFill>
            <a:srgbClr val="E2914B"/>
          </a:solidFill>
        </p:spPr>
        <p:txBody>
          <a:bodyPr wrap="square" rtlCol="0">
            <a:spAutoFit/>
          </a:bodyPr>
          <a:lstStyle/>
          <a:p>
            <a:pPr marL="285750" indent="-285750">
              <a:buFontTx/>
              <a:buChar char="-"/>
            </a:pPr>
            <a:r>
              <a:rPr lang="nl-NL" dirty="0">
                <a:solidFill>
                  <a:schemeClr val="bg1"/>
                </a:solidFill>
                <a:latin typeface="Kalinga" panose="020B0502040204020203" pitchFamily="34" charset="0"/>
                <a:cs typeface="Kalinga" panose="020B0502040204020203" pitchFamily="34" charset="0"/>
              </a:rPr>
              <a:t>website</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info op scholen verspreiden</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scholen/besturen aanschrijven</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gratis korte cursus</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proeflessen</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lesideeën</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meer aandacht op open dagen vo</a:t>
            </a:r>
          </a:p>
          <a:p>
            <a:pPr marL="285750" indent="-285750">
              <a:buFontTx/>
              <a:buChar char="-"/>
            </a:pPr>
            <a:r>
              <a:rPr lang="nl-NL" dirty="0">
                <a:solidFill>
                  <a:schemeClr val="bg1"/>
                </a:solidFill>
                <a:latin typeface="Kalinga" panose="020B0502040204020203" pitchFamily="34" charset="0"/>
                <a:cs typeface="Kalinga" panose="020B0502040204020203" pitchFamily="34" charset="0"/>
              </a:rPr>
              <a:t>verder bekendheid via AOb</a:t>
            </a:r>
          </a:p>
          <a:p>
            <a:pPr marL="285750" indent="-285750">
              <a:buFontTx/>
              <a:buChar char="-"/>
            </a:pPr>
            <a:endParaRPr lang="nl-NL" dirty="0">
              <a:solidFill>
                <a:schemeClr val="bg1"/>
              </a:solidFill>
              <a:latin typeface="Kalinga" panose="020B0502040204020203" pitchFamily="34" charset="0"/>
              <a:cs typeface="Kalinga" panose="020B0502040204020203" pitchFamily="34" charset="0"/>
            </a:endParaRPr>
          </a:p>
        </p:txBody>
      </p:sp>
    </p:spTree>
    <p:extLst>
      <p:ext uri="{BB962C8B-B14F-4D97-AF65-F5344CB8AC3E}">
        <p14:creationId xmlns:p14="http://schemas.microsoft.com/office/powerpoint/2010/main" val="267343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3958</TotalTime>
  <Words>806</Words>
  <Application>Microsoft Macintosh PowerPoint</Application>
  <PresentationFormat>Breedbeeld</PresentationFormat>
  <Paragraphs>97</Paragraphs>
  <Slides>7</Slides>
  <Notes>7</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Arial</vt:lpstr>
      <vt:lpstr>Calibri</vt:lpstr>
      <vt:lpstr>Calibri Light</vt:lpstr>
      <vt:lpstr>Georgia</vt:lpstr>
      <vt:lpstr>Kalinga</vt:lpstr>
      <vt:lpstr>Rijksoverheid Sans</vt:lpstr>
      <vt:lpstr>Kantoorthema</vt:lpstr>
      <vt:lpstr>                         BGV-webcafé | elke leerling op zijn/haar plek   de overstap po➔vo</vt:lpstr>
      <vt:lpstr>Wat is gymnasium? Waarom gymnasium? website &amp; website Voor wie is het gymnasium?</vt:lpstr>
      <vt:lpstr>Aanleiding van dit BGV-webcafé: po-sectorraad 11-10-24  Gestelde vraag: Is er volgens u onder PO leerkrachten (met name in groep 7-8) behoefte aan informatie over het gymnasiumadvies en het schooltype?</vt:lpstr>
      <vt:lpstr>      Waarom geen/wel gymnasiumadvies? (of technasium/tto/…. (vwo+)     Hoeveel van de vwo- leerlingen is gymnasiast”</vt:lpstr>
      <vt:lpstr>Het onderwijs op het gymnasium</vt:lpstr>
      <vt:lpstr>Ib. Vernieuwd gymnasium: verankerd in het heden in samenhang, maatschappelijk betrokken.</vt:lpstr>
      <vt:lpstr>Laatste ronde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BGV-webcafé | Pecunia non olet.</dc:title>
  <dc:creator>Annemieke van der Plaat</dc:creator>
  <cp:lastModifiedBy>Annemieke van der Plaat</cp:lastModifiedBy>
  <cp:revision>22</cp:revision>
  <cp:lastPrinted>2024-11-18T09:23:03Z</cp:lastPrinted>
  <dcterms:created xsi:type="dcterms:W3CDTF">2021-03-10T11:46:50Z</dcterms:created>
  <dcterms:modified xsi:type="dcterms:W3CDTF">2026-04-09T11:12:24Z</dcterms:modified>
</cp:coreProperties>
</file>