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74" r:id="rId3"/>
    <p:sldId id="276" r:id="rId4"/>
    <p:sldId id="277" r:id="rId5"/>
    <p:sldId id="278" r:id="rId6"/>
    <p:sldId id="275" r:id="rId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2914B"/>
    <a:srgbClr val="ED7D31"/>
    <a:srgbClr val="E6E6E6"/>
    <a:srgbClr val="FFA259"/>
    <a:srgbClr val="D7D7D7"/>
    <a:srgbClr val="879096"/>
    <a:srgbClr val="C0BDB8"/>
    <a:srgbClr val="F9B14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0B9FCA-489B-D545-9D58-BE0DA3ABBACF}" v="4" dt="2025-05-11T09:47:41.8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6488"/>
    <p:restoredTop sz="81962" autoAdjust="0"/>
  </p:normalViewPr>
  <p:slideViewPr>
    <p:cSldViewPr snapToGrid="0" snapToObjects="1">
      <p:cViewPr varScale="1">
        <p:scale>
          <a:sx n="98" d="100"/>
          <a:sy n="98" d="100"/>
        </p:scale>
        <p:origin x="312" y="192"/>
      </p:cViewPr>
      <p:guideLst/>
    </p:cSldViewPr>
  </p:slideViewPr>
  <p:notesTextViewPr>
    <p:cViewPr>
      <p:scale>
        <a:sx n="1" d="1"/>
        <a:sy n="1" d="1"/>
      </p:scale>
      <p:origin x="0" y="-2184"/>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E721C0-54B7-294D-84DD-5F22E415FBDF}" type="datetimeFigureOut">
              <a:rPr lang="nl-NL" smtClean="0"/>
              <a:t>11-05-2025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D62CB4-E611-BA46-B0D7-A3B61B2BD829}" type="slidenum">
              <a:rPr lang="nl-NL" smtClean="0"/>
              <a:t>‹nr.›</a:t>
            </a:fld>
            <a:endParaRPr lang="nl-NL"/>
          </a:p>
        </p:txBody>
      </p:sp>
    </p:spTree>
    <p:extLst>
      <p:ext uri="{BB962C8B-B14F-4D97-AF65-F5344CB8AC3E}">
        <p14:creationId xmlns:p14="http://schemas.microsoft.com/office/powerpoint/2010/main" val="480749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mailto:bgv@aob.nl?subject=Aanmelding%20BGV-webcaf%C3%A9%2012%20mei&amp;body=Beste%20Mirjam%20Verstraelen%2C%0A%0AIk%20meld%20mij%20aan%20voor%20het%20BGV-Webcaf%C3%A9%20%20overheen%20aantal%20gymnasiasten%20en%20de%20positie%20van%20Grieks%20op%20de%20scholengemeenschappen.%0A%0AMijn%20naam%3A%0ANaam%20van%20mijn%20school%3A%0ASchoolmailadres%3A%0A%0Amet%20vriendelijke%20groeten%2C%0A%0A%0A"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nl.wikipedia.org/wiki/Gymnasium#cite_note-4"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nrc.nl/nieuws/2022/02/18/kun-je-de-onderkant-verheffen-door-de-bovenkant-de-pas-af-te-snijden-hoe-we-anders-zijn-gaan-denken-over-het-gymnasium-a4090605"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etten.overheid.nl/BWBR0044212/2025-01-01/0#search_highlight1"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vcnonline.us12.list-manage.com/track/click?u=22c60d7b63b6c9aebb23e9541&amp;id=b6f20abb25&amp;e=1c05ed1071"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algn="l">
              <a:lnSpc>
                <a:spcPct val="150000"/>
              </a:lnSpc>
              <a:buNone/>
            </a:pPr>
            <a:r>
              <a:rPr lang="nl-NL" sz="1200" b="1" i="0" dirty="0">
                <a:solidFill>
                  <a:srgbClr val="DAA520"/>
                </a:solidFill>
                <a:effectLst/>
                <a:latin typeface="Helvetica" pitchFamily="2" charset="0"/>
              </a:rPr>
              <a:t>Aankondiging in BGV-nieuwsbrief: 12 mei BGV-</a:t>
            </a:r>
            <a:r>
              <a:rPr lang="nl-NL" sz="1200" b="1" i="0" dirty="0" err="1">
                <a:solidFill>
                  <a:srgbClr val="DAA520"/>
                </a:solidFill>
                <a:effectLst/>
                <a:latin typeface="Helvetica" pitchFamily="2" charset="0"/>
              </a:rPr>
              <a:t>webcafé</a:t>
            </a:r>
            <a:endParaRPr lang="nl-NL" sz="1200" b="1" i="0" dirty="0">
              <a:solidFill>
                <a:srgbClr val="222222"/>
              </a:solidFill>
              <a:effectLst/>
              <a:latin typeface="Helvetica" pitchFamily="2" charset="0"/>
            </a:endParaRPr>
          </a:p>
          <a:p>
            <a:pPr algn="l">
              <a:buNone/>
            </a:pPr>
            <a:r>
              <a:rPr lang="nl-NL" sz="1200" b="1" dirty="0">
                <a:solidFill>
                  <a:srgbClr val="DAA520"/>
                </a:solidFill>
                <a:effectLst/>
                <a:latin typeface="roboto" panose="020F0502020204030204" pitchFamily="34" charset="0"/>
              </a:rPr>
              <a:t>over het aantal gymnasiasten en het gymnasiumdiploma op de scholengemeenschappen.</a:t>
            </a:r>
            <a:endParaRPr lang="nl-NL" sz="1200" dirty="0">
              <a:solidFill>
                <a:srgbClr val="DAA520"/>
              </a:solidFill>
              <a:effectLst/>
            </a:endParaRPr>
          </a:p>
          <a:p>
            <a:pPr algn="l">
              <a:buNone/>
            </a:pPr>
            <a:r>
              <a:rPr lang="nl-NL" sz="1200" b="1" dirty="0">
                <a:solidFill>
                  <a:srgbClr val="DAA520"/>
                </a:solidFill>
                <a:effectLst/>
              </a:rPr>
              <a:t>Het gymnasium was onlangs in het nieuws met berichten over de dalende instroom op de categorale gymnasia en de mogelijkheid om op de categorale gymnasium na de onderbouw ook een atheneumstroom aan te bieden.</a:t>
            </a:r>
            <a:endParaRPr lang="nl-NL" sz="1200" dirty="0">
              <a:solidFill>
                <a:srgbClr val="DAA520"/>
              </a:solidFill>
              <a:effectLst/>
            </a:endParaRPr>
          </a:p>
          <a:p>
            <a:pPr algn="l"/>
            <a:r>
              <a:rPr lang="nl-NL" sz="1200" b="1" dirty="0">
                <a:solidFill>
                  <a:srgbClr val="DAA520"/>
                </a:solidFill>
                <a:effectLst/>
              </a:rPr>
              <a:t>Daarnaast hoort de BGV ook van collega's op de scholengemeenschappen die te maken hebben met een ontmoedigingsbeleid rond de keuze van Grieks als examenvak.</a:t>
            </a:r>
            <a:br>
              <a:rPr lang="nl-NL" sz="1200" dirty="0">
                <a:solidFill>
                  <a:srgbClr val="DAA520"/>
                </a:solidFill>
                <a:effectLst/>
              </a:rPr>
            </a:br>
            <a:r>
              <a:rPr lang="nl-NL" sz="1200" dirty="0">
                <a:solidFill>
                  <a:srgbClr val="DAA520"/>
                </a:solidFill>
                <a:effectLst/>
              </a:rPr>
              <a:t>Deze ontwikkelingen raken de kern van waar de BGV voor staat en waarom zij 53 jaar geleden is opgericht. Wij willen met u in gesprek om meer zicht te krijgen op instroom en beleidskeuzes die het gymnasiumonderwijs raken. Tegelijk willen we peilen of er vanuit de collega's op de scholengemeenschappen behoefte is om de instroom en de positie van het vak Grieks in kaart te brengen voor de scholengemeenschappen.</a:t>
            </a:r>
            <a:br>
              <a:rPr lang="nl-NL" sz="1200" dirty="0">
                <a:solidFill>
                  <a:srgbClr val="DAA520"/>
                </a:solidFill>
                <a:effectLst/>
              </a:rPr>
            </a:br>
            <a:r>
              <a:rPr lang="nl-NL" sz="1200" dirty="0">
                <a:solidFill>
                  <a:srgbClr val="DAA520"/>
                </a:solidFill>
                <a:effectLst/>
              </a:rPr>
              <a:t>De BGV nodigt u daarom uit voor ons </a:t>
            </a:r>
            <a:r>
              <a:rPr lang="nl-NL" sz="1200" b="1" dirty="0">
                <a:solidFill>
                  <a:srgbClr val="DAA520"/>
                </a:solidFill>
                <a:effectLst/>
              </a:rPr>
              <a:t>BGV-</a:t>
            </a:r>
            <a:r>
              <a:rPr lang="nl-NL" sz="1200" b="1" dirty="0" err="1">
                <a:solidFill>
                  <a:srgbClr val="DAA520"/>
                </a:solidFill>
                <a:effectLst/>
              </a:rPr>
              <a:t>webcafé</a:t>
            </a:r>
            <a:r>
              <a:rPr lang="nl-NL" sz="1200" b="1" dirty="0">
                <a:solidFill>
                  <a:srgbClr val="DAA520"/>
                </a:solidFill>
                <a:effectLst/>
              </a:rPr>
              <a:t> op 12 mei 2025 van 16.15 - 17.45 uur</a:t>
            </a:r>
            <a:br>
              <a:rPr lang="nl-NL" sz="1200" dirty="0">
                <a:solidFill>
                  <a:srgbClr val="DAA520"/>
                </a:solidFill>
                <a:effectLst/>
              </a:rPr>
            </a:br>
            <a:r>
              <a:rPr lang="nl-NL" sz="1200" dirty="0">
                <a:solidFill>
                  <a:srgbClr val="DAA520"/>
                </a:solidFill>
                <a:effectLst/>
              </a:rPr>
              <a:t>Meldt u aan </a:t>
            </a:r>
            <a:r>
              <a:rPr lang="nl-NL" sz="1200" b="1" dirty="0">
                <a:solidFill>
                  <a:srgbClr val="DAA520"/>
                </a:solidFill>
                <a:effectLst/>
              </a:rPr>
              <a:t>graag voor donderdag 8 mei 2025</a:t>
            </a:r>
            <a:r>
              <a:rPr lang="nl-NL" sz="1200" dirty="0">
                <a:solidFill>
                  <a:srgbClr val="DAA520"/>
                </a:solidFill>
                <a:effectLst/>
              </a:rPr>
              <a:t> door een </a:t>
            </a:r>
            <a:r>
              <a:rPr lang="nl-NL" sz="1200" b="0" u="sng" dirty="0">
                <a:solidFill>
                  <a:srgbClr val="007C89"/>
                </a:solidFill>
                <a:effectLst/>
                <a:hlinkClick r:id="rId3"/>
              </a:rPr>
              <a:t>mailtje te sturen naar de BGV</a:t>
            </a:r>
            <a:r>
              <a:rPr lang="nl-NL" sz="1200" dirty="0">
                <a:solidFill>
                  <a:srgbClr val="DAA520"/>
                </a:solidFill>
                <a:effectLst/>
              </a:rPr>
              <a:t> of via onderstaande aanmeldknop.</a:t>
            </a:r>
          </a:p>
        </p:txBody>
      </p:sp>
      <p:sp>
        <p:nvSpPr>
          <p:cNvPr id="4" name="Tijdelijke aanduiding voor dianummer 3"/>
          <p:cNvSpPr>
            <a:spLocks noGrp="1"/>
          </p:cNvSpPr>
          <p:nvPr>
            <p:ph type="sldNum" sz="quarter" idx="5"/>
          </p:nvPr>
        </p:nvSpPr>
        <p:spPr/>
        <p:txBody>
          <a:bodyPr/>
          <a:lstStyle/>
          <a:p>
            <a:fld id="{9BD62CB4-E611-BA46-B0D7-A3B61B2BD829}" type="slidenum">
              <a:rPr lang="nl-NL" smtClean="0"/>
              <a:t>1</a:t>
            </a:fld>
            <a:endParaRPr lang="nl-NL"/>
          </a:p>
        </p:txBody>
      </p:sp>
    </p:spTree>
    <p:extLst>
      <p:ext uri="{BB962C8B-B14F-4D97-AF65-F5344CB8AC3E}">
        <p14:creationId xmlns:p14="http://schemas.microsoft.com/office/powerpoint/2010/main" val="4522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F14E0C-3232-C689-DBF6-FD8763B60410}"/>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D33ED652-4408-13ED-3E51-A61DE88D299C}"/>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7DC8AA27-13DE-AD1F-B715-FE5DC30F08BD}"/>
              </a:ext>
            </a:extLst>
          </p:cNvPr>
          <p:cNvSpPr>
            <a:spLocks noGrp="1"/>
          </p:cNvSpPr>
          <p:nvPr>
            <p:ph type="body" idx="1"/>
          </p:nvPr>
        </p:nvSpPr>
        <p:spPr/>
        <p:txBody>
          <a:bodyPr/>
          <a:lstStyle/>
          <a:p>
            <a:pPr algn="l"/>
            <a:r>
              <a:rPr lang="nl-NL" sz="1600" b="1" i="0" u="none" strike="noStrike" dirty="0" err="1">
                <a:solidFill>
                  <a:srgbClr val="1F1F1F"/>
                </a:solidFill>
                <a:effectLst/>
                <a:latin typeface="Google Sans"/>
              </a:rPr>
              <a:t>https</a:t>
            </a:r>
            <a:r>
              <a:rPr lang="nl-NL" sz="1600" b="1" i="0" u="none" strike="noStrike" dirty="0">
                <a:solidFill>
                  <a:srgbClr val="1F1F1F"/>
                </a:solidFill>
                <a:effectLst/>
                <a:latin typeface="Google Sans"/>
              </a:rPr>
              <a:t>://</a:t>
            </a:r>
            <a:r>
              <a:rPr lang="nl-NL" sz="1600" b="1" i="0" u="none" strike="noStrike" dirty="0" err="1">
                <a:solidFill>
                  <a:srgbClr val="1F1F1F"/>
                </a:solidFill>
                <a:effectLst/>
                <a:latin typeface="Google Sans"/>
              </a:rPr>
              <a:t>nl.wikipedia.org</a:t>
            </a:r>
            <a:r>
              <a:rPr lang="nl-NL" sz="1600" b="1" i="0" u="none" strike="noStrike" dirty="0">
                <a:solidFill>
                  <a:srgbClr val="1F1F1F"/>
                </a:solidFill>
                <a:effectLst/>
                <a:latin typeface="Google Sans"/>
              </a:rPr>
              <a:t>/wiki/Gymnasium</a:t>
            </a:r>
          </a:p>
          <a:p>
            <a:pPr algn="l"/>
            <a:r>
              <a:rPr lang="nl-NL" sz="1600" b="0" i="0" u="none" strike="noStrike" dirty="0">
                <a:solidFill>
                  <a:srgbClr val="1F1F1F"/>
                </a:solidFill>
                <a:effectLst/>
                <a:latin typeface="Google Sans"/>
              </a:rPr>
              <a:t>In Nederland waren er in 2015-2016 ruim </a:t>
            </a:r>
            <a:r>
              <a:rPr lang="nl-NL" sz="1600" b="0" i="0" u="none" strike="noStrike" dirty="0">
                <a:solidFill>
                  <a:srgbClr val="040C28"/>
                </a:solidFill>
                <a:effectLst/>
                <a:latin typeface="Google Sans"/>
              </a:rPr>
              <a:t>63.500</a:t>
            </a:r>
            <a:r>
              <a:rPr lang="nl-NL" sz="1600" b="0" i="0" u="none" strike="noStrike" dirty="0">
                <a:solidFill>
                  <a:srgbClr val="1F1F1F"/>
                </a:solidFill>
                <a:effectLst/>
                <a:latin typeface="Google Sans"/>
              </a:rPr>
              <a:t> gymnasiasten (6,6% van alle leerlingen in het voortgezet onderwijs; 27% van de vwo-leerlingen). Veel Nederlandse scholengemeenschappen en lycea hebben een gymnasiumafdeling (in 2002 waren het er 287).</a:t>
            </a:r>
          </a:p>
          <a:p>
            <a:pPr algn="l"/>
            <a:endParaRPr lang="nl-NL" sz="1600" b="0" i="0" u="none" strike="noStrike" dirty="0">
              <a:solidFill>
                <a:srgbClr val="1F1F1F"/>
              </a:solidFill>
              <a:effectLst/>
              <a:latin typeface="Google Sans"/>
            </a:endParaRPr>
          </a:p>
          <a:p>
            <a:pPr algn="l"/>
            <a:r>
              <a:rPr lang="nl-NL" sz="1600" b="0" i="0" u="none" strike="noStrike" dirty="0">
                <a:solidFill>
                  <a:srgbClr val="202122"/>
                </a:solidFill>
                <a:effectLst/>
                <a:latin typeface="Arial" panose="020B0604020202020204" pitchFamily="34" charset="0"/>
              </a:rPr>
              <a:t>In 2009 is de Stichting Het Zelfstandige Gymnasium (SHZG)</a:t>
            </a:r>
            <a:r>
              <a:rPr lang="nl-NL" sz="1600" b="0" i="0" u="none" strike="noStrike" baseline="30000" dirty="0">
                <a:solidFill>
                  <a:srgbClr val="202122"/>
                </a:solidFill>
                <a:effectLst/>
                <a:latin typeface="Arial" panose="020B0604020202020204" pitchFamily="34" charset="0"/>
                <a:hlinkClick r:id="rId3"/>
              </a:rPr>
              <a:t>[4]</a:t>
            </a:r>
            <a:r>
              <a:rPr lang="nl-NL" sz="1600" b="0" i="0" u="none" strike="noStrike" dirty="0">
                <a:solidFill>
                  <a:srgbClr val="202122"/>
                </a:solidFill>
                <a:effectLst/>
                <a:latin typeface="Arial" panose="020B0604020202020204" pitchFamily="34" charset="0"/>
              </a:rPr>
              <a:t> opgericht, het product van de fusie van de Vereniging Rectoren Zelfstandige Gymnasia (VRZG) en de stichting Landelijk Steunpunt Zelfstandige Gymnasia (LSZG). De 38 gymnasia die samenwerken in de SHZG hebben in het schooljaar 2009-2010 bijna 28.000 leerlingen, wat, met een gemiddelde van minder dan 750 leerlingen per gymnasium, de kleinschaligheid van deze onderwijsvorm laat zien.</a:t>
            </a:r>
          </a:p>
          <a:p>
            <a:pPr algn="l"/>
            <a:endParaRPr lang="nl-NL" sz="1600" b="0" i="0" u="none" strike="noStrike" dirty="0">
              <a:solidFill>
                <a:srgbClr val="202122"/>
              </a:solidFill>
              <a:effectLst/>
              <a:latin typeface="Arial" panose="020B0604020202020204" pitchFamily="34" charset="0"/>
            </a:endParaRPr>
          </a:p>
          <a:p>
            <a:pPr algn="l"/>
            <a:r>
              <a:rPr lang="nl-NL" sz="1600" b="0" i="0" u="none" strike="noStrike" dirty="0">
                <a:solidFill>
                  <a:srgbClr val="474747"/>
                </a:solidFill>
                <a:effectLst/>
                <a:latin typeface="Google Sans"/>
              </a:rPr>
              <a:t>Van de ruim 46.000 Amsterdamse scholieren gaat ongeveer 9 </a:t>
            </a:r>
            <a:r>
              <a:rPr lang="nl-NL" sz="1600" b="0" i="0" u="none" strike="noStrike" dirty="0">
                <a:solidFill>
                  <a:srgbClr val="040C28"/>
                </a:solidFill>
                <a:effectLst/>
                <a:latin typeface="Google Sans"/>
              </a:rPr>
              <a:t>procent</a:t>
            </a:r>
            <a:r>
              <a:rPr lang="nl-NL" sz="1600" b="0" i="0" u="none" strike="noStrike" dirty="0">
                <a:solidFill>
                  <a:srgbClr val="474747"/>
                </a:solidFill>
                <a:effectLst/>
                <a:latin typeface="Google Sans"/>
              </a:rPr>
              <a:t> naar het zelfstandig </a:t>
            </a:r>
            <a:r>
              <a:rPr lang="nl-NL" sz="1600" b="0" i="0" u="none" strike="noStrike" dirty="0">
                <a:solidFill>
                  <a:srgbClr val="040C28"/>
                </a:solidFill>
                <a:effectLst/>
                <a:latin typeface="Google Sans"/>
              </a:rPr>
              <a:t>gymnasium</a:t>
            </a:r>
            <a:r>
              <a:rPr lang="nl-NL" sz="1600" b="0" i="0" u="none" strike="noStrike" dirty="0">
                <a:solidFill>
                  <a:srgbClr val="474747"/>
                </a:solidFill>
                <a:effectLst/>
                <a:latin typeface="Google Sans"/>
              </a:rPr>
              <a:t>. In heel </a:t>
            </a:r>
            <a:r>
              <a:rPr lang="nl-NL" sz="1600" b="0" i="0" u="none" strike="noStrike" dirty="0">
                <a:solidFill>
                  <a:srgbClr val="040C28"/>
                </a:solidFill>
                <a:effectLst/>
                <a:latin typeface="Google Sans"/>
              </a:rPr>
              <a:t>Nederland</a:t>
            </a:r>
            <a:r>
              <a:rPr lang="nl-NL" sz="1600" b="0" i="0" u="none" strike="noStrike" dirty="0">
                <a:solidFill>
                  <a:srgbClr val="474747"/>
                </a:solidFill>
                <a:effectLst/>
                <a:latin typeface="Google Sans"/>
              </a:rPr>
              <a:t> ligt dat percentage maar op 4 </a:t>
            </a:r>
            <a:r>
              <a:rPr lang="nl-NL" sz="1600" b="0" i="0" u="none" strike="noStrike" dirty="0">
                <a:solidFill>
                  <a:srgbClr val="040C28"/>
                </a:solidFill>
                <a:effectLst/>
                <a:latin typeface="Google Sans"/>
              </a:rPr>
              <a:t>procent</a:t>
            </a:r>
            <a:r>
              <a:rPr lang="nl-NL" sz="1600" b="0" i="0" u="none" strike="noStrike" dirty="0">
                <a:solidFill>
                  <a:srgbClr val="474747"/>
                </a:solidFill>
                <a:effectLst/>
                <a:latin typeface="Google Sans"/>
              </a:rPr>
              <a:t>.</a:t>
            </a:r>
            <a:endParaRPr lang="nl-NL" sz="1100" dirty="0"/>
          </a:p>
        </p:txBody>
      </p:sp>
      <p:sp>
        <p:nvSpPr>
          <p:cNvPr id="4" name="Tijdelijke aanduiding voor dianummer 3">
            <a:extLst>
              <a:ext uri="{FF2B5EF4-FFF2-40B4-BE49-F238E27FC236}">
                <a16:creationId xmlns:a16="http://schemas.microsoft.com/office/drawing/2014/main" id="{E0FDBE52-8741-CB33-3F97-34989B925ECA}"/>
              </a:ext>
            </a:extLst>
          </p:cNvPr>
          <p:cNvSpPr>
            <a:spLocks noGrp="1"/>
          </p:cNvSpPr>
          <p:nvPr>
            <p:ph type="sldNum" sz="quarter" idx="5"/>
          </p:nvPr>
        </p:nvSpPr>
        <p:spPr/>
        <p:txBody>
          <a:bodyPr/>
          <a:lstStyle/>
          <a:p>
            <a:fld id="{9BD62CB4-E611-BA46-B0D7-A3B61B2BD829}" type="slidenum">
              <a:rPr lang="nl-NL" smtClean="0"/>
              <a:t>2</a:t>
            </a:fld>
            <a:endParaRPr lang="nl-NL"/>
          </a:p>
        </p:txBody>
      </p:sp>
    </p:spTree>
    <p:extLst>
      <p:ext uri="{BB962C8B-B14F-4D97-AF65-F5344CB8AC3E}">
        <p14:creationId xmlns:p14="http://schemas.microsoft.com/office/powerpoint/2010/main" val="1352512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E827AE-887E-E994-2828-AA5E6C70F611}"/>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D7BBABCF-50B1-7A8E-79FA-BC3876C486D5}"/>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5D8716E4-924E-0638-FEFB-8148721B20F1}"/>
              </a:ext>
            </a:extLst>
          </p:cNvPr>
          <p:cNvSpPr>
            <a:spLocks noGrp="1"/>
          </p:cNvSpPr>
          <p:nvPr>
            <p:ph type="body" idx="1"/>
          </p:nvPr>
        </p:nvSpPr>
        <p:spPr/>
        <p:txBody>
          <a:bodyPr/>
          <a:lstStyle/>
          <a:p>
            <a:pPr algn="l"/>
            <a:r>
              <a:rPr lang="nl-NL" sz="1100" dirty="0"/>
              <a:t>Aanleiding Onderzoek NRC onder de zelfstandige gymnasia.</a:t>
            </a:r>
          </a:p>
          <a:p>
            <a:pPr algn="l"/>
            <a:endParaRPr lang="nl-NL" sz="1100" dirty="0"/>
          </a:p>
          <a:p>
            <a:pPr algn="l"/>
            <a:r>
              <a:rPr lang="nl-NL" sz="1100" dirty="0" err="1"/>
              <a:t>https</a:t>
            </a:r>
            <a:r>
              <a:rPr lang="nl-NL" sz="1100" dirty="0"/>
              <a:t>://</a:t>
            </a:r>
            <a:r>
              <a:rPr lang="nl-NL" sz="1100" dirty="0" err="1"/>
              <a:t>www.nrc.nl</a:t>
            </a:r>
            <a:r>
              <a:rPr lang="nl-NL" sz="1100" dirty="0"/>
              <a:t>/nieuws/2025/02/14/een-leerling-met-vwo-advies-kan-ook-kiezen-uit-technasia-en-tweetalige-scholen-en-dat-voelen-de-gymnasia-a4883120</a:t>
            </a:r>
          </a:p>
          <a:p>
            <a:pPr algn="l"/>
            <a:r>
              <a:rPr lang="nl-NL" sz="1100" dirty="0" err="1"/>
              <a:t>https</a:t>
            </a:r>
            <a:r>
              <a:rPr lang="nl-NL" sz="1100" dirty="0"/>
              <a:t>://</a:t>
            </a:r>
            <a:r>
              <a:rPr lang="nl-NL" sz="1100" dirty="0" err="1"/>
              <a:t>www.gymnasia.nl</a:t>
            </a:r>
            <a:r>
              <a:rPr lang="nl-NL" sz="1100" dirty="0"/>
              <a:t>/app/uploads/2025/03/nrc-krant-20250215-5694714-de-gymnasia-hebben-het-zwaar-een-leerling-met-vwo-advies-kan-namelijk-ook-naar-technasia-of-tweetalige-scholen.pdf NRC Onderwijs Claudia Kammer </a:t>
            </a:r>
          </a:p>
          <a:p>
            <a:pPr algn="l"/>
            <a:r>
              <a:rPr lang="nl-NL" sz="1100" dirty="0" err="1"/>
              <a:t>https</a:t>
            </a:r>
            <a:r>
              <a:rPr lang="nl-NL" sz="1100" dirty="0"/>
              <a:t>://</a:t>
            </a:r>
            <a:r>
              <a:rPr lang="nl-NL" sz="1100" dirty="0" err="1"/>
              <a:t>www.gymnasia.nl</a:t>
            </a:r>
            <a:r>
              <a:rPr lang="nl-NL" sz="1100" dirty="0"/>
              <a:t>/app/uploads/2025/03/nrc-krant-20250224-5695985-gymnasia-moeten-hun-kroonjuwelen-niet-verkwanselen.pdf NRC Commentaar</a:t>
            </a:r>
          </a:p>
          <a:p>
            <a:pPr algn="l"/>
            <a:endParaRPr lang="nl-NL" sz="1100" dirty="0"/>
          </a:p>
          <a:p>
            <a:pPr algn="l"/>
            <a:r>
              <a:rPr lang="nl-NL" sz="1800" dirty="0">
                <a:solidFill>
                  <a:srgbClr val="0000FF"/>
                </a:solidFill>
                <a:effectLst/>
                <a:latin typeface="Kalinga" panose="020B0502040204020203" pitchFamily="34" charset="0"/>
                <a:ea typeface="Times New Roman" panose="02020603050405020304" pitchFamily="18" charset="0"/>
              </a:rPr>
              <a:t>NRC Mirjam </a:t>
            </a:r>
            <a:r>
              <a:rPr lang="nl-NL" sz="1800" dirty="0" err="1">
                <a:solidFill>
                  <a:srgbClr val="0000FF"/>
                </a:solidFill>
                <a:effectLst/>
                <a:latin typeface="Kalinga" panose="020B0502040204020203" pitchFamily="34" charset="0"/>
                <a:ea typeface="Times New Roman" panose="02020603050405020304" pitchFamily="18" charset="0"/>
              </a:rPr>
              <a:t>Remie</a:t>
            </a:r>
            <a:r>
              <a:rPr lang="nl-NL" sz="1800" dirty="0">
                <a:solidFill>
                  <a:srgbClr val="0000FF"/>
                </a:solidFill>
                <a:effectLst/>
                <a:latin typeface="Kalinga" panose="020B0502040204020203" pitchFamily="34" charset="0"/>
                <a:ea typeface="Times New Roman" panose="02020603050405020304" pitchFamily="18" charset="0"/>
              </a:rPr>
              <a:t>, Waarom het gymnasium onder druk staat: </a:t>
            </a:r>
            <a:endParaRPr lang="nl-NL" sz="1100" dirty="0"/>
          </a:p>
          <a:p>
            <a:pPr algn="l"/>
            <a:r>
              <a:rPr lang="nl-NL" sz="1800" u="sng" dirty="0">
                <a:solidFill>
                  <a:srgbClr val="0000FF"/>
                </a:solidFill>
                <a:effectLst/>
                <a:latin typeface="Kalinga" panose="020B0502040204020203" pitchFamily="34" charset="0"/>
                <a:ea typeface="Times New Roman" panose="02020603050405020304" pitchFamily="18" charset="0"/>
                <a:hlinkClick r:id="rId3"/>
              </a:rPr>
              <a:t>https://www.nrc.nl/nieuws/2022/02/18/kun-je-de-onderkant-verheffen-door-de-bovenkant-de-pas-af-te-snijden-hoe-we-anders-zijn-gaan-denken-over-het-gymnasium-a4090605</a:t>
            </a:r>
            <a:r>
              <a:rPr lang="nl-NL" sz="1600" dirty="0">
                <a:effectLst/>
              </a:rPr>
              <a:t> </a:t>
            </a:r>
            <a:endParaRPr lang="nl-NL" sz="1100" dirty="0">
              <a:effectLst/>
            </a:endParaRPr>
          </a:p>
          <a:p>
            <a:pPr algn="l"/>
            <a:endParaRPr lang="nl-NL" sz="1100" dirty="0"/>
          </a:p>
        </p:txBody>
      </p:sp>
      <p:sp>
        <p:nvSpPr>
          <p:cNvPr id="4" name="Tijdelijke aanduiding voor dianummer 3">
            <a:extLst>
              <a:ext uri="{FF2B5EF4-FFF2-40B4-BE49-F238E27FC236}">
                <a16:creationId xmlns:a16="http://schemas.microsoft.com/office/drawing/2014/main" id="{7DC36B18-4111-ECD1-D767-657754166B06}"/>
              </a:ext>
            </a:extLst>
          </p:cNvPr>
          <p:cNvSpPr>
            <a:spLocks noGrp="1"/>
          </p:cNvSpPr>
          <p:nvPr>
            <p:ph type="sldNum" sz="quarter" idx="5"/>
          </p:nvPr>
        </p:nvSpPr>
        <p:spPr/>
        <p:txBody>
          <a:bodyPr/>
          <a:lstStyle/>
          <a:p>
            <a:fld id="{9BD62CB4-E611-BA46-B0D7-A3B61B2BD829}" type="slidenum">
              <a:rPr lang="nl-NL" smtClean="0"/>
              <a:t>3</a:t>
            </a:fld>
            <a:endParaRPr lang="nl-NL"/>
          </a:p>
        </p:txBody>
      </p:sp>
    </p:spTree>
    <p:extLst>
      <p:ext uri="{BB962C8B-B14F-4D97-AF65-F5344CB8AC3E}">
        <p14:creationId xmlns:p14="http://schemas.microsoft.com/office/powerpoint/2010/main" val="1391496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244C05-050D-C21D-67CC-3DE5FF29C802}"/>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24802C7D-4266-F643-2CB1-2AB93744BC9E}"/>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F458EAA8-74E7-91E7-A8F8-030D46AA202F}"/>
              </a:ext>
            </a:extLst>
          </p:cNvPr>
          <p:cNvSpPr>
            <a:spLocks noGrp="1"/>
          </p:cNvSpPr>
          <p:nvPr>
            <p:ph type="body" idx="1"/>
          </p:nvPr>
        </p:nvSpPr>
        <p:spPr/>
        <p:txBody>
          <a:bodyPr/>
          <a:lstStyle/>
          <a:p>
            <a:pPr algn="l"/>
            <a:r>
              <a:rPr lang="nl-NL" sz="1100" dirty="0"/>
              <a:t>Bron van tabel: </a:t>
            </a:r>
            <a:r>
              <a:rPr lang="nl-NL" sz="1100" dirty="0" err="1"/>
              <a:t>NJi</a:t>
            </a:r>
            <a:r>
              <a:rPr lang="nl-NL" sz="1100" dirty="0"/>
              <a:t> Nederlands Jeugdinstituut. (</a:t>
            </a:r>
            <a:r>
              <a:rPr lang="nl-NL" sz="1100" dirty="0" err="1"/>
              <a:t>https</a:t>
            </a:r>
            <a:r>
              <a:rPr lang="nl-NL" sz="1100" dirty="0"/>
              <a:t>://</a:t>
            </a:r>
            <a:r>
              <a:rPr lang="nl-NL" sz="1100" dirty="0" err="1"/>
              <a:t>www.nji.nl</a:t>
            </a:r>
            <a:r>
              <a:rPr lang="nl-NL" sz="1100" dirty="0"/>
              <a:t>/cijfers/jeugd-algemeen). Cijfers jaar 2023 – 2024.</a:t>
            </a:r>
          </a:p>
          <a:p>
            <a:pPr algn="l"/>
            <a:r>
              <a:rPr lang="nl-NL" sz="1100" dirty="0" err="1"/>
              <a:t>https</a:t>
            </a:r>
            <a:r>
              <a:rPr lang="nl-NL" sz="1100" dirty="0"/>
              <a:t>://</a:t>
            </a:r>
            <a:r>
              <a:rPr lang="nl-NL" sz="1100" dirty="0" err="1"/>
              <a:t>www.gymnasia.nl</a:t>
            </a:r>
            <a:r>
              <a:rPr lang="nl-NL" sz="1100" dirty="0"/>
              <a:t>/gymnasium/</a:t>
            </a:r>
            <a:r>
              <a:rPr lang="nl-NL" sz="1100" dirty="0" err="1"/>
              <a:t>facts-figures</a:t>
            </a:r>
            <a:r>
              <a:rPr lang="nl-NL" sz="1100" dirty="0"/>
              <a:t>/</a:t>
            </a:r>
          </a:p>
          <a:p>
            <a:pPr algn="l"/>
            <a:endParaRPr lang="nl-NL" sz="1100" dirty="0"/>
          </a:p>
          <a:p>
            <a:pPr algn="l"/>
            <a:r>
              <a:rPr lang="nl-NL" sz="1100" dirty="0" err="1"/>
              <a:t>https</a:t>
            </a:r>
            <a:r>
              <a:rPr lang="nl-NL" sz="1100" dirty="0"/>
              <a:t>://</a:t>
            </a:r>
            <a:r>
              <a:rPr lang="nl-NL" sz="1100" dirty="0" err="1"/>
              <a:t>www.kennisrotonde.nl</a:t>
            </a:r>
            <a:r>
              <a:rPr lang="nl-NL" sz="1100" dirty="0"/>
              <a:t>/vraag-en-antwoord/gymnasium-instroom-vergroten-en-uitstroom-verkleinen</a:t>
            </a:r>
          </a:p>
          <a:p>
            <a:pPr algn="l"/>
            <a:r>
              <a:rPr lang="nl-NL" sz="1100" dirty="0" err="1"/>
              <a:t>https</a:t>
            </a:r>
            <a:r>
              <a:rPr lang="nl-NL" sz="1100" dirty="0"/>
              <a:t>://</a:t>
            </a:r>
            <a:r>
              <a:rPr lang="nl-NL" sz="1100" dirty="0" err="1"/>
              <a:t>www.kennisrotonde.nl</a:t>
            </a:r>
            <a:r>
              <a:rPr lang="nl-NL" sz="1100" dirty="0"/>
              <a:t>/sites/kennisrotonde/files/</a:t>
            </a:r>
            <a:r>
              <a:rPr lang="nl-NL" sz="1100" dirty="0" err="1"/>
              <a:t>migrate</a:t>
            </a:r>
            <a:r>
              <a:rPr lang="nl-NL" sz="1100" dirty="0"/>
              <a:t>/PDF-voor-website-Kennisrotonde-antwoord-VRAAG-555.pdf (schooltype beïnvloed slagingspercentage</a:t>
            </a:r>
          </a:p>
          <a:p>
            <a:pPr algn="l"/>
            <a:endParaRPr lang="nl-NL" sz="1100" dirty="0"/>
          </a:p>
          <a:p>
            <a:pPr algn="l"/>
            <a:r>
              <a:rPr lang="nl-NL" sz="1100" dirty="0"/>
              <a:t>Rol media / reclame:</a:t>
            </a:r>
          </a:p>
          <a:p>
            <a:pPr algn="l"/>
            <a:r>
              <a:rPr lang="nl-NL" sz="1100" dirty="0" err="1"/>
              <a:t>https</a:t>
            </a:r>
            <a:r>
              <a:rPr lang="nl-NL" sz="1100" dirty="0"/>
              <a:t>://</a:t>
            </a:r>
            <a:r>
              <a:rPr lang="nl-NL" sz="1100" dirty="0" err="1"/>
              <a:t>www.trouw.nl</a:t>
            </a:r>
            <a:r>
              <a:rPr lang="nl-NL" sz="1100" dirty="0"/>
              <a:t>/voorpagina/identiteit-verklaart-succes-categorale-gymnasia~b9e9d143/ (17 juni 1998, Trouw, M. </a:t>
            </a:r>
            <a:r>
              <a:rPr lang="nl-NL" sz="1100" dirty="0" err="1"/>
              <a:t>Agerbeek</a:t>
            </a:r>
            <a:r>
              <a:rPr lang="nl-NL" sz="1100" dirty="0"/>
              <a:t>). Artikel opent met kop: </a:t>
            </a:r>
          </a:p>
          <a:p>
            <a:pPr algn="l">
              <a:spcAft>
                <a:spcPts val="3000"/>
              </a:spcAft>
              <a:buNone/>
            </a:pPr>
            <a:r>
              <a:rPr lang="nl-NL" sz="1600" b="1" i="0" u="none" strike="noStrike" dirty="0">
                <a:solidFill>
                  <a:srgbClr val="000000"/>
                </a:solidFill>
                <a:effectLst/>
                <a:latin typeface="PublicoHeadline"/>
              </a:rPr>
              <a:t>Identiteit verklaart succes categorale gymnasia</a:t>
            </a:r>
          </a:p>
          <a:p>
            <a:pPr algn="l"/>
            <a:r>
              <a:rPr lang="nl-NL" sz="1600" b="0" i="0" u="none" strike="noStrike" dirty="0">
                <a:solidFill>
                  <a:srgbClr val="000000"/>
                </a:solidFill>
                <a:effectLst/>
                <a:latin typeface="Graphik"/>
              </a:rPr>
              <a:t>Categorale gymnasia slagen er beter in leerlingen snel en goed over de eindstreep te krijgen dan vwo-afdelingen van scholengemeenschappen, zo blijkt uit onderzoek van Trouw. Bij die vergelijking is er rekening mee gehouden dat scholengemeenschappen vaker leerlingen uit sociaal zwakkere milieus trekken en meer </a:t>
            </a:r>
            <a:r>
              <a:rPr lang="nl-NL" sz="1600" b="0" i="0" u="none" strike="noStrike" dirty="0" err="1">
                <a:solidFill>
                  <a:srgbClr val="000000"/>
                </a:solidFill>
                <a:effectLst/>
                <a:latin typeface="Graphik"/>
              </a:rPr>
              <a:t>tweedekansers</a:t>
            </a:r>
            <a:r>
              <a:rPr lang="nl-NL" sz="1600" b="0" i="0" u="none" strike="noStrike" dirty="0">
                <a:solidFill>
                  <a:srgbClr val="000000"/>
                </a:solidFill>
                <a:effectLst/>
                <a:latin typeface="Graphik"/>
              </a:rPr>
              <a:t> toelaten. Desondanks scoren de zelfstandige vwo-scholen iets beter.</a:t>
            </a:r>
          </a:p>
          <a:p>
            <a:pPr algn="l"/>
            <a:r>
              <a:rPr lang="nl-NL" sz="1600" b="0" i="0" u="none" strike="noStrike" dirty="0" err="1">
                <a:solidFill>
                  <a:srgbClr val="000000"/>
                </a:solidFill>
                <a:effectLst/>
                <a:latin typeface="Graphik"/>
              </a:rPr>
              <a:t>https</a:t>
            </a:r>
            <a:r>
              <a:rPr lang="nl-NL" sz="1600" b="0" i="0" u="none" strike="noStrike" dirty="0">
                <a:solidFill>
                  <a:srgbClr val="000000"/>
                </a:solidFill>
                <a:effectLst/>
                <a:latin typeface="Graphik"/>
              </a:rPr>
              <a:t>://</a:t>
            </a:r>
            <a:r>
              <a:rPr lang="nl-NL" sz="1600" b="0" i="0" u="none" strike="noStrike" dirty="0" err="1">
                <a:solidFill>
                  <a:srgbClr val="000000"/>
                </a:solidFill>
                <a:effectLst/>
                <a:latin typeface="Graphik"/>
              </a:rPr>
              <a:t>www.volkskrant.nl</a:t>
            </a:r>
            <a:r>
              <a:rPr lang="nl-NL" sz="1600" b="0" i="0" u="none" strike="noStrike" dirty="0">
                <a:solidFill>
                  <a:srgbClr val="000000"/>
                </a:solidFill>
                <a:effectLst/>
                <a:latin typeface="Graphik"/>
              </a:rPr>
              <a:t>/nieuws-achtergrond/dat-categorale-gymnasia-beter-zijn-is-een-mythe~b8ccc4b4/?</a:t>
            </a:r>
            <a:r>
              <a:rPr lang="nl-NL" sz="1600" b="0" i="0" u="none" strike="noStrike" dirty="0" err="1">
                <a:solidFill>
                  <a:srgbClr val="000000"/>
                </a:solidFill>
                <a:effectLst/>
                <a:latin typeface="Graphik"/>
              </a:rPr>
              <a:t>utm_campaign</a:t>
            </a:r>
            <a:r>
              <a:rPr lang="nl-NL" sz="1600" b="0" i="0" u="none" strike="noStrike" dirty="0">
                <a:solidFill>
                  <a:srgbClr val="000000"/>
                </a:solidFill>
                <a:effectLst/>
                <a:latin typeface="Graphik"/>
              </a:rPr>
              <a:t>=</a:t>
            </a:r>
            <a:r>
              <a:rPr lang="nl-NL" sz="1600" b="0" i="0" u="none" strike="noStrike" dirty="0" err="1">
                <a:solidFill>
                  <a:srgbClr val="000000"/>
                </a:solidFill>
                <a:effectLst/>
                <a:latin typeface="Graphik"/>
              </a:rPr>
              <a:t>shared_earned&amp;utm_medium</a:t>
            </a:r>
            <a:r>
              <a:rPr lang="nl-NL" sz="1600" b="0" i="0" u="none" strike="noStrike" dirty="0">
                <a:solidFill>
                  <a:srgbClr val="000000"/>
                </a:solidFill>
                <a:effectLst/>
                <a:latin typeface="Graphik"/>
              </a:rPr>
              <a:t>=</a:t>
            </a:r>
            <a:r>
              <a:rPr lang="nl-NL" sz="1600" b="0" i="0" u="none" strike="noStrike" dirty="0" err="1">
                <a:solidFill>
                  <a:srgbClr val="000000"/>
                </a:solidFill>
                <a:effectLst/>
                <a:latin typeface="Graphik"/>
              </a:rPr>
              <a:t>social&amp;utm_source</a:t>
            </a:r>
            <a:r>
              <a:rPr lang="nl-NL" sz="1600" b="0" i="0" u="none" strike="noStrike" dirty="0">
                <a:solidFill>
                  <a:srgbClr val="000000"/>
                </a:solidFill>
                <a:effectLst/>
                <a:latin typeface="Graphik"/>
              </a:rPr>
              <a:t>=</a:t>
            </a:r>
            <a:r>
              <a:rPr lang="nl-NL" sz="1600" b="0" i="0" u="none" strike="noStrike" dirty="0" err="1">
                <a:solidFill>
                  <a:srgbClr val="000000"/>
                </a:solidFill>
                <a:effectLst/>
                <a:latin typeface="Graphik"/>
              </a:rPr>
              <a:t>copylink</a:t>
            </a:r>
            <a:r>
              <a:rPr lang="nl-NL" sz="1600" b="0" i="0" u="none" strike="noStrike" dirty="0">
                <a:solidFill>
                  <a:srgbClr val="000000"/>
                </a:solidFill>
                <a:effectLst/>
                <a:latin typeface="Graphik"/>
              </a:rPr>
              <a:t>. </a:t>
            </a:r>
            <a:r>
              <a:rPr lang="nl-NL" sz="1600" b="0" i="0" u="none" strike="noStrike" dirty="0" err="1">
                <a:solidFill>
                  <a:srgbClr val="000000"/>
                </a:solidFill>
                <a:effectLst/>
                <a:latin typeface="Graphik"/>
              </a:rPr>
              <a:t>Alijd</a:t>
            </a:r>
            <a:r>
              <a:rPr lang="nl-NL" sz="1600" b="0" i="0" u="none" strike="noStrike" dirty="0">
                <a:solidFill>
                  <a:srgbClr val="000000"/>
                </a:solidFill>
                <a:effectLst/>
                <a:latin typeface="Graphik"/>
              </a:rPr>
              <a:t> </a:t>
            </a:r>
            <a:r>
              <a:rPr lang="nl-NL" sz="1600" b="0" i="0" u="none" strike="noStrike" dirty="0" err="1">
                <a:solidFill>
                  <a:srgbClr val="000000"/>
                </a:solidFill>
                <a:effectLst/>
                <a:latin typeface="Graphik"/>
              </a:rPr>
              <a:t>Truijens</a:t>
            </a:r>
            <a:r>
              <a:rPr lang="nl-NL" sz="1600" b="0" i="0" u="none" strike="noStrike" dirty="0">
                <a:solidFill>
                  <a:srgbClr val="000000"/>
                </a:solidFill>
                <a:effectLst/>
                <a:latin typeface="Graphik"/>
              </a:rPr>
              <a:t> VK 20mei 2017: Dat categorale gymnasia beter zijn is een mythe.</a:t>
            </a:r>
          </a:p>
          <a:p>
            <a:pPr algn="l"/>
            <a:r>
              <a:rPr lang="nl-NL" sz="1600" b="0" i="0" u="none" strike="noStrike" dirty="0" err="1">
                <a:solidFill>
                  <a:srgbClr val="000000"/>
                </a:solidFill>
                <a:effectLst/>
                <a:latin typeface="Graphik"/>
              </a:rPr>
              <a:t>https</a:t>
            </a:r>
            <a:r>
              <a:rPr lang="nl-NL" sz="1600" b="0" i="0" u="none" strike="noStrike" dirty="0">
                <a:solidFill>
                  <a:srgbClr val="000000"/>
                </a:solidFill>
                <a:effectLst/>
                <a:latin typeface="Graphik"/>
              </a:rPr>
              <a:t>://</a:t>
            </a:r>
            <a:r>
              <a:rPr lang="nl-NL" sz="1600" b="0" i="0" u="none" strike="noStrike" dirty="0" err="1">
                <a:solidFill>
                  <a:srgbClr val="000000"/>
                </a:solidFill>
                <a:effectLst/>
                <a:latin typeface="Graphik"/>
              </a:rPr>
              <a:t>www.devogids.nl</a:t>
            </a:r>
            <a:r>
              <a:rPr lang="nl-NL" sz="1600" b="0" i="0" u="none" strike="noStrike" dirty="0">
                <a:solidFill>
                  <a:srgbClr val="000000"/>
                </a:solidFill>
                <a:effectLst/>
                <a:latin typeface="Graphik"/>
              </a:rPr>
              <a:t>/</a:t>
            </a:r>
            <a:r>
              <a:rPr lang="nl-NL" sz="1600" b="0" i="0" u="none" strike="noStrike" dirty="0" err="1">
                <a:solidFill>
                  <a:srgbClr val="000000"/>
                </a:solidFill>
                <a:effectLst/>
                <a:latin typeface="Graphik"/>
              </a:rPr>
              <a:t>schooladvies_zelfstandig_gymnasium</a:t>
            </a:r>
            <a:r>
              <a:rPr lang="nl-NL" sz="1600" b="0" i="0" u="none" strike="noStrike" dirty="0">
                <a:solidFill>
                  <a:srgbClr val="000000"/>
                </a:solidFill>
                <a:effectLst/>
                <a:latin typeface="Graphik"/>
              </a:rPr>
              <a:t>/</a:t>
            </a:r>
          </a:p>
          <a:p>
            <a:pPr algn="l"/>
            <a:endParaRPr lang="nl-NL" sz="1600" b="0" i="0" u="none" strike="noStrike" dirty="0">
              <a:solidFill>
                <a:srgbClr val="000000"/>
              </a:solidFill>
              <a:effectLst/>
              <a:latin typeface="Graphik"/>
            </a:endParaRPr>
          </a:p>
          <a:p>
            <a:pPr algn="l"/>
            <a:r>
              <a:rPr lang="nl-NL" sz="1600" b="0" i="0" u="none" strike="noStrike" dirty="0" err="1">
                <a:solidFill>
                  <a:srgbClr val="000000"/>
                </a:solidFill>
                <a:effectLst/>
                <a:latin typeface="Graphik"/>
              </a:rPr>
              <a:t>https</a:t>
            </a:r>
            <a:r>
              <a:rPr lang="nl-NL" sz="1600" b="0" i="0" u="none" strike="noStrike" dirty="0">
                <a:solidFill>
                  <a:srgbClr val="000000"/>
                </a:solidFill>
                <a:effectLst/>
                <a:latin typeface="Graphik"/>
              </a:rPr>
              <a:t>://</a:t>
            </a:r>
            <a:r>
              <a:rPr lang="nl-NL" sz="1600" b="0" i="0" u="none" strike="noStrike" dirty="0" err="1">
                <a:solidFill>
                  <a:srgbClr val="000000"/>
                </a:solidFill>
                <a:effectLst/>
                <a:latin typeface="Graphik"/>
              </a:rPr>
              <a:t>vcnonline.nl</a:t>
            </a:r>
            <a:r>
              <a:rPr lang="nl-NL" sz="1600" b="0" i="0" u="none" strike="noStrike" dirty="0">
                <a:solidFill>
                  <a:srgbClr val="000000"/>
                </a:solidFill>
                <a:effectLst/>
                <a:latin typeface="Graphik"/>
              </a:rPr>
              <a:t>/</a:t>
            </a:r>
            <a:r>
              <a:rPr lang="nl-NL" sz="1600" b="0" i="0" u="none" strike="noStrike" dirty="0" err="1">
                <a:solidFill>
                  <a:srgbClr val="000000"/>
                </a:solidFill>
                <a:effectLst/>
                <a:latin typeface="Graphik"/>
              </a:rPr>
              <a:t>faq</a:t>
            </a:r>
            <a:r>
              <a:rPr lang="nl-NL" sz="1600" b="0" i="0" u="none" strike="noStrike" dirty="0">
                <a:solidFill>
                  <a:srgbClr val="000000"/>
                </a:solidFill>
                <a:effectLst/>
                <a:latin typeface="Graphik"/>
              </a:rPr>
              <a:t>-vragen-en-antwoorden/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600" b="0" i="0" u="none" strike="noStrike" dirty="0">
                <a:solidFill>
                  <a:srgbClr val="000000"/>
                </a:solidFill>
                <a:effectLst/>
                <a:latin typeface="Graphik"/>
              </a:rPr>
              <a:t>&gt; </a:t>
            </a:r>
            <a:r>
              <a:rPr lang="nl-NL" sz="2400" b="0" i="0" u="none" strike="noStrike" dirty="0">
                <a:solidFill>
                  <a:srgbClr val="000000"/>
                </a:solidFill>
                <a:effectLst/>
                <a:latin typeface="Lato" panose="020F0502020204030204" pitchFamily="34" charset="0"/>
              </a:rPr>
              <a:t>Wanneer mag een opleiding zich gymnasium noemen?</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600" b="0" i="0" u="none" strike="noStrike" dirty="0">
                <a:solidFill>
                  <a:srgbClr val="000000"/>
                </a:solidFill>
                <a:effectLst/>
                <a:latin typeface="Graphik"/>
              </a:rPr>
              <a:t>&gt; </a:t>
            </a:r>
            <a:r>
              <a:rPr lang="nl-NL" sz="2400" b="0" i="0" u="none" strike="noStrike" dirty="0">
                <a:solidFill>
                  <a:srgbClr val="000000"/>
                </a:solidFill>
                <a:effectLst/>
                <a:latin typeface="Lato" panose="020F0502020204030203" pitchFamily="34" charset="0"/>
              </a:rPr>
              <a:t>Wat is het verschil tussen gymnasium en </a:t>
            </a:r>
            <a:r>
              <a:rPr lang="nl-NL" sz="2400" b="0" i="0" u="none" strike="noStrike" dirty="0" err="1">
                <a:solidFill>
                  <a:srgbClr val="000000"/>
                </a:solidFill>
                <a:effectLst/>
                <a:latin typeface="Lato" panose="020F0502020204030203" pitchFamily="34" charset="0"/>
              </a:rPr>
              <a:t>athenaeum</a:t>
            </a:r>
            <a:r>
              <a:rPr lang="nl-NL" sz="2400" b="0" i="0" u="none" strike="noStrike" dirty="0">
                <a:solidFill>
                  <a:srgbClr val="000000"/>
                </a:solidFill>
                <a:effectLst/>
                <a:latin typeface="Lato" panose="020F0502020204030203" pitchFamily="34" charset="0"/>
              </a:rPr>
              <a:t>?</a:t>
            </a:r>
            <a:endParaRPr lang="nl-NL" sz="1600" b="0" i="0" u="none" strike="noStrike" dirty="0">
              <a:solidFill>
                <a:srgbClr val="000000"/>
              </a:solidFill>
              <a:effectLst/>
              <a:latin typeface="Graphik"/>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600" b="0" i="0" u="none" strike="noStrike" dirty="0">
                <a:solidFill>
                  <a:srgbClr val="000000"/>
                </a:solidFill>
                <a:effectLst/>
                <a:latin typeface="Graphik"/>
              </a:rPr>
              <a:t>&gt; </a:t>
            </a:r>
            <a:r>
              <a:rPr lang="nl-NL" sz="2400" b="0" i="0" u="none" strike="noStrike" dirty="0">
                <a:solidFill>
                  <a:srgbClr val="000000"/>
                </a:solidFill>
                <a:effectLst/>
                <a:latin typeface="Lato" panose="020F0502020204030203" pitchFamily="34" charset="0"/>
              </a:rPr>
              <a:t>Waar kan ik in de wet iets vinden over de gymnasiumopleiding?</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600" b="0" i="0" u="none" strike="noStrike" dirty="0">
                <a:solidFill>
                  <a:srgbClr val="000000"/>
                </a:solidFill>
                <a:effectLst/>
                <a:latin typeface="Graphik"/>
              </a:rPr>
              <a:t>&gt; </a:t>
            </a:r>
            <a:r>
              <a:rPr lang="nl-NL" sz="2400" b="0" i="0" u="none" strike="noStrike" dirty="0">
                <a:solidFill>
                  <a:srgbClr val="000000"/>
                </a:solidFill>
                <a:effectLst/>
                <a:latin typeface="Lato" panose="020F0502020204030203" pitchFamily="34" charset="0"/>
              </a:rPr>
              <a:t>Op mijn school wordt nauwelijks Grieks in de onderbouw gegeven. Mag dat?</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2400" b="0" i="0" u="none" strike="noStrike" dirty="0">
                <a:solidFill>
                  <a:srgbClr val="000000"/>
                </a:solidFill>
                <a:effectLst/>
                <a:latin typeface="Lato" panose="020F0502020204030203" pitchFamily="34" charset="0"/>
              </a:rPr>
              <a:t>&gt; Op mijn school wordt in theorie Grieks in de bovenbouw aangeboden maar in de praktijk wordt het leerlingen vrijwel onmogelijk gemaakt of zelfs actief afgeraden om het te kiezen. Kan de VCN hierin iets voor mij betekenen?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2400" b="0" i="0" u="none" strike="noStrike" dirty="0">
              <a:solidFill>
                <a:srgbClr val="000000"/>
              </a:solidFill>
              <a:effectLst/>
              <a:latin typeface="Lato" panose="020F050202020403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2400" b="0" i="0" u="none" strike="noStrike" dirty="0">
                <a:solidFill>
                  <a:srgbClr val="000000"/>
                </a:solidFill>
                <a:effectLst/>
                <a:latin typeface="Lato" panose="020F0502020204030203" pitchFamily="34" charset="0"/>
              </a:rPr>
              <a:t>Diederik </a:t>
            </a:r>
            <a:r>
              <a:rPr lang="nl-NL" sz="2400" b="0" i="0" u="none" strike="noStrike" dirty="0" err="1">
                <a:solidFill>
                  <a:srgbClr val="000000"/>
                </a:solidFill>
                <a:effectLst/>
                <a:latin typeface="Lato" panose="020F0502020204030203" pitchFamily="34" charset="0"/>
              </a:rPr>
              <a:t>Burgersdijk</a:t>
            </a:r>
            <a:r>
              <a:rPr lang="nl-NL" sz="2400" b="0" i="0" u="none" strike="noStrike" dirty="0">
                <a:solidFill>
                  <a:srgbClr val="000000"/>
                </a:solidFill>
                <a:effectLst/>
                <a:latin typeface="Lato" panose="020F0502020204030203" pitchFamily="34" charset="0"/>
              </a:rPr>
              <a:t> over het gymnasium: </a:t>
            </a:r>
            <a:r>
              <a:rPr lang="nl-NL" sz="2400" b="0" i="0" u="none" strike="noStrike" dirty="0" err="1">
                <a:solidFill>
                  <a:srgbClr val="000000"/>
                </a:solidFill>
                <a:effectLst/>
                <a:latin typeface="Lato" panose="020F0502020204030203" pitchFamily="34" charset="0"/>
              </a:rPr>
              <a:t>https</a:t>
            </a:r>
            <a:r>
              <a:rPr lang="nl-NL" sz="2400" b="0" i="0" u="none" strike="noStrike" dirty="0">
                <a:solidFill>
                  <a:srgbClr val="000000"/>
                </a:solidFill>
                <a:effectLst/>
                <a:latin typeface="Lato" panose="020F0502020204030203" pitchFamily="34" charset="0"/>
              </a:rPr>
              <a:t>://</a:t>
            </a:r>
            <a:r>
              <a:rPr lang="nl-NL" sz="2400" b="0" i="0" u="none" strike="noStrike" dirty="0" err="1">
                <a:solidFill>
                  <a:srgbClr val="000000"/>
                </a:solidFill>
                <a:effectLst/>
                <a:latin typeface="Lato" panose="020F0502020204030203" pitchFamily="34" charset="0"/>
              </a:rPr>
              <a:t>www.uu.nl</a:t>
            </a:r>
            <a:r>
              <a:rPr lang="nl-NL" sz="2400" b="0" i="0" u="none" strike="noStrike" dirty="0">
                <a:solidFill>
                  <a:srgbClr val="000000"/>
                </a:solidFill>
                <a:effectLst/>
                <a:latin typeface="Lato" panose="020F0502020204030203" pitchFamily="34" charset="0"/>
              </a:rPr>
              <a:t>/nieuws/het-gymnasium-als-eliteschool-een-historische-blik-op-onderwijsgelijkheid</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2400" b="0" i="0" u="none" strike="noStrike" dirty="0">
                <a:solidFill>
                  <a:srgbClr val="000000"/>
                </a:solidFill>
                <a:effectLst/>
                <a:latin typeface="Lato" panose="020F0502020204030203" pitchFamily="34" charset="0"/>
              </a:rPr>
              <a:t>Over zijn boek: </a:t>
            </a:r>
            <a:r>
              <a:rPr lang="nl-NL" sz="2400" b="0" i="0" u="none" strike="noStrike" dirty="0" err="1">
                <a:solidFill>
                  <a:srgbClr val="000000"/>
                </a:solidFill>
                <a:effectLst/>
                <a:latin typeface="Lato" panose="020F0502020204030203" pitchFamily="34" charset="0"/>
              </a:rPr>
              <a:t>https</a:t>
            </a:r>
            <a:r>
              <a:rPr lang="nl-NL" sz="2400" b="0" i="0" u="none" strike="noStrike" dirty="0">
                <a:solidFill>
                  <a:srgbClr val="000000"/>
                </a:solidFill>
                <a:effectLst/>
                <a:latin typeface="Lato" panose="020F0502020204030203" pitchFamily="34" charset="0"/>
              </a:rPr>
              <a:t>://</a:t>
            </a:r>
            <a:r>
              <a:rPr lang="nl-NL" sz="2400" b="0" i="0" u="none" strike="noStrike" dirty="0" err="1">
                <a:solidFill>
                  <a:srgbClr val="000000"/>
                </a:solidFill>
                <a:effectLst/>
                <a:latin typeface="Lato" panose="020F0502020204030203" pitchFamily="34" charset="0"/>
              </a:rPr>
              <a:t>www.uu.nl</a:t>
            </a:r>
            <a:r>
              <a:rPr lang="nl-NL" sz="2400" b="0" i="0" u="none" strike="noStrike" dirty="0">
                <a:solidFill>
                  <a:srgbClr val="000000"/>
                </a:solidFill>
                <a:effectLst/>
                <a:latin typeface="Lato" panose="020F0502020204030203" pitchFamily="34" charset="0"/>
              </a:rPr>
              <a:t>/nieuws/gymnasium-geschiedenis-van-een-eliteschool#:~:</a:t>
            </a:r>
            <a:r>
              <a:rPr lang="nl-NL" sz="2400" b="0" i="0" u="none" strike="noStrike" dirty="0" err="1">
                <a:solidFill>
                  <a:srgbClr val="000000"/>
                </a:solidFill>
                <a:effectLst/>
                <a:latin typeface="Lato" panose="020F0502020204030203" pitchFamily="34" charset="0"/>
              </a:rPr>
              <a:t>text</a:t>
            </a:r>
            <a:r>
              <a:rPr lang="nl-NL" sz="2400" b="0" i="0" u="none" strike="noStrike" dirty="0">
                <a:solidFill>
                  <a:srgbClr val="000000"/>
                </a:solidFill>
                <a:effectLst/>
                <a:latin typeface="Lato" panose="020F0502020204030203" pitchFamily="34" charset="0"/>
              </a:rPr>
              <a:t>=Het%20gymnasium%20bestaat%20sinds%201876,en%20wanneer%20Caesar%20werd%20vermoord.</a:t>
            </a:r>
          </a:p>
          <a:p>
            <a:pPr algn="l"/>
            <a:endParaRPr lang="nl-NL" sz="1600" b="0" i="0" u="none" strike="noStrike" dirty="0">
              <a:solidFill>
                <a:srgbClr val="000000"/>
              </a:solidFill>
              <a:effectLst/>
              <a:latin typeface="Graphik"/>
            </a:endParaRPr>
          </a:p>
          <a:p>
            <a:pPr algn="l"/>
            <a:endParaRPr lang="nl-NL" sz="1100" dirty="0"/>
          </a:p>
        </p:txBody>
      </p:sp>
      <p:sp>
        <p:nvSpPr>
          <p:cNvPr id="4" name="Tijdelijke aanduiding voor dianummer 3">
            <a:extLst>
              <a:ext uri="{FF2B5EF4-FFF2-40B4-BE49-F238E27FC236}">
                <a16:creationId xmlns:a16="http://schemas.microsoft.com/office/drawing/2014/main" id="{9A03F959-C88E-BFB9-8EFE-C8BE26F9DCDB}"/>
              </a:ext>
            </a:extLst>
          </p:cNvPr>
          <p:cNvSpPr>
            <a:spLocks noGrp="1"/>
          </p:cNvSpPr>
          <p:nvPr>
            <p:ph type="sldNum" sz="quarter" idx="5"/>
          </p:nvPr>
        </p:nvSpPr>
        <p:spPr/>
        <p:txBody>
          <a:bodyPr/>
          <a:lstStyle/>
          <a:p>
            <a:fld id="{9BD62CB4-E611-BA46-B0D7-A3B61B2BD829}" type="slidenum">
              <a:rPr lang="nl-NL" smtClean="0"/>
              <a:t>4</a:t>
            </a:fld>
            <a:endParaRPr lang="nl-NL"/>
          </a:p>
        </p:txBody>
      </p:sp>
    </p:spTree>
    <p:extLst>
      <p:ext uri="{BB962C8B-B14F-4D97-AF65-F5344CB8AC3E}">
        <p14:creationId xmlns:p14="http://schemas.microsoft.com/office/powerpoint/2010/main" val="1539353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2935B6-54B0-EC9B-4EE6-1A7A727FA214}"/>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174BF3E9-11BC-5F89-D240-CBE0793E9D42}"/>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04F8867C-74DD-06DA-E751-D895BEC0BD06}"/>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3600" b="1" i="0" u="none" strike="noStrike" dirty="0">
                <a:solidFill>
                  <a:srgbClr val="333333"/>
                </a:solidFill>
                <a:effectLst/>
                <a:latin typeface="Rijksoverheid Sans"/>
              </a:rPr>
              <a:t>Artikel 2.4. Voorbereidend wetenschappelijk onderwijs</a:t>
            </a:r>
            <a:endParaRPr lang="nl-NL" sz="2400" dirty="0"/>
          </a:p>
          <a:p>
            <a:pPr algn="l"/>
            <a:r>
              <a:rPr lang="nl-NL" sz="2400" b="0" i="0" u="none" strike="noStrike" dirty="0">
                <a:solidFill>
                  <a:srgbClr val="333333"/>
                </a:solidFill>
                <a:effectLst/>
                <a:latin typeface="Rijksoverheid Sans"/>
              </a:rPr>
              <a:t>Vwo wordt gegeven aan scholen voor vwo, die zijn onderscheiden in gymnasia en athenea. Aan een </a:t>
            </a:r>
            <a:r>
              <a:rPr lang="nl-NL" sz="2400" b="0" i="0" u="none" strike="noStrike" dirty="0" err="1">
                <a:solidFill>
                  <a:srgbClr val="000000"/>
                </a:solidFill>
                <a:effectLst/>
                <a:latin typeface="Rijksoverheid Sans"/>
              </a:rPr>
              <a:t>gymnasium</a:t>
            </a:r>
            <a:r>
              <a:rPr lang="nl-NL" sz="2400" b="0" i="0" u="sng" dirty="0" err="1">
                <a:solidFill>
                  <a:srgbClr val="154273"/>
                </a:solidFill>
                <a:effectLst/>
                <a:latin typeface="Rijksoverheid Sans"/>
                <a:hlinkClick r:id="rId3"/>
              </a:rPr>
              <a:t>Volgende</a:t>
            </a:r>
            <a:r>
              <a:rPr lang="nl-NL" sz="2400" b="0" i="0" u="sng" dirty="0">
                <a:solidFill>
                  <a:srgbClr val="154273"/>
                </a:solidFill>
                <a:effectLst/>
                <a:latin typeface="Rijksoverheid Sans"/>
                <a:hlinkClick r:id="rId3"/>
              </a:rPr>
              <a:t> zoekterm markering</a:t>
            </a:r>
            <a:r>
              <a:rPr lang="nl-NL" sz="2400" b="0" i="0" u="none" strike="noStrike" dirty="0">
                <a:solidFill>
                  <a:srgbClr val="333333"/>
                </a:solidFill>
                <a:effectLst/>
                <a:latin typeface="Rijksoverheid Sans"/>
              </a:rPr>
              <a:t> wordt in elk geval voortgezet onderwijs gegeven in Latijnse taal en cultuur en Griekse taal en cultuur.</a:t>
            </a:r>
            <a:endParaRPr lang="nl-NL" sz="1600" dirty="0"/>
          </a:p>
          <a:p>
            <a:pPr algn="l"/>
            <a:endParaRPr lang="nl-NL" sz="1600" dirty="0"/>
          </a:p>
          <a:p>
            <a:r>
              <a:rPr lang="nl-NL" sz="1600" b="1" i="0" u="none" strike="noStrike" dirty="0">
                <a:solidFill>
                  <a:srgbClr val="333333"/>
                </a:solidFill>
                <a:effectLst/>
                <a:latin typeface="Kalinga" panose="020B0502040204020203" pitchFamily="34" charset="0"/>
                <a:cs typeface="Kalinga" panose="020B0502040204020203" pitchFamily="34" charset="0"/>
              </a:rPr>
              <a:t>Artikel 2.5. Inrichting gemeenschappelijk deel profielen vwo</a:t>
            </a:r>
          </a:p>
          <a:p>
            <a:r>
              <a:rPr lang="nl-NL" sz="1600" b="0" i="0" u="none" strike="noStrike" dirty="0">
                <a:solidFill>
                  <a:srgbClr val="333333"/>
                </a:solidFill>
                <a:effectLst/>
                <a:latin typeface="Kalinga" panose="020B0502040204020203" pitchFamily="34" charset="0"/>
                <a:cs typeface="Kalinga" panose="020B0502040204020203" pitchFamily="34" charset="0"/>
              </a:rPr>
              <a:t>Latijnse taal en cultuur of Griekse taal en cultuur, ter keuze van de leerling uit deze beide door het bevoegd gezag aan te bieden vakken: 760; </a:t>
            </a:r>
          </a:p>
          <a:p>
            <a:endParaRPr lang="nl-NL" sz="1600" b="0" i="0" u="none" strike="noStrike" dirty="0">
              <a:solidFill>
                <a:srgbClr val="333333"/>
              </a:solidFill>
              <a:effectLst/>
              <a:latin typeface="Kalinga" panose="020B0502040204020203" pitchFamily="34" charset="0"/>
              <a:cs typeface="Kalinga"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600" b="1" i="0" u="none" strike="noStrike" dirty="0">
                <a:solidFill>
                  <a:srgbClr val="333333"/>
                </a:solidFill>
                <a:effectLst/>
                <a:latin typeface="Kalinga" panose="020B0502040204020203" pitchFamily="34" charset="0"/>
                <a:cs typeface="Kalinga" panose="020B0502040204020203" pitchFamily="34" charset="0"/>
              </a:rPr>
              <a:t>Artikel 2.58 </a:t>
            </a:r>
            <a:r>
              <a:rPr lang="nl-NL" sz="2400" b="1" i="0" u="none" strike="noStrike" dirty="0">
                <a:solidFill>
                  <a:srgbClr val="333333"/>
                </a:solidFill>
                <a:effectLst/>
                <a:latin typeface="Rijksoverheid Sans"/>
              </a:rPr>
              <a:t> Diploma’s, getuigschriften, certificaten en cijferlijsten</a:t>
            </a:r>
          </a:p>
          <a:p>
            <a:pPr marL="0" indent="0">
              <a:buNone/>
            </a:pPr>
            <a:r>
              <a:rPr lang="nl-NL" sz="1600" b="0" i="0" u="none" strike="noStrike" dirty="0">
                <a:effectLst/>
                <a:latin typeface="Kalinga" panose="020B0502040204020203" pitchFamily="34" charset="0"/>
                <a:cs typeface="Kalinga" panose="020B0502040204020203" pitchFamily="34" charset="0"/>
              </a:rPr>
              <a:t>1 De rector of directeur reikt op grond van de definitieve uitslag van het eindexamen aan elke examenkandidaat een cijferlijst uit.</a:t>
            </a:r>
          </a:p>
          <a:p>
            <a:pPr marL="0" indent="0" algn="l">
              <a:buNone/>
            </a:pPr>
            <a:r>
              <a:rPr lang="nl-NL" sz="1600" b="1" i="0" u="none" strike="noStrike" dirty="0">
                <a:effectLst/>
                <a:latin typeface="Kalinga" panose="020B0502040204020203" pitchFamily="34" charset="0"/>
                <a:cs typeface="Kalinga" panose="020B0502040204020203" pitchFamily="34" charset="0"/>
              </a:rPr>
              <a:t>2 </a:t>
            </a:r>
            <a:r>
              <a:rPr lang="nl-NL" sz="1600" b="0" i="0" u="none" strike="noStrike" dirty="0">
                <a:effectLst/>
                <a:latin typeface="Kalinga" panose="020B0502040204020203" pitchFamily="34" charset="0"/>
                <a:cs typeface="Kalinga" panose="020B0502040204020203" pitchFamily="34" charset="0"/>
              </a:rPr>
              <a:t>De rector of directeur reikt uit:</a:t>
            </a:r>
          </a:p>
          <a:p>
            <a:pPr marL="0" indent="0" algn="l">
              <a:buNone/>
            </a:pPr>
            <a:r>
              <a:rPr lang="nl-NL" sz="1600" b="1" i="0" u="none" strike="noStrike" dirty="0">
                <a:effectLst/>
                <a:latin typeface="Kalinga" panose="020B0502040204020203" pitchFamily="34" charset="0"/>
                <a:cs typeface="Kalinga" panose="020B0502040204020203" pitchFamily="34" charset="0"/>
              </a:rPr>
              <a:t>a. </a:t>
            </a:r>
            <a:r>
              <a:rPr lang="nl-NL" sz="1600" b="0" i="0" u="none" strike="noStrike" dirty="0">
                <a:effectLst/>
                <a:latin typeface="Kalinga" panose="020B0502040204020203" pitchFamily="34" charset="0"/>
                <a:cs typeface="Kalinga" panose="020B0502040204020203" pitchFamily="34" charset="0"/>
              </a:rPr>
              <a:t>een diploma vwo, havo of vmbo aan de examenkandidaat die met goed gevolg het eindexamen heeft afgelegd van de desbetreffende schoolsoort;</a:t>
            </a:r>
            <a:endParaRPr lang="nl-NL" sz="1600" b="1" i="0" u="none" strike="noStrike" dirty="0">
              <a:effectLst/>
              <a:latin typeface="Kalinga" panose="020B0502040204020203" pitchFamily="34" charset="0"/>
              <a:cs typeface="Kalinga" panose="020B0502040204020203" pitchFamily="34" charset="0"/>
            </a:endParaRPr>
          </a:p>
          <a:p>
            <a:pPr marL="0" indent="0">
              <a:buNone/>
            </a:pPr>
            <a:r>
              <a:rPr lang="nl-NL" sz="1600" b="1" i="0" u="none" strike="noStrike" dirty="0">
                <a:effectLst/>
                <a:latin typeface="Kalinga" panose="020B0502040204020203" pitchFamily="34" charset="0"/>
                <a:cs typeface="Kalinga" panose="020B0502040204020203" pitchFamily="34" charset="0"/>
              </a:rPr>
              <a:t>6.</a:t>
            </a:r>
            <a:r>
              <a:rPr lang="nl-NL" sz="1600" b="0" i="0" u="none" strike="noStrike" dirty="0">
                <a:effectLst/>
                <a:latin typeface="Kalinga" panose="020B0502040204020203" pitchFamily="34" charset="0"/>
                <a:cs typeface="Kalinga" panose="020B0502040204020203" pitchFamily="34" charset="0"/>
              </a:rPr>
              <a:t> Bij of krachtens algemene maatregel van bestuur worden regels gesteld over</a:t>
            </a:r>
          </a:p>
          <a:p>
            <a:pPr marL="0" indent="0">
              <a:buNone/>
            </a:pPr>
            <a:r>
              <a:rPr lang="nl-NL" sz="1100" b="0" i="0" u="none" strike="noStrike" dirty="0">
                <a:solidFill>
                  <a:srgbClr val="333333"/>
                </a:solidFill>
                <a:effectLst/>
                <a:latin typeface="Rijksoverheid Sans"/>
              </a:rPr>
              <a:t>:</a:t>
            </a:r>
            <a:r>
              <a:rPr lang="nl-NL" sz="1600" b="1" i="0" u="none" strike="noStrike" dirty="0">
                <a:effectLst/>
                <a:latin typeface="Kalinga" panose="020B0502040204020203" pitchFamily="34" charset="0"/>
                <a:cs typeface="Kalinga" panose="020B0502040204020203" pitchFamily="34" charset="0"/>
              </a:rPr>
              <a:t>c </a:t>
            </a:r>
            <a:r>
              <a:rPr lang="nl-NL" sz="1600" b="0" i="0" u="none" strike="noStrike" dirty="0">
                <a:effectLst/>
                <a:latin typeface="Kalinga" panose="020B0502040204020203" pitchFamily="34" charset="0"/>
                <a:cs typeface="Kalinga" panose="020B0502040204020203" pitchFamily="34" charset="0"/>
              </a:rPr>
              <a:t>de uitreiking van het diploma atheneum in plaats van het diploma gymnasium.</a:t>
            </a:r>
            <a:endParaRPr lang="nl-NL" sz="1600" b="0" i="0" u="none" strike="noStrike" dirty="0">
              <a:solidFill>
                <a:srgbClr val="333333"/>
              </a:solidFill>
              <a:effectLst/>
              <a:latin typeface="Kalinga" panose="020B0502040204020203" pitchFamily="34" charset="0"/>
              <a:cs typeface="Kalinga" panose="020B0502040204020203" pitchFamily="34" charset="0"/>
            </a:endParaRPr>
          </a:p>
          <a:p>
            <a:endParaRPr lang="nl-NL" sz="1600" b="0" i="0" u="none" strike="noStrike" dirty="0">
              <a:solidFill>
                <a:srgbClr val="333333"/>
              </a:solidFill>
              <a:effectLst/>
              <a:latin typeface="Kalinga" panose="020B0502040204020203" pitchFamily="34" charset="0"/>
              <a:cs typeface="Kalinga" panose="020B0502040204020203" pitchFamily="34" charset="0"/>
            </a:endParaRPr>
          </a:p>
          <a:p>
            <a:r>
              <a:rPr lang="nl-NL" sz="1600" b="0" i="0" u="none" strike="noStrike" dirty="0">
                <a:solidFill>
                  <a:srgbClr val="333333"/>
                </a:solidFill>
                <a:effectLst/>
                <a:latin typeface="Kalinga" panose="020B0502040204020203" pitchFamily="34" charset="0"/>
                <a:cs typeface="Kalinga" panose="020B0502040204020203" pitchFamily="34" charset="0"/>
              </a:rPr>
              <a:t>(</a:t>
            </a:r>
            <a:r>
              <a:rPr lang="nl-NL" sz="1600" b="1" i="0" u="none" strike="noStrike" dirty="0">
                <a:solidFill>
                  <a:srgbClr val="154273"/>
                </a:solidFill>
                <a:effectLst/>
                <a:latin typeface="Rijksoverheid Sans"/>
              </a:rPr>
              <a:t>Uitvoeringsbesluit WVO 2020 </a:t>
            </a:r>
            <a:r>
              <a:rPr lang="nl-NL" sz="1600" b="0" i="0" u="none" strike="noStrike" dirty="0">
                <a:solidFill>
                  <a:srgbClr val="000000"/>
                </a:solidFill>
                <a:effectLst/>
                <a:latin typeface="Rijksoverheid Sans"/>
              </a:rPr>
              <a:t>Geraadpleegd op 11-05-2025. </a:t>
            </a:r>
            <a:br>
              <a:rPr lang="nl-NL" sz="1600" b="0" i="0" u="none" strike="noStrike" dirty="0">
                <a:solidFill>
                  <a:srgbClr val="000000"/>
                </a:solidFill>
                <a:effectLst/>
                <a:latin typeface="Rijksoverheid Sans"/>
              </a:rPr>
            </a:br>
            <a:r>
              <a:rPr lang="nl-NL" sz="1600" b="0" i="0" u="none" strike="noStrike" dirty="0">
                <a:solidFill>
                  <a:srgbClr val="000000"/>
                </a:solidFill>
                <a:effectLst/>
                <a:latin typeface="Rijksoverheid Sans"/>
              </a:rPr>
              <a:t>Geldend van 01-08-2024 t/m </a:t>
            </a:r>
            <a:r>
              <a:rPr lang="nl-NL" sz="1600" b="0" i="0" u="none" strike="noStrike" dirty="0" err="1">
                <a:solidFill>
                  <a:srgbClr val="000000"/>
                </a:solidFill>
                <a:effectLst/>
                <a:latin typeface="Rijksoverheid Sans"/>
              </a:rPr>
              <a:t>hede</a:t>
            </a:r>
            <a:r>
              <a:rPr lang="nl-NL" sz="1600" b="0" i="0" u="none" strike="noStrike" dirty="0">
                <a:solidFill>
                  <a:srgbClr val="000000"/>
                </a:solidFill>
                <a:effectLst/>
                <a:latin typeface="Rijksoverheid Sans"/>
              </a:rPr>
              <a:t>)</a:t>
            </a:r>
          </a:p>
          <a:p>
            <a:endParaRPr lang="nl-NL" sz="1600" b="0" i="0" u="none" strike="noStrike" dirty="0">
              <a:solidFill>
                <a:srgbClr val="000000"/>
              </a:solidFill>
              <a:effectLst/>
              <a:latin typeface="Rijksoverheid San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600" b="1" dirty="0" err="1">
                <a:solidFill>
                  <a:srgbClr val="333333"/>
                </a:solidFill>
                <a:latin typeface="Kalinga" panose="020B0502040204020203" pitchFamily="34" charset="0"/>
                <a:cs typeface="Kalinga" panose="020B0502040204020203" pitchFamily="34" charset="0"/>
              </a:rPr>
              <a:t>Vgl</a:t>
            </a:r>
            <a:r>
              <a:rPr lang="nl-NL" sz="1600" b="1" dirty="0">
                <a:solidFill>
                  <a:srgbClr val="333333"/>
                </a:solidFill>
                <a:latin typeface="Kalinga" panose="020B0502040204020203" pitchFamily="34" charset="0"/>
                <a:cs typeface="Kalinga" panose="020B0502040204020203" pitchFamily="34" charset="0"/>
              </a:rPr>
              <a:t>:</a:t>
            </a:r>
            <a:br>
              <a:rPr lang="nl-NL" sz="1600" dirty="0">
                <a:latin typeface="Kalinga" panose="020B0502040204020203" pitchFamily="34" charset="0"/>
                <a:cs typeface="Kalinga" panose="020B0502040204020203" pitchFamily="34" charset="0"/>
              </a:rPr>
            </a:br>
            <a:r>
              <a:rPr lang="nl-NL" sz="1600" b="0" i="0" u="none" strike="noStrike" dirty="0">
                <a:solidFill>
                  <a:srgbClr val="333333"/>
                </a:solidFill>
                <a:effectLst/>
                <a:latin typeface="Kalinga" panose="020B0502040204020203" pitchFamily="34" charset="0"/>
                <a:cs typeface="Kalinga" panose="020B0502040204020203" pitchFamily="34" charset="0"/>
              </a:rPr>
              <a:t>Franse taal en literatuur, Duitse taal en literatuur, Spaanse taal en literatuur, Russische taal en literatuur, Italiaanse taal en literatuur, Arabische taal en literatuur, Turkse taal en literatuur, Chinese taal en cultuur of Friese taal en cultuur, ter keuze van de leerling, voor zover het bevoegd gezag deze vakken aanbiedt: 480</a:t>
            </a:r>
          </a:p>
          <a:p>
            <a:endParaRPr lang="nl-NL" sz="1600" b="0" i="0" u="none" strike="noStrike" dirty="0">
              <a:solidFill>
                <a:srgbClr val="000000"/>
              </a:solidFill>
              <a:effectLst/>
              <a:latin typeface="Rijksoverheid Sans"/>
            </a:endParaRPr>
          </a:p>
          <a:p>
            <a:pPr algn="l"/>
            <a:endParaRPr lang="nl-NL" sz="1600" dirty="0"/>
          </a:p>
          <a:p>
            <a:pPr algn="l"/>
            <a:r>
              <a:rPr lang="nl-NL" sz="1600" dirty="0"/>
              <a:t>"Ter info voor collega’s bij wie Grieks in de bovenbouw op de tocht staat of al in de ijskast is gezet.</a:t>
            </a:r>
            <a:br>
              <a:rPr lang="nl-NL" sz="1600" dirty="0"/>
            </a:br>
            <a:br>
              <a:rPr lang="nl-NL" sz="1600" dirty="0"/>
            </a:br>
            <a:r>
              <a:rPr lang="nl-NL" sz="1600" dirty="0"/>
              <a:t>Bij de laatste VCN-</a:t>
            </a:r>
            <a:r>
              <a:rPr lang="nl-NL" sz="1600" dirty="0" err="1"/>
              <a:t>NaZoCo</a:t>
            </a:r>
            <a:r>
              <a:rPr lang="nl-NL" sz="1600" dirty="0"/>
              <a:t> was er een bijeenkomst over het schrappen van Grieks in de bovenbouw. De school waar ik nu werk had ook plannen om Grieks vanaf komend schooljaar niet meer aan te bieden in de bovenbouw. Uiteraard heeft de sectie met de argumentatie van de VCN (waarvoor dank!) de MR ingezet, die de schoolleiding naar het examenloket heeft gestuurd om de kwestie voor te leggen; de schoolleiding had namelijk een andere interpretatie van de wet over gymnasium dan de sectie. Ik had bij de </a:t>
            </a:r>
            <a:r>
              <a:rPr lang="nl-NL" sz="1600" dirty="0" err="1"/>
              <a:t>NaZoCo</a:t>
            </a:r>
            <a:r>
              <a:rPr lang="nl-NL" sz="1600" dirty="0"/>
              <a:t> begrepen dat de VCN ook navraag ging doen bij het examenloket. Weet niet of de VCN er al een uitspraak over heeft gehoord, maar wij op school wel.</a:t>
            </a:r>
            <a:br>
              <a:rPr lang="nl-NL" sz="1600" dirty="0"/>
            </a:br>
            <a:r>
              <a:rPr lang="nl-NL" sz="1600" dirty="0"/>
              <a:t>Vandaag kreeg de sectie van de MR nl. te horen dat het examenloket de schoolleiding inmiddels heeft laten weten dat een school binnen de gymnasiumprofilering wel degelijk beide vakken dient aan te bieden in de bovenbouw: elke leerling moet Grieks of Latijn kunnen volgen, ongeacht of hij/zij de enige is (hoe is dan vers twee).</a:t>
            </a:r>
            <a:br>
              <a:rPr lang="nl-NL" sz="1600" dirty="0"/>
            </a:br>
            <a:br>
              <a:rPr lang="nl-NL" sz="1600" dirty="0"/>
            </a:br>
            <a:r>
              <a:rPr lang="nl-NL" sz="1600" dirty="0"/>
              <a:t>Misschien handig dus voor collega’s om te weten dat het examenloket inmiddels duidelijk heeft hoe het zit en nu dus ook schoolleidingen kan informeren wat de juiste interpretatie is van de WVO artikel 2.5 lid 2.c.</a:t>
            </a:r>
            <a:br>
              <a:rPr lang="nl-NL" sz="1600" dirty="0"/>
            </a:br>
            <a:r>
              <a:rPr lang="nl-NL" sz="1600" dirty="0"/>
              <a:t>Interessant is om wetsartikel 2.5 lid 1.c en lid 2.c met elkaar te vergelijken; ‘voor zover het bevoegd gezag deze vakken aanbiedt’ staat er in 1.c wel bij, maar bij 2.c staat dat er voor Grieks en Latijn uitdrukkelijk niet bij. Daarom moeten beide klassieke talen dus wél aangeboden worden en heeft een bevoegd gezag daarin geen keuze, in tegenstelling tot andere vakken zoals Spaans, Russisch, Chinees, Arabisch, informatica, wiskunde D, etc.</a:t>
            </a:r>
            <a:br>
              <a:rPr lang="nl-NL" sz="1600" dirty="0"/>
            </a:br>
            <a:br>
              <a:rPr lang="nl-NL" sz="1600" dirty="0"/>
            </a:br>
            <a:r>
              <a:rPr lang="nl-NL" sz="1600" dirty="0">
                <a:hlinkClick r:id="rId4"/>
              </a:rPr>
              <a:t>https://wetten.overheid.nl/BWBR0045787/2024-08-01...</a:t>
            </a:r>
            <a:r>
              <a:rPr lang="nl-NL" sz="1600" dirty="0"/>
              <a:t>"</a:t>
            </a:r>
            <a:endParaRPr lang="nl-NL" sz="1100" dirty="0"/>
          </a:p>
        </p:txBody>
      </p:sp>
      <p:sp>
        <p:nvSpPr>
          <p:cNvPr id="4" name="Tijdelijke aanduiding voor dianummer 3">
            <a:extLst>
              <a:ext uri="{FF2B5EF4-FFF2-40B4-BE49-F238E27FC236}">
                <a16:creationId xmlns:a16="http://schemas.microsoft.com/office/drawing/2014/main" id="{7D8E730C-3994-B75A-8B02-28CD31A025A6}"/>
              </a:ext>
            </a:extLst>
          </p:cNvPr>
          <p:cNvSpPr>
            <a:spLocks noGrp="1"/>
          </p:cNvSpPr>
          <p:nvPr>
            <p:ph type="sldNum" sz="quarter" idx="5"/>
          </p:nvPr>
        </p:nvSpPr>
        <p:spPr/>
        <p:txBody>
          <a:bodyPr/>
          <a:lstStyle/>
          <a:p>
            <a:fld id="{9BD62CB4-E611-BA46-B0D7-A3B61B2BD829}" type="slidenum">
              <a:rPr lang="nl-NL" smtClean="0"/>
              <a:t>5</a:t>
            </a:fld>
            <a:endParaRPr lang="nl-NL"/>
          </a:p>
        </p:txBody>
      </p:sp>
    </p:spTree>
    <p:extLst>
      <p:ext uri="{BB962C8B-B14F-4D97-AF65-F5344CB8AC3E}">
        <p14:creationId xmlns:p14="http://schemas.microsoft.com/office/powerpoint/2010/main" val="22211929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6EB11C-5453-B045-0D6B-E0F5CF8C6AEF}"/>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59B7FDB0-B2DA-16BE-F2B6-19DE8EA0DCFD}"/>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3DE2633C-2E74-778A-B8FA-F85BB9A9C417}"/>
              </a:ext>
            </a:extLst>
          </p:cNvPr>
          <p:cNvSpPr>
            <a:spLocks noGrp="1"/>
          </p:cNvSpPr>
          <p:nvPr>
            <p:ph type="body" idx="1"/>
          </p:nvPr>
        </p:nvSpPr>
        <p:spPr/>
        <p:txBody>
          <a:bodyPr/>
          <a:lstStyle/>
          <a:p>
            <a:pPr marL="0" marR="0" algn="l">
              <a:lnSpc>
                <a:spcPct val="150000"/>
              </a:lnSpc>
              <a:buNone/>
            </a:pPr>
            <a:endParaRPr lang="nl-NL" sz="1600" b="1" i="0" dirty="0">
              <a:solidFill>
                <a:srgbClr val="DAA520"/>
              </a:solidFill>
              <a:effectLst/>
              <a:latin typeface="Helvetica" pitchFamily="2" charset="0"/>
            </a:endParaRPr>
          </a:p>
        </p:txBody>
      </p:sp>
      <p:sp>
        <p:nvSpPr>
          <p:cNvPr id="4" name="Tijdelijke aanduiding voor dianummer 3">
            <a:extLst>
              <a:ext uri="{FF2B5EF4-FFF2-40B4-BE49-F238E27FC236}">
                <a16:creationId xmlns:a16="http://schemas.microsoft.com/office/drawing/2014/main" id="{CB40832B-66F1-BC8D-1F95-F2333DFFAC37}"/>
              </a:ext>
            </a:extLst>
          </p:cNvPr>
          <p:cNvSpPr>
            <a:spLocks noGrp="1"/>
          </p:cNvSpPr>
          <p:nvPr>
            <p:ph type="sldNum" sz="quarter" idx="5"/>
          </p:nvPr>
        </p:nvSpPr>
        <p:spPr/>
        <p:txBody>
          <a:bodyPr/>
          <a:lstStyle/>
          <a:p>
            <a:fld id="{9BD62CB4-E611-BA46-B0D7-A3B61B2BD829}" type="slidenum">
              <a:rPr lang="nl-NL" smtClean="0"/>
              <a:t>6</a:t>
            </a:fld>
            <a:endParaRPr lang="nl-NL"/>
          </a:p>
        </p:txBody>
      </p:sp>
    </p:spTree>
    <p:extLst>
      <p:ext uri="{BB962C8B-B14F-4D97-AF65-F5344CB8AC3E}">
        <p14:creationId xmlns:p14="http://schemas.microsoft.com/office/powerpoint/2010/main" val="38804011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6C173D-6578-6946-AC53-81EBCB00D9AF}"/>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A027DEAD-4FB0-F046-BB01-ABD63ABF07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B3183707-2102-FC43-ADF9-B590F2D5A8A5}"/>
              </a:ext>
            </a:extLst>
          </p:cNvPr>
          <p:cNvSpPr>
            <a:spLocks noGrp="1"/>
          </p:cNvSpPr>
          <p:nvPr>
            <p:ph type="dt" sz="half" idx="10"/>
          </p:nvPr>
        </p:nvSpPr>
        <p:spPr/>
        <p:txBody>
          <a:bodyPr/>
          <a:lstStyle/>
          <a:p>
            <a:fld id="{5B568E51-4EA6-5C46-9DD1-1CA50A5A2FCD}" type="datetimeFigureOut">
              <a:rPr lang="nl-NL" smtClean="0"/>
              <a:t>11-05-2025</a:t>
            </a:fld>
            <a:endParaRPr lang="nl-NL"/>
          </a:p>
        </p:txBody>
      </p:sp>
      <p:sp>
        <p:nvSpPr>
          <p:cNvPr id="5" name="Tijdelijke aanduiding voor voettekst 4">
            <a:extLst>
              <a:ext uri="{FF2B5EF4-FFF2-40B4-BE49-F238E27FC236}">
                <a16:creationId xmlns:a16="http://schemas.microsoft.com/office/drawing/2014/main" id="{1B590F15-BCF0-CD41-BCCB-0939AAEC83C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3273CE6-B8C1-9848-BB98-32D56F2081F6}"/>
              </a:ext>
            </a:extLst>
          </p:cNvPr>
          <p:cNvSpPr>
            <a:spLocks noGrp="1"/>
          </p:cNvSpPr>
          <p:nvPr>
            <p:ph type="sldNum" sz="quarter" idx="12"/>
          </p:nvPr>
        </p:nvSpPr>
        <p:spPr/>
        <p:txBody>
          <a:bodyPr/>
          <a:lstStyle/>
          <a:p>
            <a:fld id="{D9F84456-23C2-E94F-8C1E-AB73ECF058CA}" type="slidenum">
              <a:rPr lang="nl-NL" smtClean="0"/>
              <a:t>‹nr.›</a:t>
            </a:fld>
            <a:endParaRPr lang="nl-NL"/>
          </a:p>
        </p:txBody>
      </p:sp>
    </p:spTree>
    <p:extLst>
      <p:ext uri="{BB962C8B-B14F-4D97-AF65-F5344CB8AC3E}">
        <p14:creationId xmlns:p14="http://schemas.microsoft.com/office/powerpoint/2010/main" val="3447481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84B724-E81E-924B-8AF5-7C1C486D6AB2}"/>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C0DE8E06-7214-424E-AC55-9E5C6311AD33}"/>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726C8D1-2CE0-7440-8957-16F6AC9129C7}"/>
              </a:ext>
            </a:extLst>
          </p:cNvPr>
          <p:cNvSpPr>
            <a:spLocks noGrp="1"/>
          </p:cNvSpPr>
          <p:nvPr>
            <p:ph type="dt" sz="half" idx="10"/>
          </p:nvPr>
        </p:nvSpPr>
        <p:spPr/>
        <p:txBody>
          <a:bodyPr/>
          <a:lstStyle/>
          <a:p>
            <a:fld id="{5B568E51-4EA6-5C46-9DD1-1CA50A5A2FCD}" type="datetimeFigureOut">
              <a:rPr lang="nl-NL" smtClean="0"/>
              <a:t>11-05-2025</a:t>
            </a:fld>
            <a:endParaRPr lang="nl-NL"/>
          </a:p>
        </p:txBody>
      </p:sp>
      <p:sp>
        <p:nvSpPr>
          <p:cNvPr id="5" name="Tijdelijke aanduiding voor voettekst 4">
            <a:extLst>
              <a:ext uri="{FF2B5EF4-FFF2-40B4-BE49-F238E27FC236}">
                <a16:creationId xmlns:a16="http://schemas.microsoft.com/office/drawing/2014/main" id="{05FD8330-8299-5843-BA27-F96C9544CF3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3D7B4BD-1612-3C40-9450-B7173A6A6A08}"/>
              </a:ext>
            </a:extLst>
          </p:cNvPr>
          <p:cNvSpPr>
            <a:spLocks noGrp="1"/>
          </p:cNvSpPr>
          <p:nvPr>
            <p:ph type="sldNum" sz="quarter" idx="12"/>
          </p:nvPr>
        </p:nvSpPr>
        <p:spPr/>
        <p:txBody>
          <a:bodyPr/>
          <a:lstStyle/>
          <a:p>
            <a:fld id="{D9F84456-23C2-E94F-8C1E-AB73ECF058CA}" type="slidenum">
              <a:rPr lang="nl-NL" smtClean="0"/>
              <a:t>‹nr.›</a:t>
            </a:fld>
            <a:endParaRPr lang="nl-NL"/>
          </a:p>
        </p:txBody>
      </p:sp>
    </p:spTree>
    <p:extLst>
      <p:ext uri="{BB962C8B-B14F-4D97-AF65-F5344CB8AC3E}">
        <p14:creationId xmlns:p14="http://schemas.microsoft.com/office/powerpoint/2010/main" val="1871445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75DA882D-AEF3-1F4E-9CA0-CDF4FA4CD4B2}"/>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5602CF5F-4364-5E41-80CD-735F949C67D7}"/>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9900125-2663-1F4D-B809-83631E26E9DB}"/>
              </a:ext>
            </a:extLst>
          </p:cNvPr>
          <p:cNvSpPr>
            <a:spLocks noGrp="1"/>
          </p:cNvSpPr>
          <p:nvPr>
            <p:ph type="dt" sz="half" idx="10"/>
          </p:nvPr>
        </p:nvSpPr>
        <p:spPr/>
        <p:txBody>
          <a:bodyPr/>
          <a:lstStyle/>
          <a:p>
            <a:fld id="{5B568E51-4EA6-5C46-9DD1-1CA50A5A2FCD}" type="datetimeFigureOut">
              <a:rPr lang="nl-NL" smtClean="0"/>
              <a:t>11-05-2025</a:t>
            </a:fld>
            <a:endParaRPr lang="nl-NL"/>
          </a:p>
        </p:txBody>
      </p:sp>
      <p:sp>
        <p:nvSpPr>
          <p:cNvPr id="5" name="Tijdelijke aanduiding voor voettekst 4">
            <a:extLst>
              <a:ext uri="{FF2B5EF4-FFF2-40B4-BE49-F238E27FC236}">
                <a16:creationId xmlns:a16="http://schemas.microsoft.com/office/drawing/2014/main" id="{738899B5-04B3-CB40-B9B6-82D3B79ED86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162E9EF-D1AF-ED43-A0AE-BD9B604EA4B0}"/>
              </a:ext>
            </a:extLst>
          </p:cNvPr>
          <p:cNvSpPr>
            <a:spLocks noGrp="1"/>
          </p:cNvSpPr>
          <p:nvPr>
            <p:ph type="sldNum" sz="quarter" idx="12"/>
          </p:nvPr>
        </p:nvSpPr>
        <p:spPr/>
        <p:txBody>
          <a:bodyPr/>
          <a:lstStyle/>
          <a:p>
            <a:fld id="{D9F84456-23C2-E94F-8C1E-AB73ECF058CA}" type="slidenum">
              <a:rPr lang="nl-NL" smtClean="0"/>
              <a:t>‹nr.›</a:t>
            </a:fld>
            <a:endParaRPr lang="nl-NL"/>
          </a:p>
        </p:txBody>
      </p:sp>
    </p:spTree>
    <p:extLst>
      <p:ext uri="{BB962C8B-B14F-4D97-AF65-F5344CB8AC3E}">
        <p14:creationId xmlns:p14="http://schemas.microsoft.com/office/powerpoint/2010/main" val="1128994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652005-C314-124E-83B3-CDBB4743E1F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ADCF500B-0768-F24A-8794-4A5363858259}"/>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4A0218B-18B8-9D44-8C68-7A8BC25473F8}"/>
              </a:ext>
            </a:extLst>
          </p:cNvPr>
          <p:cNvSpPr>
            <a:spLocks noGrp="1"/>
          </p:cNvSpPr>
          <p:nvPr>
            <p:ph type="dt" sz="half" idx="10"/>
          </p:nvPr>
        </p:nvSpPr>
        <p:spPr/>
        <p:txBody>
          <a:bodyPr/>
          <a:lstStyle/>
          <a:p>
            <a:fld id="{5B568E51-4EA6-5C46-9DD1-1CA50A5A2FCD}" type="datetimeFigureOut">
              <a:rPr lang="nl-NL" smtClean="0"/>
              <a:t>11-05-2025</a:t>
            </a:fld>
            <a:endParaRPr lang="nl-NL"/>
          </a:p>
        </p:txBody>
      </p:sp>
      <p:sp>
        <p:nvSpPr>
          <p:cNvPr id="5" name="Tijdelijke aanduiding voor voettekst 4">
            <a:extLst>
              <a:ext uri="{FF2B5EF4-FFF2-40B4-BE49-F238E27FC236}">
                <a16:creationId xmlns:a16="http://schemas.microsoft.com/office/drawing/2014/main" id="{9C4A5CE6-5134-D845-9984-1A7F2312BC0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E3988F1-F61E-4441-A227-27EF7F682ED4}"/>
              </a:ext>
            </a:extLst>
          </p:cNvPr>
          <p:cNvSpPr>
            <a:spLocks noGrp="1"/>
          </p:cNvSpPr>
          <p:nvPr>
            <p:ph type="sldNum" sz="quarter" idx="12"/>
          </p:nvPr>
        </p:nvSpPr>
        <p:spPr/>
        <p:txBody>
          <a:bodyPr/>
          <a:lstStyle/>
          <a:p>
            <a:fld id="{D9F84456-23C2-E94F-8C1E-AB73ECF058CA}" type="slidenum">
              <a:rPr lang="nl-NL" smtClean="0"/>
              <a:t>‹nr.›</a:t>
            </a:fld>
            <a:endParaRPr lang="nl-NL"/>
          </a:p>
        </p:txBody>
      </p:sp>
    </p:spTree>
    <p:extLst>
      <p:ext uri="{BB962C8B-B14F-4D97-AF65-F5344CB8AC3E}">
        <p14:creationId xmlns:p14="http://schemas.microsoft.com/office/powerpoint/2010/main" val="4103566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59FBBE-B158-3B4F-9D74-7937BF380B70}"/>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477FC9EC-0D22-9846-A877-B68B3D27C9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D81F2E83-6B2A-FB43-A4BD-E3C910C23B63}"/>
              </a:ext>
            </a:extLst>
          </p:cNvPr>
          <p:cNvSpPr>
            <a:spLocks noGrp="1"/>
          </p:cNvSpPr>
          <p:nvPr>
            <p:ph type="dt" sz="half" idx="10"/>
          </p:nvPr>
        </p:nvSpPr>
        <p:spPr/>
        <p:txBody>
          <a:bodyPr/>
          <a:lstStyle/>
          <a:p>
            <a:fld id="{5B568E51-4EA6-5C46-9DD1-1CA50A5A2FCD}" type="datetimeFigureOut">
              <a:rPr lang="nl-NL" smtClean="0"/>
              <a:t>11-05-2025</a:t>
            </a:fld>
            <a:endParaRPr lang="nl-NL"/>
          </a:p>
        </p:txBody>
      </p:sp>
      <p:sp>
        <p:nvSpPr>
          <p:cNvPr id="5" name="Tijdelijke aanduiding voor voettekst 4">
            <a:extLst>
              <a:ext uri="{FF2B5EF4-FFF2-40B4-BE49-F238E27FC236}">
                <a16:creationId xmlns:a16="http://schemas.microsoft.com/office/drawing/2014/main" id="{5D4E7BC4-03B5-3A45-98CB-7006879D7B0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C81009F-A244-A84E-9E09-59F9802CA457}"/>
              </a:ext>
            </a:extLst>
          </p:cNvPr>
          <p:cNvSpPr>
            <a:spLocks noGrp="1"/>
          </p:cNvSpPr>
          <p:nvPr>
            <p:ph type="sldNum" sz="quarter" idx="12"/>
          </p:nvPr>
        </p:nvSpPr>
        <p:spPr/>
        <p:txBody>
          <a:bodyPr/>
          <a:lstStyle/>
          <a:p>
            <a:fld id="{D9F84456-23C2-E94F-8C1E-AB73ECF058CA}" type="slidenum">
              <a:rPr lang="nl-NL" smtClean="0"/>
              <a:t>‹nr.›</a:t>
            </a:fld>
            <a:endParaRPr lang="nl-NL"/>
          </a:p>
        </p:txBody>
      </p:sp>
    </p:spTree>
    <p:extLst>
      <p:ext uri="{BB962C8B-B14F-4D97-AF65-F5344CB8AC3E}">
        <p14:creationId xmlns:p14="http://schemas.microsoft.com/office/powerpoint/2010/main" val="796102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D7B7DD-7A79-7746-B2EA-73099F5B5D7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ABD23E4-B877-E74E-A3FF-12DCE59DF869}"/>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C9E66F95-8F0E-B64C-A214-A59450E663E0}"/>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E8C8B979-F4CB-D74C-ADF5-8FC456FDDFB3}"/>
              </a:ext>
            </a:extLst>
          </p:cNvPr>
          <p:cNvSpPr>
            <a:spLocks noGrp="1"/>
          </p:cNvSpPr>
          <p:nvPr>
            <p:ph type="dt" sz="half" idx="10"/>
          </p:nvPr>
        </p:nvSpPr>
        <p:spPr/>
        <p:txBody>
          <a:bodyPr/>
          <a:lstStyle/>
          <a:p>
            <a:fld id="{5B568E51-4EA6-5C46-9DD1-1CA50A5A2FCD}" type="datetimeFigureOut">
              <a:rPr lang="nl-NL" smtClean="0"/>
              <a:t>11-05-2025</a:t>
            </a:fld>
            <a:endParaRPr lang="nl-NL"/>
          </a:p>
        </p:txBody>
      </p:sp>
      <p:sp>
        <p:nvSpPr>
          <p:cNvPr id="6" name="Tijdelijke aanduiding voor voettekst 5">
            <a:extLst>
              <a:ext uri="{FF2B5EF4-FFF2-40B4-BE49-F238E27FC236}">
                <a16:creationId xmlns:a16="http://schemas.microsoft.com/office/drawing/2014/main" id="{D1FF8BBB-2FA1-7C45-8668-03FAA39A40F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CAC25B0-EC7C-864E-A4F5-CE4CD2AAAFB1}"/>
              </a:ext>
            </a:extLst>
          </p:cNvPr>
          <p:cNvSpPr>
            <a:spLocks noGrp="1"/>
          </p:cNvSpPr>
          <p:nvPr>
            <p:ph type="sldNum" sz="quarter" idx="12"/>
          </p:nvPr>
        </p:nvSpPr>
        <p:spPr/>
        <p:txBody>
          <a:bodyPr/>
          <a:lstStyle/>
          <a:p>
            <a:fld id="{D9F84456-23C2-E94F-8C1E-AB73ECF058CA}" type="slidenum">
              <a:rPr lang="nl-NL" smtClean="0"/>
              <a:t>‹nr.›</a:t>
            </a:fld>
            <a:endParaRPr lang="nl-NL"/>
          </a:p>
        </p:txBody>
      </p:sp>
    </p:spTree>
    <p:extLst>
      <p:ext uri="{BB962C8B-B14F-4D97-AF65-F5344CB8AC3E}">
        <p14:creationId xmlns:p14="http://schemas.microsoft.com/office/powerpoint/2010/main" val="2799288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89CB34-AC35-584B-9E5D-3E6D12F6EE65}"/>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7933B552-49BA-2049-B843-97D06D205E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202A2FE4-408E-6C4B-9123-4F5DB55D6FE7}"/>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206C31AE-C5E2-9C42-AFC5-8BD333BEF5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2A0156C9-C174-7244-A75A-223D2A3EC7C0}"/>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C995981A-396B-4644-8C6C-59FAD409827C}"/>
              </a:ext>
            </a:extLst>
          </p:cNvPr>
          <p:cNvSpPr>
            <a:spLocks noGrp="1"/>
          </p:cNvSpPr>
          <p:nvPr>
            <p:ph type="dt" sz="half" idx="10"/>
          </p:nvPr>
        </p:nvSpPr>
        <p:spPr/>
        <p:txBody>
          <a:bodyPr/>
          <a:lstStyle/>
          <a:p>
            <a:fld id="{5B568E51-4EA6-5C46-9DD1-1CA50A5A2FCD}" type="datetimeFigureOut">
              <a:rPr lang="nl-NL" smtClean="0"/>
              <a:t>11-05-2025</a:t>
            </a:fld>
            <a:endParaRPr lang="nl-NL"/>
          </a:p>
        </p:txBody>
      </p:sp>
      <p:sp>
        <p:nvSpPr>
          <p:cNvPr id="8" name="Tijdelijke aanduiding voor voettekst 7">
            <a:extLst>
              <a:ext uri="{FF2B5EF4-FFF2-40B4-BE49-F238E27FC236}">
                <a16:creationId xmlns:a16="http://schemas.microsoft.com/office/drawing/2014/main" id="{C741BAAD-1C4C-C848-BF23-8589EA5A0580}"/>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0B526650-706B-A343-9230-92C6A73917B3}"/>
              </a:ext>
            </a:extLst>
          </p:cNvPr>
          <p:cNvSpPr>
            <a:spLocks noGrp="1"/>
          </p:cNvSpPr>
          <p:nvPr>
            <p:ph type="sldNum" sz="quarter" idx="12"/>
          </p:nvPr>
        </p:nvSpPr>
        <p:spPr/>
        <p:txBody>
          <a:bodyPr/>
          <a:lstStyle/>
          <a:p>
            <a:fld id="{D9F84456-23C2-E94F-8C1E-AB73ECF058CA}" type="slidenum">
              <a:rPr lang="nl-NL" smtClean="0"/>
              <a:t>‹nr.›</a:t>
            </a:fld>
            <a:endParaRPr lang="nl-NL"/>
          </a:p>
        </p:txBody>
      </p:sp>
    </p:spTree>
    <p:extLst>
      <p:ext uri="{BB962C8B-B14F-4D97-AF65-F5344CB8AC3E}">
        <p14:creationId xmlns:p14="http://schemas.microsoft.com/office/powerpoint/2010/main" val="823197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DD6027-E962-CA4C-A4E0-406BE52806F8}"/>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65918552-B58D-4645-9115-E317511A64B1}"/>
              </a:ext>
            </a:extLst>
          </p:cNvPr>
          <p:cNvSpPr>
            <a:spLocks noGrp="1"/>
          </p:cNvSpPr>
          <p:nvPr>
            <p:ph type="dt" sz="half" idx="10"/>
          </p:nvPr>
        </p:nvSpPr>
        <p:spPr/>
        <p:txBody>
          <a:bodyPr/>
          <a:lstStyle/>
          <a:p>
            <a:fld id="{5B568E51-4EA6-5C46-9DD1-1CA50A5A2FCD}" type="datetimeFigureOut">
              <a:rPr lang="nl-NL" smtClean="0"/>
              <a:t>11-05-2025</a:t>
            </a:fld>
            <a:endParaRPr lang="nl-NL"/>
          </a:p>
        </p:txBody>
      </p:sp>
      <p:sp>
        <p:nvSpPr>
          <p:cNvPr id="4" name="Tijdelijke aanduiding voor voettekst 3">
            <a:extLst>
              <a:ext uri="{FF2B5EF4-FFF2-40B4-BE49-F238E27FC236}">
                <a16:creationId xmlns:a16="http://schemas.microsoft.com/office/drawing/2014/main" id="{177E936D-7C82-3F4C-B23B-22A02E261EC0}"/>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F0C64FA6-EFDB-9B47-84E4-5B1A8EFA4815}"/>
              </a:ext>
            </a:extLst>
          </p:cNvPr>
          <p:cNvSpPr>
            <a:spLocks noGrp="1"/>
          </p:cNvSpPr>
          <p:nvPr>
            <p:ph type="sldNum" sz="quarter" idx="12"/>
          </p:nvPr>
        </p:nvSpPr>
        <p:spPr/>
        <p:txBody>
          <a:bodyPr/>
          <a:lstStyle/>
          <a:p>
            <a:fld id="{D9F84456-23C2-E94F-8C1E-AB73ECF058CA}" type="slidenum">
              <a:rPr lang="nl-NL" smtClean="0"/>
              <a:t>‹nr.›</a:t>
            </a:fld>
            <a:endParaRPr lang="nl-NL"/>
          </a:p>
        </p:txBody>
      </p:sp>
    </p:spTree>
    <p:extLst>
      <p:ext uri="{BB962C8B-B14F-4D97-AF65-F5344CB8AC3E}">
        <p14:creationId xmlns:p14="http://schemas.microsoft.com/office/powerpoint/2010/main" val="596429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68E58140-35E8-7748-B203-E90586055502}"/>
              </a:ext>
            </a:extLst>
          </p:cNvPr>
          <p:cNvSpPr>
            <a:spLocks noGrp="1"/>
          </p:cNvSpPr>
          <p:nvPr>
            <p:ph type="dt" sz="half" idx="10"/>
          </p:nvPr>
        </p:nvSpPr>
        <p:spPr/>
        <p:txBody>
          <a:bodyPr/>
          <a:lstStyle/>
          <a:p>
            <a:fld id="{5B568E51-4EA6-5C46-9DD1-1CA50A5A2FCD}" type="datetimeFigureOut">
              <a:rPr lang="nl-NL" smtClean="0"/>
              <a:t>11-05-2025</a:t>
            </a:fld>
            <a:endParaRPr lang="nl-NL"/>
          </a:p>
        </p:txBody>
      </p:sp>
      <p:sp>
        <p:nvSpPr>
          <p:cNvPr id="3" name="Tijdelijke aanduiding voor voettekst 2">
            <a:extLst>
              <a:ext uri="{FF2B5EF4-FFF2-40B4-BE49-F238E27FC236}">
                <a16:creationId xmlns:a16="http://schemas.microsoft.com/office/drawing/2014/main" id="{E423FF5B-0AD0-BD49-82C7-7473060552B3}"/>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CE0356B0-B450-4540-A02E-1A3CC82FCB15}"/>
              </a:ext>
            </a:extLst>
          </p:cNvPr>
          <p:cNvSpPr>
            <a:spLocks noGrp="1"/>
          </p:cNvSpPr>
          <p:nvPr>
            <p:ph type="sldNum" sz="quarter" idx="12"/>
          </p:nvPr>
        </p:nvSpPr>
        <p:spPr/>
        <p:txBody>
          <a:bodyPr/>
          <a:lstStyle/>
          <a:p>
            <a:fld id="{D9F84456-23C2-E94F-8C1E-AB73ECF058CA}" type="slidenum">
              <a:rPr lang="nl-NL" smtClean="0"/>
              <a:t>‹nr.›</a:t>
            </a:fld>
            <a:endParaRPr lang="nl-NL"/>
          </a:p>
        </p:txBody>
      </p:sp>
    </p:spTree>
    <p:extLst>
      <p:ext uri="{BB962C8B-B14F-4D97-AF65-F5344CB8AC3E}">
        <p14:creationId xmlns:p14="http://schemas.microsoft.com/office/powerpoint/2010/main" val="3284427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D47B4D-C574-0B42-85AA-62FA3FC0BF4A}"/>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102CDABE-CD14-654B-B92E-0FF45F755A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A5BA4362-1D05-7C45-BC22-D29142AD30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150445C2-D520-FA41-847E-4D30722EAB32}"/>
              </a:ext>
            </a:extLst>
          </p:cNvPr>
          <p:cNvSpPr>
            <a:spLocks noGrp="1"/>
          </p:cNvSpPr>
          <p:nvPr>
            <p:ph type="dt" sz="half" idx="10"/>
          </p:nvPr>
        </p:nvSpPr>
        <p:spPr/>
        <p:txBody>
          <a:bodyPr/>
          <a:lstStyle/>
          <a:p>
            <a:fld id="{5B568E51-4EA6-5C46-9DD1-1CA50A5A2FCD}" type="datetimeFigureOut">
              <a:rPr lang="nl-NL" smtClean="0"/>
              <a:t>11-05-2025</a:t>
            </a:fld>
            <a:endParaRPr lang="nl-NL"/>
          </a:p>
        </p:txBody>
      </p:sp>
      <p:sp>
        <p:nvSpPr>
          <p:cNvPr id="6" name="Tijdelijke aanduiding voor voettekst 5">
            <a:extLst>
              <a:ext uri="{FF2B5EF4-FFF2-40B4-BE49-F238E27FC236}">
                <a16:creationId xmlns:a16="http://schemas.microsoft.com/office/drawing/2014/main" id="{4842DAEE-2386-0140-A260-30DC1467944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D2F1F6E-2922-8143-89FC-7E76A7F2BDE7}"/>
              </a:ext>
            </a:extLst>
          </p:cNvPr>
          <p:cNvSpPr>
            <a:spLocks noGrp="1"/>
          </p:cNvSpPr>
          <p:nvPr>
            <p:ph type="sldNum" sz="quarter" idx="12"/>
          </p:nvPr>
        </p:nvSpPr>
        <p:spPr/>
        <p:txBody>
          <a:bodyPr/>
          <a:lstStyle/>
          <a:p>
            <a:fld id="{D9F84456-23C2-E94F-8C1E-AB73ECF058CA}" type="slidenum">
              <a:rPr lang="nl-NL" smtClean="0"/>
              <a:t>‹nr.›</a:t>
            </a:fld>
            <a:endParaRPr lang="nl-NL"/>
          </a:p>
        </p:txBody>
      </p:sp>
    </p:spTree>
    <p:extLst>
      <p:ext uri="{BB962C8B-B14F-4D97-AF65-F5344CB8AC3E}">
        <p14:creationId xmlns:p14="http://schemas.microsoft.com/office/powerpoint/2010/main" val="1642287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C27418-6F53-084A-977B-DF4E70E15FFF}"/>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D9404BEE-81FA-9A40-8C0B-4730F75905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F14A921A-B8D8-F249-8330-4DFABEFEF8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3D70F71A-3FE4-7343-8C70-76DBA5E2DE0E}"/>
              </a:ext>
            </a:extLst>
          </p:cNvPr>
          <p:cNvSpPr>
            <a:spLocks noGrp="1"/>
          </p:cNvSpPr>
          <p:nvPr>
            <p:ph type="dt" sz="half" idx="10"/>
          </p:nvPr>
        </p:nvSpPr>
        <p:spPr/>
        <p:txBody>
          <a:bodyPr/>
          <a:lstStyle/>
          <a:p>
            <a:fld id="{5B568E51-4EA6-5C46-9DD1-1CA50A5A2FCD}" type="datetimeFigureOut">
              <a:rPr lang="nl-NL" smtClean="0"/>
              <a:t>11-05-2025</a:t>
            </a:fld>
            <a:endParaRPr lang="nl-NL"/>
          </a:p>
        </p:txBody>
      </p:sp>
      <p:sp>
        <p:nvSpPr>
          <p:cNvPr id="6" name="Tijdelijke aanduiding voor voettekst 5">
            <a:extLst>
              <a:ext uri="{FF2B5EF4-FFF2-40B4-BE49-F238E27FC236}">
                <a16:creationId xmlns:a16="http://schemas.microsoft.com/office/drawing/2014/main" id="{A664D8DF-02D9-B642-8836-6C8DC9A4C84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9AFF988-1F70-6840-AF8C-A5C6BFF65D26}"/>
              </a:ext>
            </a:extLst>
          </p:cNvPr>
          <p:cNvSpPr>
            <a:spLocks noGrp="1"/>
          </p:cNvSpPr>
          <p:nvPr>
            <p:ph type="sldNum" sz="quarter" idx="12"/>
          </p:nvPr>
        </p:nvSpPr>
        <p:spPr/>
        <p:txBody>
          <a:bodyPr/>
          <a:lstStyle/>
          <a:p>
            <a:fld id="{D9F84456-23C2-E94F-8C1E-AB73ECF058CA}" type="slidenum">
              <a:rPr lang="nl-NL" smtClean="0"/>
              <a:t>‹nr.›</a:t>
            </a:fld>
            <a:endParaRPr lang="nl-NL"/>
          </a:p>
        </p:txBody>
      </p:sp>
    </p:spTree>
    <p:extLst>
      <p:ext uri="{BB962C8B-B14F-4D97-AF65-F5344CB8AC3E}">
        <p14:creationId xmlns:p14="http://schemas.microsoft.com/office/powerpoint/2010/main" val="446983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24B2EF3A-60E5-AF47-8637-3CCF52D0F5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B59FE2B1-1559-FA49-9A4F-DC5F5DFDB0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CA449AD-1E9A-D940-883A-344156A932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568E51-4EA6-5C46-9DD1-1CA50A5A2FCD}" type="datetimeFigureOut">
              <a:rPr lang="nl-NL" smtClean="0"/>
              <a:t>11-05-2025</a:t>
            </a:fld>
            <a:endParaRPr lang="nl-NL"/>
          </a:p>
        </p:txBody>
      </p:sp>
      <p:sp>
        <p:nvSpPr>
          <p:cNvPr id="5" name="Tijdelijke aanduiding voor voettekst 4">
            <a:extLst>
              <a:ext uri="{FF2B5EF4-FFF2-40B4-BE49-F238E27FC236}">
                <a16:creationId xmlns:a16="http://schemas.microsoft.com/office/drawing/2014/main" id="{F170BCC4-4DD8-EB42-9F70-8C6A427C75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5A57253F-DB61-0443-ADB9-D2F37DB078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F84456-23C2-E94F-8C1E-AB73ECF058CA}" type="slidenum">
              <a:rPr lang="nl-NL" smtClean="0"/>
              <a:t>‹nr.›</a:t>
            </a:fld>
            <a:endParaRPr lang="nl-NL"/>
          </a:p>
        </p:txBody>
      </p:sp>
    </p:spTree>
    <p:extLst>
      <p:ext uri="{BB962C8B-B14F-4D97-AF65-F5344CB8AC3E}">
        <p14:creationId xmlns:p14="http://schemas.microsoft.com/office/powerpoint/2010/main" val="13127615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wetten.overheid.nl/BWBR0044212/2025-01-01/0#search_highlight1" TargetMode="Externa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Afbeelding 4" descr="Afbeelding met tekst, binnen, plafond, vloer&#10;&#10;Automatisch gegenereerde beschrijving">
            <a:extLst>
              <a:ext uri="{FF2B5EF4-FFF2-40B4-BE49-F238E27FC236}">
                <a16:creationId xmlns:a16="http://schemas.microsoft.com/office/drawing/2014/main" id="{CA4A527A-F959-ED4E-8020-70146BB9708A}"/>
              </a:ext>
            </a:extLst>
          </p:cNvPr>
          <p:cNvPicPr>
            <a:picLocks noChangeAspect="1"/>
          </p:cNvPicPr>
          <p:nvPr/>
        </p:nvPicPr>
        <p:blipFill rotWithShape="1">
          <a:blip r:embed="rId3">
            <a:alphaModFix amt="35000"/>
          </a:blip>
          <a:srcRect t="30"/>
          <a:stretch/>
        </p:blipFill>
        <p:spPr>
          <a:xfrm>
            <a:off x="0" y="2042"/>
            <a:ext cx="12192000" cy="6855958"/>
          </a:xfrm>
          <a:prstGeom prst="rect">
            <a:avLst/>
          </a:prstGeom>
        </p:spPr>
      </p:pic>
      <p:sp>
        <p:nvSpPr>
          <p:cNvPr id="2" name="Titel 1">
            <a:extLst>
              <a:ext uri="{FF2B5EF4-FFF2-40B4-BE49-F238E27FC236}">
                <a16:creationId xmlns:a16="http://schemas.microsoft.com/office/drawing/2014/main" id="{BC74DE0A-DBA1-854B-A54E-CFC8219E9DFA}"/>
              </a:ext>
            </a:extLst>
          </p:cNvPr>
          <p:cNvSpPr>
            <a:spLocks noGrp="1"/>
          </p:cNvSpPr>
          <p:nvPr>
            <p:ph type="ctrTitle"/>
          </p:nvPr>
        </p:nvSpPr>
        <p:spPr>
          <a:xfrm>
            <a:off x="643468" y="3320859"/>
            <a:ext cx="4987656" cy="2346639"/>
          </a:xfrm>
        </p:spPr>
        <p:txBody>
          <a:bodyPr anchor="t">
            <a:normAutofit fontScale="90000"/>
          </a:bodyPr>
          <a:lstStyle/>
          <a:p>
            <a:pPr algn="l"/>
            <a:r>
              <a:rPr lang="nl-NL" sz="4800" dirty="0"/>
              <a:t>                        </a:t>
            </a:r>
            <a:br>
              <a:rPr lang="nl-NL" sz="4800" dirty="0"/>
            </a:br>
            <a:r>
              <a:rPr lang="nl-NL" sz="4800" dirty="0"/>
              <a:t>BGV-</a:t>
            </a:r>
            <a:r>
              <a:rPr lang="nl-NL" sz="4800" dirty="0" err="1"/>
              <a:t>webcafé</a:t>
            </a:r>
            <a:r>
              <a:rPr lang="nl-NL" sz="4800" dirty="0"/>
              <a:t> | </a:t>
            </a:r>
            <a:r>
              <a:rPr lang="nl-NL" sz="4800" dirty="0">
                <a:solidFill>
                  <a:srgbClr val="E2914B"/>
                </a:solidFill>
              </a:rPr>
              <a:t>aantal gymnasiasten &amp; het gymnasiumdiploma</a:t>
            </a:r>
            <a:endParaRPr lang="nl-NL" sz="4000" dirty="0">
              <a:solidFill>
                <a:srgbClr val="E2914B"/>
              </a:solidFill>
            </a:endParaRPr>
          </a:p>
        </p:txBody>
      </p:sp>
      <p:sp>
        <p:nvSpPr>
          <p:cNvPr id="3" name="Ondertitel 2">
            <a:extLst>
              <a:ext uri="{FF2B5EF4-FFF2-40B4-BE49-F238E27FC236}">
                <a16:creationId xmlns:a16="http://schemas.microsoft.com/office/drawing/2014/main" id="{20D2CCBF-169C-EF4A-BDED-775A2687E834}"/>
              </a:ext>
            </a:extLst>
          </p:cNvPr>
          <p:cNvSpPr>
            <a:spLocks noGrp="1"/>
          </p:cNvSpPr>
          <p:nvPr>
            <p:ph type="subTitle" idx="1"/>
          </p:nvPr>
        </p:nvSpPr>
        <p:spPr>
          <a:xfrm>
            <a:off x="643467" y="2348680"/>
            <a:ext cx="4823883" cy="972180"/>
          </a:xfrm>
        </p:spPr>
        <p:txBody>
          <a:bodyPr anchor="b">
            <a:normAutofit/>
          </a:bodyPr>
          <a:lstStyle/>
          <a:p>
            <a:pPr algn="l"/>
            <a:r>
              <a:rPr lang="nl-NL" sz="2000" dirty="0"/>
              <a:t>12 mei 2025 16.15 – 17.45 uur</a:t>
            </a:r>
          </a:p>
        </p:txBody>
      </p:sp>
      <p:sp>
        <p:nvSpPr>
          <p:cNvPr id="15" name="Freeform: Shape 14">
            <a:extLst>
              <a:ext uri="{FF2B5EF4-FFF2-40B4-BE49-F238E27FC236}">
                <a16:creationId xmlns:a16="http://schemas.microsoft.com/office/drawing/2014/main" id="{BCC55ACC-A2F6-403C-A3A4-D59B3734D4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57312" y="381000"/>
            <a:ext cx="6334689" cy="6477000"/>
          </a:xfrm>
          <a:custGeom>
            <a:avLst/>
            <a:gdLst>
              <a:gd name="connsiteX0" fmla="*/ 3561588 w 6334689"/>
              <a:gd name="connsiteY0" fmla="*/ 0 h 6477000"/>
              <a:gd name="connsiteX1" fmla="*/ 6309883 w 6334689"/>
              <a:gd name="connsiteY1" fmla="*/ 1296087 h 6477000"/>
              <a:gd name="connsiteX2" fmla="*/ 6334689 w 6334689"/>
              <a:gd name="connsiteY2" fmla="*/ 1329261 h 6477000"/>
              <a:gd name="connsiteX3" fmla="*/ 6334689 w 6334689"/>
              <a:gd name="connsiteY3" fmla="*/ 5793916 h 6477000"/>
              <a:gd name="connsiteX4" fmla="*/ 6309883 w 6334689"/>
              <a:gd name="connsiteY4" fmla="*/ 5827089 h 6477000"/>
              <a:gd name="connsiteX5" fmla="*/ 5760467 w 6334689"/>
              <a:gd name="connsiteY5" fmla="*/ 6363539 h 6477000"/>
              <a:gd name="connsiteX6" fmla="*/ 5607796 w 6334689"/>
              <a:gd name="connsiteY6" fmla="*/ 6477000 h 6477000"/>
              <a:gd name="connsiteX7" fmla="*/ 1519571 w 6334689"/>
              <a:gd name="connsiteY7" fmla="*/ 6477000 h 6477000"/>
              <a:gd name="connsiteX8" fmla="*/ 1296088 w 6334689"/>
              <a:gd name="connsiteY8" fmla="*/ 6309883 h 6477000"/>
              <a:gd name="connsiteX9" fmla="*/ 0 w 6334689"/>
              <a:gd name="connsiteY9" fmla="*/ 3561588 h 6477000"/>
              <a:gd name="connsiteX10" fmla="*/ 3561588 w 6334689"/>
              <a:gd name="connsiteY10" fmla="*/ 0 h 647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34689" h="6477000">
                <a:moveTo>
                  <a:pt x="3561588" y="0"/>
                </a:moveTo>
                <a:cubicBezTo>
                  <a:pt x="4668032" y="0"/>
                  <a:pt x="5656635" y="504534"/>
                  <a:pt x="6309883" y="1296087"/>
                </a:cubicBezTo>
                <a:lnTo>
                  <a:pt x="6334689" y="1329261"/>
                </a:lnTo>
                <a:lnTo>
                  <a:pt x="6334689" y="5793916"/>
                </a:lnTo>
                <a:lnTo>
                  <a:pt x="6309883" y="5827089"/>
                </a:lnTo>
                <a:cubicBezTo>
                  <a:pt x="6146571" y="6024977"/>
                  <a:pt x="5962299" y="6204927"/>
                  <a:pt x="5760467" y="6363539"/>
                </a:cubicBezTo>
                <a:lnTo>
                  <a:pt x="5607796" y="6477000"/>
                </a:lnTo>
                <a:lnTo>
                  <a:pt x="1519571" y="6477000"/>
                </a:lnTo>
                <a:lnTo>
                  <a:pt x="1296088" y="6309883"/>
                </a:lnTo>
                <a:cubicBezTo>
                  <a:pt x="504535" y="5656635"/>
                  <a:pt x="0" y="4668032"/>
                  <a:pt x="0" y="3561588"/>
                </a:cubicBezTo>
                <a:cubicBezTo>
                  <a:pt x="0" y="1594577"/>
                  <a:pt x="1594577" y="0"/>
                  <a:pt x="3561588"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 name="Groep 3">
            <a:extLst>
              <a:ext uri="{FF2B5EF4-FFF2-40B4-BE49-F238E27FC236}">
                <a16:creationId xmlns:a16="http://schemas.microsoft.com/office/drawing/2014/main" id="{F22B8ECF-84E4-8FE7-610E-4AD8030A53B8}"/>
              </a:ext>
            </a:extLst>
          </p:cNvPr>
          <p:cNvGrpSpPr>
            <a:grpSpLocks noChangeAspect="1"/>
          </p:cNvGrpSpPr>
          <p:nvPr/>
        </p:nvGrpSpPr>
        <p:grpSpPr>
          <a:xfrm>
            <a:off x="6021086" y="544804"/>
            <a:ext cx="6170914" cy="6313225"/>
            <a:chOff x="6021086" y="544804"/>
            <a:chExt cx="6170914" cy="6313225"/>
          </a:xfrm>
        </p:grpSpPr>
        <p:pic>
          <p:nvPicPr>
            <p:cNvPr id="7" name="Afbeelding 6" descr="Afbeelding met tekst&#10;&#10;Automatisch gegenereerde beschrijving">
              <a:extLst>
                <a:ext uri="{FF2B5EF4-FFF2-40B4-BE49-F238E27FC236}">
                  <a16:creationId xmlns:a16="http://schemas.microsoft.com/office/drawing/2014/main" id="{9C291842-D69A-CB4A-901C-8BF5E6FB2831}"/>
                </a:ext>
              </a:extLst>
            </p:cNvPr>
            <p:cNvPicPr>
              <a:picLocks noChangeAspect="1"/>
            </p:cNvPicPr>
            <p:nvPr/>
          </p:nvPicPr>
          <p:blipFill rotWithShape="1">
            <a:blip r:embed="rId4"/>
            <a:srcRect l="41394" r="31237"/>
            <a:stretch/>
          </p:blipFill>
          <p:spPr>
            <a:xfrm>
              <a:off x="6021086" y="544804"/>
              <a:ext cx="6170914" cy="6313225"/>
            </a:xfrm>
            <a:custGeom>
              <a:avLst/>
              <a:gdLst/>
              <a:ahLst/>
              <a:cxnLst/>
              <a:rect l="l" t="t" r="r" b="b"/>
              <a:pathLst>
                <a:path w="6170914" h="6313225">
                  <a:moveTo>
                    <a:pt x="3397813" y="0"/>
                  </a:moveTo>
                  <a:cubicBezTo>
                    <a:pt x="4453378" y="0"/>
                    <a:pt x="5396522" y="481334"/>
                    <a:pt x="6019731" y="1236489"/>
                  </a:cubicBezTo>
                  <a:lnTo>
                    <a:pt x="6170914" y="1438663"/>
                  </a:lnTo>
                  <a:lnTo>
                    <a:pt x="6170914" y="5356963"/>
                  </a:lnTo>
                  <a:lnTo>
                    <a:pt x="6019731" y="5559138"/>
                  </a:lnTo>
                  <a:cubicBezTo>
                    <a:pt x="5786028" y="5842321"/>
                    <a:pt x="5507333" y="6086998"/>
                    <a:pt x="5194591" y="6282226"/>
                  </a:cubicBezTo>
                  <a:lnTo>
                    <a:pt x="5141791" y="6313225"/>
                  </a:lnTo>
                  <a:lnTo>
                    <a:pt x="1659199" y="6313225"/>
                  </a:lnTo>
                  <a:lnTo>
                    <a:pt x="1498064" y="6215333"/>
                  </a:lnTo>
                  <a:cubicBezTo>
                    <a:pt x="594240" y="5604721"/>
                    <a:pt x="0" y="4570663"/>
                    <a:pt x="0" y="3397813"/>
                  </a:cubicBezTo>
                  <a:cubicBezTo>
                    <a:pt x="0" y="1521253"/>
                    <a:pt x="1521253" y="0"/>
                    <a:pt x="3397813" y="0"/>
                  </a:cubicBezTo>
                  <a:close/>
                </a:path>
              </a:pathLst>
            </a:custGeom>
          </p:spPr>
        </p:pic>
        <p:pic>
          <p:nvPicPr>
            <p:cNvPr id="9" name="Afbeelding 8" descr="Afbeelding met tekst, illustratie&#10;&#10;Automatisch gegenereerde beschrijving">
              <a:extLst>
                <a:ext uri="{FF2B5EF4-FFF2-40B4-BE49-F238E27FC236}">
                  <a16:creationId xmlns:a16="http://schemas.microsoft.com/office/drawing/2014/main" id="{2BE3D7D2-8B90-BA44-8737-41C858AB791C}"/>
                </a:ext>
              </a:extLst>
            </p:cNvPr>
            <p:cNvPicPr>
              <a:picLocks noChangeAspect="1"/>
            </p:cNvPicPr>
            <p:nvPr/>
          </p:nvPicPr>
          <p:blipFill>
            <a:blip r:embed="rId5"/>
            <a:stretch>
              <a:fillRect/>
            </a:stretch>
          </p:blipFill>
          <p:spPr>
            <a:xfrm>
              <a:off x="7230029" y="1308936"/>
              <a:ext cx="4100996" cy="5038365"/>
            </a:xfrm>
            <a:prstGeom prst="rect">
              <a:avLst/>
            </a:prstGeom>
          </p:spPr>
        </p:pic>
      </p:grpSp>
    </p:spTree>
    <p:extLst>
      <p:ext uri="{BB962C8B-B14F-4D97-AF65-F5344CB8AC3E}">
        <p14:creationId xmlns:p14="http://schemas.microsoft.com/office/powerpoint/2010/main" val="809312016"/>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B394EE4-6DEB-731C-2B56-8CFF68D08CAB}"/>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BB3555D-A8AB-C375-E155-AF57A05D87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Tijdelijke aanduiding voor inhoud 4" descr="Afbeelding met tekst, binnen, plafond, vloer&#10;&#10;Automatisch gegenereerde beschrijving">
            <a:extLst>
              <a:ext uri="{FF2B5EF4-FFF2-40B4-BE49-F238E27FC236}">
                <a16:creationId xmlns:a16="http://schemas.microsoft.com/office/drawing/2014/main" id="{64DB04AD-BC43-8E6D-934F-26E333D4F485}"/>
              </a:ext>
            </a:extLst>
          </p:cNvPr>
          <p:cNvPicPr>
            <a:picLocks noChangeAspect="1"/>
          </p:cNvPicPr>
          <p:nvPr/>
        </p:nvPicPr>
        <p:blipFill rotWithShape="1">
          <a:blip r:embed="rId3"/>
          <a:srcRect l="3716" t="9091" r="31648"/>
          <a:stretch/>
        </p:blipFill>
        <p:spPr>
          <a:xfrm>
            <a:off x="3523485" y="10"/>
            <a:ext cx="8668512" cy="6857990"/>
          </a:xfrm>
          <a:prstGeom prst="rect">
            <a:avLst/>
          </a:prstGeom>
        </p:spPr>
      </p:pic>
      <p:sp>
        <p:nvSpPr>
          <p:cNvPr id="16" name="Rectangle 15">
            <a:extLst>
              <a:ext uri="{FF2B5EF4-FFF2-40B4-BE49-F238E27FC236}">
                <a16:creationId xmlns:a16="http://schemas.microsoft.com/office/drawing/2014/main" id="{F2D3B5C8-1493-1867-75C5-3B37FD6FD8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70AB4F61-DDE3-A13A-7A96-636F7D38693A}"/>
              </a:ext>
            </a:extLst>
          </p:cNvPr>
          <p:cNvSpPr>
            <a:spLocks noGrp="1"/>
          </p:cNvSpPr>
          <p:nvPr>
            <p:ph type="title"/>
          </p:nvPr>
        </p:nvSpPr>
        <p:spPr>
          <a:xfrm>
            <a:off x="477980" y="1122363"/>
            <a:ext cx="5595881" cy="3204134"/>
          </a:xfrm>
        </p:spPr>
        <p:txBody>
          <a:bodyPr vert="horz" lIns="91440" tIns="45720" rIns="91440" bIns="45720" rtlCol="0" anchor="b">
            <a:normAutofit/>
          </a:bodyPr>
          <a:lstStyle/>
          <a:p>
            <a:r>
              <a:rPr lang="nl-NL" sz="2800" b="1" dirty="0">
                <a:latin typeface="Kalinga" panose="020B0502040204020203" pitchFamily="34" charset="0"/>
                <a:cs typeface="Kalinga" panose="020B0502040204020203" pitchFamily="34" charset="0"/>
              </a:rPr>
              <a:t>O</a:t>
            </a:r>
            <a:r>
              <a:rPr lang="nl-NL" sz="2800" b="1" dirty="0">
                <a:effectLst/>
                <a:latin typeface="Kalinga" panose="020B0502040204020203" pitchFamily="34" charset="0"/>
                <a:cs typeface="Kalinga" panose="020B0502040204020203" pitchFamily="34" charset="0"/>
              </a:rPr>
              <a:t>ver het aantal gymnasiasten en het gymnasiumdiploma op de scholengemeenschappen</a:t>
            </a:r>
            <a:endParaRPr lang="nl-NL" sz="2800" dirty="0">
              <a:latin typeface="Kalinga" panose="020B0502040204020203" pitchFamily="34" charset="0"/>
              <a:cs typeface="Kalinga" panose="020B0502040204020203" pitchFamily="34" charset="0"/>
            </a:endParaRPr>
          </a:p>
        </p:txBody>
      </p:sp>
      <p:sp>
        <p:nvSpPr>
          <p:cNvPr id="9" name="Content Placeholder 8">
            <a:extLst>
              <a:ext uri="{FF2B5EF4-FFF2-40B4-BE49-F238E27FC236}">
                <a16:creationId xmlns:a16="http://schemas.microsoft.com/office/drawing/2014/main" id="{6C16215D-1B53-49C8-392A-11C56F894C84}"/>
              </a:ext>
            </a:extLst>
          </p:cNvPr>
          <p:cNvSpPr>
            <a:spLocks noGrp="1"/>
          </p:cNvSpPr>
          <p:nvPr>
            <p:ph idx="1"/>
          </p:nvPr>
        </p:nvSpPr>
        <p:spPr>
          <a:xfrm>
            <a:off x="477980" y="4872922"/>
            <a:ext cx="5125986" cy="1721061"/>
          </a:xfrm>
        </p:spPr>
        <p:txBody>
          <a:bodyPr vert="horz" lIns="91440" tIns="45720" rIns="91440" bIns="45720" rtlCol="0">
            <a:noAutofit/>
          </a:bodyPr>
          <a:lstStyle/>
          <a:p>
            <a:pPr marL="0" indent="0">
              <a:buNone/>
            </a:pPr>
            <a:r>
              <a:rPr lang="nl-NL" sz="1400" dirty="0">
                <a:solidFill>
                  <a:srgbClr val="ED7D31"/>
                </a:solidFill>
                <a:latin typeface="Kalinga" panose="020B0502040204020203" pitchFamily="34" charset="0"/>
                <a:cs typeface="Kalinga" panose="020B0502040204020203" pitchFamily="34" charset="0"/>
              </a:rPr>
              <a:t>Welkom</a:t>
            </a:r>
          </a:p>
          <a:p>
            <a:pPr marL="0" indent="0">
              <a:buNone/>
            </a:pPr>
            <a:r>
              <a:rPr lang="nl-NL" sz="1400" dirty="0">
                <a:solidFill>
                  <a:srgbClr val="ED7D31"/>
                </a:solidFill>
                <a:latin typeface="Kalinga" panose="020B0502040204020203" pitchFamily="34" charset="0"/>
                <a:cs typeface="Kalinga" panose="020B0502040204020203" pitchFamily="34" charset="0"/>
              </a:rPr>
              <a:t>In het nieuws: </a:t>
            </a:r>
            <a:r>
              <a:rPr lang="nl-NL" sz="1400" i="1" dirty="0">
                <a:solidFill>
                  <a:srgbClr val="ED7D31"/>
                </a:solidFill>
                <a:latin typeface="Kalinga" panose="020B0502040204020203" pitchFamily="34" charset="0"/>
                <a:cs typeface="Kalinga" panose="020B0502040204020203" pitchFamily="34" charset="0"/>
              </a:rPr>
              <a:t>De gymnasia hebben het zwaar.</a:t>
            </a:r>
          </a:p>
          <a:p>
            <a:pPr marL="0" indent="0">
              <a:buNone/>
            </a:pPr>
            <a:r>
              <a:rPr lang="nl-NL" sz="1400" dirty="0">
                <a:solidFill>
                  <a:srgbClr val="ED7D31"/>
                </a:solidFill>
                <a:latin typeface="Kalinga" panose="020B0502040204020203" pitchFamily="34" charset="0"/>
                <a:cs typeface="Kalinga" panose="020B0502040204020203" pitchFamily="34" charset="0"/>
              </a:rPr>
              <a:t>Hoe is de situatie op de Scholengemeenschappen?</a:t>
            </a:r>
          </a:p>
          <a:p>
            <a:pPr marL="0" indent="0">
              <a:buNone/>
            </a:pPr>
            <a:r>
              <a:rPr lang="nl-NL" sz="1400" dirty="0">
                <a:solidFill>
                  <a:srgbClr val="ED7D31"/>
                </a:solidFill>
                <a:latin typeface="Kalinga" panose="020B0502040204020203" pitchFamily="34" charset="0"/>
                <a:cs typeface="Kalinga" panose="020B0502040204020203" pitchFamily="34" charset="0"/>
              </a:rPr>
              <a:t>Mogelijke gevolgen voor gymnasiumafdelingen</a:t>
            </a:r>
          </a:p>
          <a:p>
            <a:pPr marL="0" indent="0">
              <a:buNone/>
            </a:pPr>
            <a:r>
              <a:rPr lang="nl-NL" sz="1400" dirty="0">
                <a:solidFill>
                  <a:srgbClr val="ED7D31"/>
                </a:solidFill>
                <a:latin typeface="Kalinga" panose="020B0502040204020203" pitchFamily="34" charset="0"/>
                <a:cs typeface="Kalinga" panose="020B0502040204020203" pitchFamily="34" charset="0"/>
              </a:rPr>
              <a:t>Wat is nu wenselijk of nodig</a:t>
            </a:r>
          </a:p>
        </p:txBody>
      </p:sp>
      <p:sp>
        <p:nvSpPr>
          <p:cNvPr id="18" name="Rectangle 17">
            <a:extLst>
              <a:ext uri="{FF2B5EF4-FFF2-40B4-BE49-F238E27FC236}">
                <a16:creationId xmlns:a16="http://schemas.microsoft.com/office/drawing/2014/main" id="{09C5E7EC-0464-0FA9-4877-CA76CA78BB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0" name="Rectangle 19">
            <a:extLst>
              <a:ext uri="{FF2B5EF4-FFF2-40B4-BE49-F238E27FC236}">
                <a16:creationId xmlns:a16="http://schemas.microsoft.com/office/drawing/2014/main" id="{94479AB0-F1F4-441A-0017-6713815FB9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Afbeelding 3" descr="Afbeelding met tekst&#10;&#10;Automatisch gegenereerde beschrijving">
            <a:extLst>
              <a:ext uri="{FF2B5EF4-FFF2-40B4-BE49-F238E27FC236}">
                <a16:creationId xmlns:a16="http://schemas.microsoft.com/office/drawing/2014/main" id="{64E506ED-98D2-D092-400A-2B949BD079D8}"/>
              </a:ext>
            </a:extLst>
          </p:cNvPr>
          <p:cNvPicPr>
            <a:picLocks noChangeAspect="1"/>
          </p:cNvPicPr>
          <p:nvPr/>
        </p:nvPicPr>
        <p:blipFill>
          <a:blip r:embed="rId4"/>
          <a:stretch>
            <a:fillRect/>
          </a:stretch>
        </p:blipFill>
        <p:spPr>
          <a:xfrm rot="544181">
            <a:off x="6393660" y="2331378"/>
            <a:ext cx="1327175" cy="370828"/>
          </a:xfrm>
          <a:prstGeom prst="rect">
            <a:avLst/>
          </a:prstGeom>
        </p:spPr>
      </p:pic>
    </p:spTree>
    <p:extLst>
      <p:ext uri="{BB962C8B-B14F-4D97-AF65-F5344CB8AC3E}">
        <p14:creationId xmlns:p14="http://schemas.microsoft.com/office/powerpoint/2010/main" val="3612854290"/>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6AE222C-E987-1415-2D70-45031D97D214}"/>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CF96CA59-F170-9D27-4B8F-138F513732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Tijdelijke aanduiding voor inhoud 4" descr="Afbeelding met tekst, binnen, plafond, vloer&#10;&#10;Automatisch gegenereerde beschrijving">
            <a:extLst>
              <a:ext uri="{FF2B5EF4-FFF2-40B4-BE49-F238E27FC236}">
                <a16:creationId xmlns:a16="http://schemas.microsoft.com/office/drawing/2014/main" id="{B41EA7D9-53CE-5A81-E681-FEFB528B10F9}"/>
              </a:ext>
            </a:extLst>
          </p:cNvPr>
          <p:cNvPicPr>
            <a:picLocks noChangeAspect="1"/>
          </p:cNvPicPr>
          <p:nvPr/>
        </p:nvPicPr>
        <p:blipFill rotWithShape="1">
          <a:blip r:embed="rId3"/>
          <a:srcRect l="3716" t="9091" r="31648"/>
          <a:stretch/>
        </p:blipFill>
        <p:spPr>
          <a:xfrm>
            <a:off x="3523488" y="10"/>
            <a:ext cx="8668512" cy="6857990"/>
          </a:xfrm>
          <a:prstGeom prst="rect">
            <a:avLst/>
          </a:prstGeom>
        </p:spPr>
      </p:pic>
      <p:sp>
        <p:nvSpPr>
          <p:cNvPr id="16" name="Rectangle 15">
            <a:extLst>
              <a:ext uri="{FF2B5EF4-FFF2-40B4-BE49-F238E27FC236}">
                <a16:creationId xmlns:a16="http://schemas.microsoft.com/office/drawing/2014/main" id="{FEFF0FD8-B0FD-2DAD-BC34-48AD4029D2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D601F585-C8DC-D545-D726-1C63C87CCD79}"/>
              </a:ext>
            </a:extLst>
          </p:cNvPr>
          <p:cNvSpPr>
            <a:spLocks noGrp="1"/>
          </p:cNvSpPr>
          <p:nvPr>
            <p:ph type="title"/>
          </p:nvPr>
        </p:nvSpPr>
        <p:spPr>
          <a:xfrm>
            <a:off x="477980" y="1122363"/>
            <a:ext cx="5595881" cy="3204134"/>
          </a:xfrm>
        </p:spPr>
        <p:txBody>
          <a:bodyPr vert="horz" lIns="91440" tIns="45720" rIns="91440" bIns="45720" rtlCol="0" anchor="b">
            <a:normAutofit/>
          </a:bodyPr>
          <a:lstStyle/>
          <a:p>
            <a:r>
              <a:rPr lang="nl-NL" sz="2800" dirty="0">
                <a:latin typeface="Kalinga" panose="020B0502040204020203" pitchFamily="34" charset="0"/>
                <a:cs typeface="Kalinga" panose="020B0502040204020203" pitchFamily="34" charset="0"/>
              </a:rPr>
              <a:t>De Gymnasia hebben het zwaar. NRC 14 februari 2025</a:t>
            </a:r>
          </a:p>
        </p:txBody>
      </p:sp>
      <p:sp>
        <p:nvSpPr>
          <p:cNvPr id="9" name="Content Placeholder 8">
            <a:extLst>
              <a:ext uri="{FF2B5EF4-FFF2-40B4-BE49-F238E27FC236}">
                <a16:creationId xmlns:a16="http://schemas.microsoft.com/office/drawing/2014/main" id="{CD47EC66-1B17-FA2E-95B4-5C15C9B9DB6F}"/>
              </a:ext>
            </a:extLst>
          </p:cNvPr>
          <p:cNvSpPr>
            <a:spLocks noGrp="1"/>
          </p:cNvSpPr>
          <p:nvPr>
            <p:ph idx="1"/>
          </p:nvPr>
        </p:nvSpPr>
        <p:spPr>
          <a:xfrm>
            <a:off x="477980" y="4872922"/>
            <a:ext cx="5125986" cy="1721061"/>
          </a:xfrm>
        </p:spPr>
        <p:txBody>
          <a:bodyPr vert="horz" lIns="91440" tIns="45720" rIns="91440" bIns="45720" rtlCol="0">
            <a:noAutofit/>
          </a:bodyPr>
          <a:lstStyle/>
          <a:p>
            <a:pPr marL="0" indent="0">
              <a:buNone/>
            </a:pPr>
            <a:endParaRPr lang="nl-NL" sz="1600" dirty="0">
              <a:solidFill>
                <a:srgbClr val="ED7D31"/>
              </a:solidFill>
            </a:endParaRPr>
          </a:p>
          <a:p>
            <a:pPr marL="0" indent="0">
              <a:buNone/>
            </a:pPr>
            <a:endParaRPr lang="nl-NL" sz="1600" dirty="0">
              <a:solidFill>
                <a:srgbClr val="ED7D31"/>
              </a:solidFill>
            </a:endParaRPr>
          </a:p>
          <a:p>
            <a:pPr marL="0" indent="0">
              <a:buNone/>
            </a:pPr>
            <a:endParaRPr lang="nl-NL" sz="1600" dirty="0">
              <a:solidFill>
                <a:srgbClr val="ED7D31"/>
              </a:solidFill>
            </a:endParaRPr>
          </a:p>
        </p:txBody>
      </p:sp>
      <p:sp>
        <p:nvSpPr>
          <p:cNvPr id="18" name="Rectangle 17">
            <a:extLst>
              <a:ext uri="{FF2B5EF4-FFF2-40B4-BE49-F238E27FC236}">
                <a16:creationId xmlns:a16="http://schemas.microsoft.com/office/drawing/2014/main" id="{72E6CEC3-01BC-7228-0746-E3D157457A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0" name="Rectangle 19">
            <a:extLst>
              <a:ext uri="{FF2B5EF4-FFF2-40B4-BE49-F238E27FC236}">
                <a16:creationId xmlns:a16="http://schemas.microsoft.com/office/drawing/2014/main" id="{E4D567BA-EDB2-B45A-7590-A2A2A06C8D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Afbeelding 3" descr="Afbeelding met tekst&#10;&#10;Automatisch gegenereerde beschrijving">
            <a:extLst>
              <a:ext uri="{FF2B5EF4-FFF2-40B4-BE49-F238E27FC236}">
                <a16:creationId xmlns:a16="http://schemas.microsoft.com/office/drawing/2014/main" id="{66486182-2293-B434-48FC-6376EA23EDAE}"/>
              </a:ext>
            </a:extLst>
          </p:cNvPr>
          <p:cNvPicPr>
            <a:picLocks noChangeAspect="1"/>
          </p:cNvPicPr>
          <p:nvPr/>
        </p:nvPicPr>
        <p:blipFill>
          <a:blip r:embed="rId4"/>
          <a:stretch>
            <a:fillRect/>
          </a:stretch>
        </p:blipFill>
        <p:spPr>
          <a:xfrm rot="544181">
            <a:off x="6393660" y="2331378"/>
            <a:ext cx="1327175" cy="370828"/>
          </a:xfrm>
          <a:prstGeom prst="rect">
            <a:avLst/>
          </a:prstGeom>
        </p:spPr>
      </p:pic>
      <p:sp>
        <p:nvSpPr>
          <p:cNvPr id="3" name="Tekstvak 2">
            <a:extLst>
              <a:ext uri="{FF2B5EF4-FFF2-40B4-BE49-F238E27FC236}">
                <a16:creationId xmlns:a16="http://schemas.microsoft.com/office/drawing/2014/main" id="{6D882DEF-8A9F-90D9-F90B-B92A64EF9AD7}"/>
              </a:ext>
            </a:extLst>
          </p:cNvPr>
          <p:cNvSpPr txBox="1"/>
          <p:nvPr/>
        </p:nvSpPr>
        <p:spPr>
          <a:xfrm>
            <a:off x="5681609" y="474765"/>
            <a:ext cx="6175550" cy="1754326"/>
          </a:xfrm>
          <a:prstGeom prst="rect">
            <a:avLst/>
          </a:prstGeom>
          <a:solidFill>
            <a:schemeClr val="accent2"/>
          </a:solidFill>
        </p:spPr>
        <p:txBody>
          <a:bodyPr wrap="square" rtlCol="0">
            <a:spAutoFit/>
          </a:bodyPr>
          <a:lstStyle/>
          <a:p>
            <a:r>
              <a:rPr lang="nl-NL" b="1" dirty="0"/>
              <a:t>“De gymnasia hebben het zwaar.”</a:t>
            </a:r>
          </a:p>
          <a:p>
            <a:r>
              <a:rPr lang="nl-NL" b="1" dirty="0"/>
              <a:t>“Gymnasia moeten hun kroonjuwelen niet verkwanselen.”</a:t>
            </a:r>
          </a:p>
          <a:p>
            <a:r>
              <a:rPr lang="nl-NL" b="1" dirty="0"/>
              <a:t>“Een leerling met vwo advies kan ook kiezen uit </a:t>
            </a:r>
            <a:r>
              <a:rPr lang="nl-NL" b="1" dirty="0" err="1"/>
              <a:t>technasia</a:t>
            </a:r>
            <a:r>
              <a:rPr lang="nl-NL" b="1" dirty="0"/>
              <a:t> en tweetalige scholen.”</a:t>
            </a:r>
          </a:p>
          <a:p>
            <a:r>
              <a:rPr lang="nl-NL" b="1" dirty="0"/>
              <a:t>“’Heftig nieuws’ in </a:t>
            </a:r>
            <a:r>
              <a:rPr lang="nl-NL" b="1" dirty="0" err="1"/>
              <a:t>Ossterhout</a:t>
            </a:r>
            <a:r>
              <a:rPr lang="nl-NL" b="1" dirty="0"/>
              <a:t>: na ruim 135 jaar wordt het Sint </a:t>
            </a:r>
            <a:r>
              <a:rPr lang="nl-NL" b="1" dirty="0" err="1"/>
              <a:t>Oelbertgymnasium</a:t>
            </a:r>
            <a:r>
              <a:rPr lang="nl-NL" b="1" dirty="0"/>
              <a:t> ook een atheneum.”</a:t>
            </a:r>
          </a:p>
        </p:txBody>
      </p:sp>
    </p:spTree>
    <p:extLst>
      <p:ext uri="{BB962C8B-B14F-4D97-AF65-F5344CB8AC3E}">
        <p14:creationId xmlns:p14="http://schemas.microsoft.com/office/powerpoint/2010/main" val="1964422415"/>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C5E8E4A-022E-B92E-5445-3B1BA506AEF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078300E3-64E5-B3E4-7EDE-C8D57E6399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Tijdelijke aanduiding voor inhoud 4" descr="Afbeelding met tekst, binnen, plafond, vloer&#10;&#10;Automatisch gegenereerde beschrijving">
            <a:extLst>
              <a:ext uri="{FF2B5EF4-FFF2-40B4-BE49-F238E27FC236}">
                <a16:creationId xmlns:a16="http://schemas.microsoft.com/office/drawing/2014/main" id="{049F9408-EB9C-0E33-EF68-09EC2A107C2F}"/>
              </a:ext>
            </a:extLst>
          </p:cNvPr>
          <p:cNvPicPr>
            <a:picLocks noChangeAspect="1"/>
          </p:cNvPicPr>
          <p:nvPr/>
        </p:nvPicPr>
        <p:blipFill rotWithShape="1">
          <a:blip r:embed="rId3"/>
          <a:srcRect l="3716" t="9091" r="31648"/>
          <a:stretch/>
        </p:blipFill>
        <p:spPr>
          <a:xfrm>
            <a:off x="3523485" y="23840"/>
            <a:ext cx="8668512" cy="6857990"/>
          </a:xfrm>
          <a:prstGeom prst="rect">
            <a:avLst/>
          </a:prstGeom>
        </p:spPr>
      </p:pic>
      <p:sp>
        <p:nvSpPr>
          <p:cNvPr id="16" name="Rectangle 15">
            <a:extLst>
              <a:ext uri="{FF2B5EF4-FFF2-40B4-BE49-F238E27FC236}">
                <a16:creationId xmlns:a16="http://schemas.microsoft.com/office/drawing/2014/main" id="{F17DE846-0BF9-454E-FB3E-46BC9D047B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883EA6C4-0B0F-E62A-B4C0-DDBA42F1A651}"/>
              </a:ext>
            </a:extLst>
          </p:cNvPr>
          <p:cNvSpPr>
            <a:spLocks noGrp="1"/>
          </p:cNvSpPr>
          <p:nvPr>
            <p:ph type="title"/>
          </p:nvPr>
        </p:nvSpPr>
        <p:spPr>
          <a:xfrm>
            <a:off x="477980" y="1122363"/>
            <a:ext cx="5595881" cy="3204134"/>
          </a:xfrm>
        </p:spPr>
        <p:txBody>
          <a:bodyPr vert="horz" lIns="91440" tIns="45720" rIns="91440" bIns="45720" rtlCol="0" anchor="b">
            <a:normAutofit/>
          </a:bodyPr>
          <a:lstStyle/>
          <a:p>
            <a:r>
              <a:rPr lang="nl-NL" sz="2800" dirty="0">
                <a:latin typeface="Kalinga" panose="020B0502040204020203" pitchFamily="34" charset="0"/>
                <a:cs typeface="Kalinga" panose="020B0502040204020203" pitchFamily="34" charset="0"/>
              </a:rPr>
              <a:t>Wie vissen er allemaal in de VWO-vijver</a:t>
            </a:r>
          </a:p>
        </p:txBody>
      </p:sp>
      <p:sp>
        <p:nvSpPr>
          <p:cNvPr id="18" name="Rectangle 17">
            <a:extLst>
              <a:ext uri="{FF2B5EF4-FFF2-40B4-BE49-F238E27FC236}">
                <a16:creationId xmlns:a16="http://schemas.microsoft.com/office/drawing/2014/main" id="{C0929483-64E9-21CA-19BF-12BE0D4575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0" name="Rectangle 19">
            <a:extLst>
              <a:ext uri="{FF2B5EF4-FFF2-40B4-BE49-F238E27FC236}">
                <a16:creationId xmlns:a16="http://schemas.microsoft.com/office/drawing/2014/main" id="{FBA17B96-A897-F138-9314-71A5BB6EF5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Afbeelding 3" descr="Afbeelding met tekst&#10;&#10;Automatisch gegenereerde beschrijving">
            <a:extLst>
              <a:ext uri="{FF2B5EF4-FFF2-40B4-BE49-F238E27FC236}">
                <a16:creationId xmlns:a16="http://schemas.microsoft.com/office/drawing/2014/main" id="{D22D1410-DE2D-E983-4D4E-05007C1E33A7}"/>
              </a:ext>
            </a:extLst>
          </p:cNvPr>
          <p:cNvPicPr>
            <a:picLocks noChangeAspect="1"/>
          </p:cNvPicPr>
          <p:nvPr/>
        </p:nvPicPr>
        <p:blipFill>
          <a:blip r:embed="rId4"/>
          <a:stretch>
            <a:fillRect/>
          </a:stretch>
        </p:blipFill>
        <p:spPr>
          <a:xfrm rot="544181">
            <a:off x="6393660" y="2331378"/>
            <a:ext cx="1327175" cy="370828"/>
          </a:xfrm>
          <a:prstGeom prst="rect">
            <a:avLst/>
          </a:prstGeom>
        </p:spPr>
      </p:pic>
      <p:pic>
        <p:nvPicPr>
          <p:cNvPr id="6" name="Afbeelding 5" descr="Afbeelding met tekst, schermopname, diagram, Lettertype&#10;&#10;Door AI gegenereerde inhoud is mogelijk onjuist.">
            <a:extLst>
              <a:ext uri="{FF2B5EF4-FFF2-40B4-BE49-F238E27FC236}">
                <a16:creationId xmlns:a16="http://schemas.microsoft.com/office/drawing/2014/main" id="{83884D85-4790-94FB-BF70-97637E3C5227}"/>
              </a:ext>
            </a:extLst>
          </p:cNvPr>
          <p:cNvPicPr>
            <a:picLocks noChangeAspect="1"/>
          </p:cNvPicPr>
          <p:nvPr/>
        </p:nvPicPr>
        <p:blipFill>
          <a:blip r:embed="rId5"/>
          <a:stretch>
            <a:fillRect/>
          </a:stretch>
        </p:blipFill>
        <p:spPr>
          <a:xfrm>
            <a:off x="5890745" y="57510"/>
            <a:ext cx="6263930" cy="3395325"/>
          </a:xfrm>
          <a:prstGeom prst="rect">
            <a:avLst/>
          </a:prstGeom>
        </p:spPr>
      </p:pic>
      <p:sp>
        <p:nvSpPr>
          <p:cNvPr id="8" name="Content Placeholder 8">
            <a:extLst>
              <a:ext uri="{FF2B5EF4-FFF2-40B4-BE49-F238E27FC236}">
                <a16:creationId xmlns:a16="http://schemas.microsoft.com/office/drawing/2014/main" id="{EE907349-31AA-F1D9-CF33-CC8D2F49B6F4}"/>
              </a:ext>
            </a:extLst>
          </p:cNvPr>
          <p:cNvSpPr txBox="1">
            <a:spLocks/>
          </p:cNvSpPr>
          <p:nvPr/>
        </p:nvSpPr>
        <p:spPr>
          <a:xfrm>
            <a:off x="477980" y="4785631"/>
            <a:ext cx="5125986" cy="172106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sz="1200" dirty="0">
                <a:solidFill>
                  <a:srgbClr val="ED7D31"/>
                </a:solidFill>
                <a:latin typeface="Kalinga" panose="020B0502040204020203" pitchFamily="34" charset="0"/>
                <a:cs typeface="Kalinga" panose="020B0502040204020203" pitchFamily="34" charset="0"/>
              </a:rPr>
              <a:t>Diederik </a:t>
            </a:r>
            <a:r>
              <a:rPr lang="nl-NL" sz="1200" dirty="0" err="1">
                <a:solidFill>
                  <a:srgbClr val="ED7D31"/>
                </a:solidFill>
                <a:latin typeface="Kalinga" panose="020B0502040204020203" pitchFamily="34" charset="0"/>
                <a:cs typeface="Kalinga" panose="020B0502040204020203" pitchFamily="34" charset="0"/>
              </a:rPr>
              <a:t>Burgersdijk</a:t>
            </a:r>
            <a:r>
              <a:rPr lang="nl-NL" sz="1200" dirty="0">
                <a:solidFill>
                  <a:srgbClr val="ED7D31"/>
                </a:solidFill>
                <a:latin typeface="Kalinga" panose="020B0502040204020203" pitchFamily="34" charset="0"/>
                <a:cs typeface="Kalinga" panose="020B0502040204020203" pitchFamily="34" charset="0"/>
              </a:rPr>
              <a:t> in een </a:t>
            </a:r>
            <a:r>
              <a:rPr lang="nl-NL" sz="1200" dirty="0" err="1">
                <a:solidFill>
                  <a:srgbClr val="ED7D31"/>
                </a:solidFill>
                <a:latin typeface="Kalinga" panose="020B0502040204020203" pitchFamily="34" charset="0"/>
                <a:cs typeface="Kalinga" panose="020B0502040204020203" pitchFamily="34" charset="0"/>
              </a:rPr>
              <a:t>comment</a:t>
            </a:r>
            <a:r>
              <a:rPr lang="nl-NL" sz="1200" dirty="0">
                <a:solidFill>
                  <a:srgbClr val="ED7D31"/>
                </a:solidFill>
                <a:latin typeface="Kalinga" panose="020B0502040204020203" pitchFamily="34" charset="0"/>
                <a:cs typeface="Kalinga" panose="020B0502040204020203" pitchFamily="34" charset="0"/>
              </a:rPr>
              <a:t>:</a:t>
            </a:r>
          </a:p>
          <a:p>
            <a:pPr marL="0" indent="0">
              <a:buFont typeface="Arial" panose="020B0604020202020204" pitchFamily="34" charset="0"/>
              <a:buNone/>
            </a:pPr>
            <a:r>
              <a:rPr lang="nl-NL" sz="1200" dirty="0">
                <a:latin typeface="Kalinga" panose="020B0502040204020203" pitchFamily="34" charset="0"/>
                <a:cs typeface="Kalinga" panose="020B0502040204020203" pitchFamily="34" charset="0"/>
              </a:rPr>
              <a:t>“H</a:t>
            </a:r>
            <a:r>
              <a:rPr lang="nl-NL" sz="1200" b="0" i="0" u="none" strike="noStrike" dirty="0">
                <a:effectLst/>
                <a:latin typeface="Kalinga" panose="020B0502040204020203" pitchFamily="34" charset="0"/>
                <a:cs typeface="Kalinga" panose="020B0502040204020203" pitchFamily="34" charset="0"/>
              </a:rPr>
              <a:t>et aantal leerlingen op zelfstandige gymnasia daalt hard en vwo aantallen stijgen licht.”</a:t>
            </a:r>
          </a:p>
          <a:p>
            <a:pPr marL="0" indent="0">
              <a:buFont typeface="Arial" panose="020B0604020202020204" pitchFamily="34" charset="0"/>
              <a:buNone/>
            </a:pPr>
            <a:r>
              <a:rPr lang="nl-NL" sz="1200" dirty="0">
                <a:solidFill>
                  <a:srgbClr val="ED7D31"/>
                </a:solidFill>
                <a:latin typeface="Kalinga" panose="020B0502040204020203" pitchFamily="34" charset="0"/>
                <a:cs typeface="Kalinga" panose="020B0502040204020203" pitchFamily="34" charset="0"/>
              </a:rPr>
              <a:t>Bram Roth in een </a:t>
            </a:r>
            <a:r>
              <a:rPr lang="nl-NL" sz="1200" dirty="0" err="1">
                <a:solidFill>
                  <a:srgbClr val="ED7D31"/>
                </a:solidFill>
                <a:latin typeface="Kalinga" panose="020B0502040204020203" pitchFamily="34" charset="0"/>
                <a:cs typeface="Kalinga" panose="020B0502040204020203" pitchFamily="34" charset="0"/>
              </a:rPr>
              <a:t>comment</a:t>
            </a:r>
            <a:r>
              <a:rPr lang="nl-NL" sz="1200" dirty="0">
                <a:solidFill>
                  <a:srgbClr val="ED7D31"/>
                </a:solidFill>
                <a:latin typeface="Kalinga" panose="020B0502040204020203" pitchFamily="34" charset="0"/>
                <a:cs typeface="Kalinga" panose="020B0502040204020203" pitchFamily="34" charset="0"/>
              </a:rPr>
              <a:t>: </a:t>
            </a:r>
          </a:p>
          <a:p>
            <a:pPr marL="0" indent="0">
              <a:buFont typeface="Arial" panose="020B0604020202020204" pitchFamily="34" charset="0"/>
              <a:buNone/>
            </a:pPr>
            <a:r>
              <a:rPr lang="nl-NL" sz="1200" b="0" i="0" u="none" strike="noStrike" dirty="0">
                <a:effectLst/>
                <a:latin typeface="Kalinga" panose="020B0502040204020203" pitchFamily="34" charset="0"/>
                <a:cs typeface="Kalinga" panose="020B0502040204020203" pitchFamily="34" charset="0"/>
              </a:rPr>
              <a:t>Er is ook een onstuimige groei geweest de laatste jaren. Bij het gymnasium waar ik werkte hadden ze op een gegeven moment ook de conciërgewoning ingelijfd als lesruimte. Een correctie op die groei kan geen kwaad</a:t>
            </a:r>
            <a:endParaRPr lang="nl-NL" sz="1200" dirty="0">
              <a:solidFill>
                <a:srgbClr val="ED7D31"/>
              </a:solidFill>
              <a:latin typeface="Kalinga" panose="020B0502040204020203" pitchFamily="34" charset="0"/>
              <a:cs typeface="Kalinga" panose="020B0502040204020203" pitchFamily="34" charset="0"/>
            </a:endParaRPr>
          </a:p>
          <a:p>
            <a:pPr marL="0" indent="0">
              <a:buFont typeface="Arial" panose="020B0604020202020204" pitchFamily="34" charset="0"/>
              <a:buNone/>
            </a:pPr>
            <a:endParaRPr lang="nl-NL" sz="1200" dirty="0">
              <a:solidFill>
                <a:srgbClr val="ED7D31"/>
              </a:solidFill>
              <a:latin typeface="Kalinga" panose="020B0502040204020203" pitchFamily="34" charset="0"/>
              <a:cs typeface="Kalinga" panose="020B0502040204020203" pitchFamily="34" charset="0"/>
            </a:endParaRPr>
          </a:p>
          <a:p>
            <a:pPr marL="0" indent="0">
              <a:buFont typeface="Arial" panose="020B0604020202020204" pitchFamily="34" charset="0"/>
              <a:buNone/>
            </a:pPr>
            <a:endParaRPr lang="nl-NL" sz="1200" dirty="0">
              <a:solidFill>
                <a:srgbClr val="ED7D31"/>
              </a:solidFill>
              <a:latin typeface="Kalinga" panose="020B0502040204020203" pitchFamily="34" charset="0"/>
              <a:cs typeface="Kalinga" panose="020B0502040204020203" pitchFamily="34" charset="0"/>
            </a:endParaRPr>
          </a:p>
          <a:p>
            <a:pPr marL="0" indent="0">
              <a:buFont typeface="Arial" panose="020B0604020202020204" pitchFamily="34" charset="0"/>
              <a:buNone/>
            </a:pPr>
            <a:endParaRPr lang="nl-NL" sz="1200" dirty="0">
              <a:solidFill>
                <a:srgbClr val="ED7D31"/>
              </a:solidFill>
              <a:latin typeface="Kalinga" panose="020B0502040204020203" pitchFamily="34" charset="0"/>
              <a:cs typeface="Kalinga" panose="020B0502040204020203" pitchFamily="34" charset="0"/>
            </a:endParaRPr>
          </a:p>
          <a:p>
            <a:pPr marL="0" indent="0">
              <a:buFont typeface="Arial" panose="020B0604020202020204" pitchFamily="34" charset="0"/>
              <a:buNone/>
            </a:pPr>
            <a:endParaRPr lang="nl-NL" sz="1200" dirty="0">
              <a:solidFill>
                <a:srgbClr val="ED7D31"/>
              </a:solidFill>
              <a:latin typeface="Kalinga" panose="020B0502040204020203" pitchFamily="34" charset="0"/>
              <a:cs typeface="Kalinga" panose="020B0502040204020203" pitchFamily="34" charset="0"/>
            </a:endParaRPr>
          </a:p>
        </p:txBody>
      </p:sp>
    </p:spTree>
    <p:extLst>
      <p:ext uri="{BB962C8B-B14F-4D97-AF65-F5344CB8AC3E}">
        <p14:creationId xmlns:p14="http://schemas.microsoft.com/office/powerpoint/2010/main" val="1271882190"/>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7EF71E6-52EB-EEAB-9198-62AF025FFE06}"/>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777CC4DD-6821-419D-E53B-1A154062F2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Tijdelijke aanduiding voor inhoud 4" descr="Afbeelding met tekst, binnen, plafond, vloer&#10;&#10;Automatisch gegenereerde beschrijving">
            <a:extLst>
              <a:ext uri="{FF2B5EF4-FFF2-40B4-BE49-F238E27FC236}">
                <a16:creationId xmlns:a16="http://schemas.microsoft.com/office/drawing/2014/main" id="{8ED25E77-30B9-275E-F9C5-A4AE74613182}"/>
              </a:ext>
            </a:extLst>
          </p:cNvPr>
          <p:cNvPicPr>
            <a:picLocks noChangeAspect="1"/>
          </p:cNvPicPr>
          <p:nvPr/>
        </p:nvPicPr>
        <p:blipFill rotWithShape="1">
          <a:blip r:embed="rId3"/>
          <a:srcRect l="3716" t="9091" r="31648"/>
          <a:stretch/>
        </p:blipFill>
        <p:spPr>
          <a:xfrm>
            <a:off x="3523485" y="0"/>
            <a:ext cx="8668512" cy="6857990"/>
          </a:xfrm>
          <a:prstGeom prst="rect">
            <a:avLst/>
          </a:prstGeom>
        </p:spPr>
      </p:pic>
      <p:sp>
        <p:nvSpPr>
          <p:cNvPr id="16" name="Rectangle 15">
            <a:extLst>
              <a:ext uri="{FF2B5EF4-FFF2-40B4-BE49-F238E27FC236}">
                <a16:creationId xmlns:a16="http://schemas.microsoft.com/office/drawing/2014/main" id="{ECC5ED47-DDAD-B465-684C-FB026D5ECF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CDF0063D-2C59-91EE-E0AC-A399121B8595}"/>
              </a:ext>
            </a:extLst>
          </p:cNvPr>
          <p:cNvSpPr>
            <a:spLocks noGrp="1"/>
          </p:cNvSpPr>
          <p:nvPr>
            <p:ph type="title"/>
          </p:nvPr>
        </p:nvSpPr>
        <p:spPr>
          <a:xfrm>
            <a:off x="477980" y="1122363"/>
            <a:ext cx="5595881" cy="3204134"/>
          </a:xfrm>
        </p:spPr>
        <p:txBody>
          <a:bodyPr vert="horz" lIns="91440" tIns="45720" rIns="91440" bIns="45720" rtlCol="0" anchor="b">
            <a:normAutofit/>
          </a:bodyPr>
          <a:lstStyle/>
          <a:p>
            <a:r>
              <a:rPr lang="nl-NL" sz="2800" dirty="0">
                <a:latin typeface="Kalinga" panose="020B0502040204020203" pitchFamily="34" charset="0"/>
                <a:cs typeface="Kalinga" panose="020B0502040204020203" pitchFamily="34" charset="0"/>
              </a:rPr>
              <a:t>Positie Grieks en het gymnasiumdiploma</a:t>
            </a:r>
          </a:p>
        </p:txBody>
      </p:sp>
      <p:sp>
        <p:nvSpPr>
          <p:cNvPr id="9" name="Content Placeholder 8">
            <a:extLst>
              <a:ext uri="{FF2B5EF4-FFF2-40B4-BE49-F238E27FC236}">
                <a16:creationId xmlns:a16="http://schemas.microsoft.com/office/drawing/2014/main" id="{81A7F51C-20DE-75CB-B166-4F5F4EB3FA9D}"/>
              </a:ext>
            </a:extLst>
          </p:cNvPr>
          <p:cNvSpPr>
            <a:spLocks noGrp="1"/>
          </p:cNvSpPr>
          <p:nvPr>
            <p:ph idx="1"/>
          </p:nvPr>
        </p:nvSpPr>
        <p:spPr>
          <a:xfrm>
            <a:off x="477978" y="4872922"/>
            <a:ext cx="11526787" cy="1854193"/>
          </a:xfrm>
          <a:solidFill>
            <a:srgbClr val="000000"/>
          </a:solidFill>
        </p:spPr>
        <p:txBody>
          <a:bodyPr vert="horz" lIns="91440" tIns="45720" rIns="91440" bIns="45720" rtlCol="0">
            <a:noAutofit/>
          </a:bodyPr>
          <a:lstStyle/>
          <a:p>
            <a:pPr marL="0" indent="0">
              <a:buNone/>
            </a:pPr>
            <a:r>
              <a:rPr lang="nl-NL" sz="1400" b="1" i="0" u="none" strike="noStrike" dirty="0">
                <a:effectLst/>
                <a:latin typeface="Kalinga" panose="020B0502040204020203" pitchFamily="34" charset="0"/>
                <a:cs typeface="Kalinga" panose="020B0502040204020203" pitchFamily="34" charset="0"/>
              </a:rPr>
              <a:t>Artikel 2.58. </a:t>
            </a:r>
            <a:r>
              <a:rPr lang="nl-NL" sz="1400" i="0" u="none" strike="noStrike" dirty="0">
                <a:effectLst/>
                <a:latin typeface="Kalinga" panose="020B0502040204020203" pitchFamily="34" charset="0"/>
                <a:cs typeface="Kalinga" panose="020B0502040204020203" pitchFamily="34" charset="0"/>
              </a:rPr>
              <a:t>Diploma’s, getuigschriften, certificaten en cijferlijsten</a:t>
            </a:r>
            <a:br>
              <a:rPr lang="nl-NL" sz="1400" b="0" i="0" u="none" strike="noStrike" dirty="0">
                <a:effectLst/>
                <a:latin typeface="Kalinga" panose="020B0502040204020203" pitchFamily="34" charset="0"/>
                <a:cs typeface="Kalinga" panose="020B0502040204020203" pitchFamily="34" charset="0"/>
              </a:rPr>
            </a:br>
            <a:r>
              <a:rPr lang="nl-NL" sz="1400" b="0" i="0" u="none" strike="noStrike" dirty="0">
                <a:effectLst/>
                <a:latin typeface="Kalinga" panose="020B0502040204020203" pitchFamily="34" charset="0"/>
                <a:cs typeface="Kalinga" panose="020B0502040204020203" pitchFamily="34" charset="0"/>
              </a:rPr>
              <a:t>1 De rector of directeur reikt op grond van de definitieve uitslag van het eindexamen aan elke examenkandidaat een cijferlijst uit.</a:t>
            </a:r>
          </a:p>
          <a:p>
            <a:pPr marL="0" indent="0" algn="l">
              <a:buNone/>
            </a:pPr>
            <a:r>
              <a:rPr lang="nl-NL" sz="1400" b="1" i="0" u="none" strike="noStrike" dirty="0">
                <a:effectLst/>
                <a:latin typeface="Kalinga" panose="020B0502040204020203" pitchFamily="34" charset="0"/>
                <a:cs typeface="Kalinga" panose="020B0502040204020203" pitchFamily="34" charset="0"/>
              </a:rPr>
              <a:t>2 </a:t>
            </a:r>
            <a:r>
              <a:rPr lang="nl-NL" sz="1400" b="0" i="0" u="none" strike="noStrike" dirty="0">
                <a:effectLst/>
                <a:latin typeface="Kalinga" panose="020B0502040204020203" pitchFamily="34" charset="0"/>
                <a:cs typeface="Kalinga" panose="020B0502040204020203" pitchFamily="34" charset="0"/>
              </a:rPr>
              <a:t>De rector of directeur reikt uit:</a:t>
            </a:r>
          </a:p>
          <a:p>
            <a:pPr marL="0" indent="0" algn="l">
              <a:buNone/>
            </a:pPr>
            <a:r>
              <a:rPr lang="nl-NL" sz="1400" b="0" i="0" u="none" strike="noStrike" dirty="0">
                <a:effectLst/>
                <a:latin typeface="Kalinga" panose="020B0502040204020203" pitchFamily="34" charset="0"/>
                <a:cs typeface="Kalinga" panose="020B0502040204020203" pitchFamily="34" charset="0"/>
              </a:rPr>
              <a:t>a. een diploma vwo, havo of vmbo aan de examenkandidaat die met goed gevolg het eindexamen heeft afgelegd van de desbetreffende schoolsoort;</a:t>
            </a:r>
            <a:endParaRPr lang="nl-NL" sz="1400" b="1" i="0" u="none" strike="noStrike" dirty="0">
              <a:effectLst/>
              <a:latin typeface="Kalinga" panose="020B0502040204020203" pitchFamily="34" charset="0"/>
              <a:cs typeface="Kalinga" panose="020B0502040204020203" pitchFamily="34" charset="0"/>
            </a:endParaRPr>
          </a:p>
          <a:p>
            <a:pPr marL="0" indent="0">
              <a:buNone/>
            </a:pPr>
            <a:r>
              <a:rPr lang="nl-NL" sz="1400" b="1" i="0" u="none" strike="noStrike" dirty="0">
                <a:effectLst/>
                <a:latin typeface="Kalinga" panose="020B0502040204020203" pitchFamily="34" charset="0"/>
                <a:cs typeface="Kalinga" panose="020B0502040204020203" pitchFamily="34" charset="0"/>
              </a:rPr>
              <a:t>6.</a:t>
            </a:r>
            <a:r>
              <a:rPr lang="nl-NL" sz="1400" b="0" i="0" u="none" strike="noStrike" dirty="0">
                <a:effectLst/>
                <a:latin typeface="Kalinga" panose="020B0502040204020203" pitchFamily="34" charset="0"/>
                <a:cs typeface="Kalinga" panose="020B0502040204020203" pitchFamily="34" charset="0"/>
              </a:rPr>
              <a:t> Bij of krachtens algemene maatregel van bestuur worden regels gesteld over</a:t>
            </a:r>
          </a:p>
          <a:p>
            <a:pPr marL="0" indent="0">
              <a:buNone/>
            </a:pPr>
            <a:r>
              <a:rPr lang="nl-NL" sz="1050" b="0" i="0" u="none" strike="noStrike" dirty="0">
                <a:solidFill>
                  <a:srgbClr val="333333"/>
                </a:solidFill>
                <a:effectLst/>
                <a:latin typeface="Rijksoverheid Sans"/>
              </a:rPr>
              <a:t>:</a:t>
            </a:r>
            <a:r>
              <a:rPr lang="nl-NL" sz="1400" b="1" i="0" u="none" strike="noStrike" dirty="0">
                <a:effectLst/>
                <a:latin typeface="Kalinga" panose="020B0502040204020203" pitchFamily="34" charset="0"/>
                <a:cs typeface="Kalinga" panose="020B0502040204020203" pitchFamily="34" charset="0"/>
              </a:rPr>
              <a:t>c </a:t>
            </a:r>
            <a:r>
              <a:rPr lang="nl-NL" sz="1400" b="0" i="0" u="none" strike="noStrike" dirty="0">
                <a:effectLst/>
                <a:latin typeface="Kalinga" panose="020B0502040204020203" pitchFamily="34" charset="0"/>
                <a:cs typeface="Kalinga" panose="020B0502040204020203" pitchFamily="34" charset="0"/>
              </a:rPr>
              <a:t>de uitreiking van het diploma atheneum in plaats van het diploma gymnasium.</a:t>
            </a:r>
            <a:endParaRPr lang="nl-NL" sz="1400" dirty="0">
              <a:latin typeface="Kalinga" panose="020B0502040204020203" pitchFamily="34" charset="0"/>
              <a:cs typeface="Kalinga" panose="020B0502040204020203" pitchFamily="34" charset="0"/>
            </a:endParaRPr>
          </a:p>
          <a:p>
            <a:pPr marL="0" indent="0">
              <a:buNone/>
            </a:pPr>
            <a:endParaRPr lang="nl-NL" sz="1600" dirty="0"/>
          </a:p>
          <a:p>
            <a:pPr marL="0" indent="0">
              <a:buNone/>
            </a:pPr>
            <a:endParaRPr lang="nl-NL" sz="1600" dirty="0"/>
          </a:p>
        </p:txBody>
      </p:sp>
      <p:sp>
        <p:nvSpPr>
          <p:cNvPr id="18" name="Rectangle 17">
            <a:extLst>
              <a:ext uri="{FF2B5EF4-FFF2-40B4-BE49-F238E27FC236}">
                <a16:creationId xmlns:a16="http://schemas.microsoft.com/office/drawing/2014/main" id="{1192F264-1396-D1DA-0AD4-CF4486DD15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0" name="Rectangle 19">
            <a:extLst>
              <a:ext uri="{FF2B5EF4-FFF2-40B4-BE49-F238E27FC236}">
                <a16:creationId xmlns:a16="http://schemas.microsoft.com/office/drawing/2014/main" id="{074B0AA2-AB28-A6E8-CD39-513476AA2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Afbeelding 3" descr="Afbeelding met tekst&#10;&#10;Automatisch gegenereerde beschrijving">
            <a:extLst>
              <a:ext uri="{FF2B5EF4-FFF2-40B4-BE49-F238E27FC236}">
                <a16:creationId xmlns:a16="http://schemas.microsoft.com/office/drawing/2014/main" id="{38F1CB6F-54CB-6F97-B3D4-8CA1CC19CEF9}"/>
              </a:ext>
            </a:extLst>
          </p:cNvPr>
          <p:cNvPicPr>
            <a:picLocks noChangeAspect="1"/>
          </p:cNvPicPr>
          <p:nvPr/>
        </p:nvPicPr>
        <p:blipFill>
          <a:blip r:embed="rId4"/>
          <a:stretch>
            <a:fillRect/>
          </a:stretch>
        </p:blipFill>
        <p:spPr>
          <a:xfrm rot="544181">
            <a:off x="6393660" y="2331378"/>
            <a:ext cx="1327175" cy="370828"/>
          </a:xfrm>
          <a:prstGeom prst="rect">
            <a:avLst/>
          </a:prstGeom>
        </p:spPr>
      </p:pic>
      <p:sp>
        <p:nvSpPr>
          <p:cNvPr id="3" name="Tekstvak 2">
            <a:extLst>
              <a:ext uri="{FF2B5EF4-FFF2-40B4-BE49-F238E27FC236}">
                <a16:creationId xmlns:a16="http://schemas.microsoft.com/office/drawing/2014/main" id="{2AC58A1A-1237-30DD-AF39-0C92D5824719}"/>
              </a:ext>
            </a:extLst>
          </p:cNvPr>
          <p:cNvSpPr txBox="1"/>
          <p:nvPr/>
        </p:nvSpPr>
        <p:spPr>
          <a:xfrm>
            <a:off x="5681609" y="474765"/>
            <a:ext cx="6175550" cy="369332"/>
          </a:xfrm>
          <a:prstGeom prst="rect">
            <a:avLst/>
          </a:prstGeom>
          <a:solidFill>
            <a:schemeClr val="accent2"/>
          </a:solidFill>
        </p:spPr>
        <p:txBody>
          <a:bodyPr wrap="square" rtlCol="0">
            <a:spAutoFit/>
          </a:bodyPr>
          <a:lstStyle/>
          <a:p>
            <a:endParaRPr lang="nl-NL" b="1" dirty="0"/>
          </a:p>
        </p:txBody>
      </p:sp>
      <p:sp>
        <p:nvSpPr>
          <p:cNvPr id="6" name="Tekstvak 5">
            <a:extLst>
              <a:ext uri="{FF2B5EF4-FFF2-40B4-BE49-F238E27FC236}">
                <a16:creationId xmlns:a16="http://schemas.microsoft.com/office/drawing/2014/main" id="{F0B4B55A-DA3A-B3C0-A563-E09CFBD4E100}"/>
              </a:ext>
            </a:extLst>
          </p:cNvPr>
          <p:cNvSpPr txBox="1"/>
          <p:nvPr/>
        </p:nvSpPr>
        <p:spPr>
          <a:xfrm>
            <a:off x="5681609" y="260060"/>
            <a:ext cx="6175550" cy="3323987"/>
          </a:xfrm>
          <a:prstGeom prst="rect">
            <a:avLst/>
          </a:prstGeom>
          <a:solidFill>
            <a:schemeClr val="accent2"/>
          </a:solidFill>
        </p:spPr>
        <p:txBody>
          <a:bodyPr wrap="square" rtlCol="0">
            <a:spAutoFit/>
          </a:bodyPr>
          <a:lstStyle/>
          <a:p>
            <a:endParaRPr lang="nl-NL" sz="1400" b="1" i="0" u="none" strike="noStrike" dirty="0">
              <a:solidFill>
                <a:srgbClr val="333333"/>
              </a:solidFill>
              <a:effectLst/>
              <a:latin typeface="Kalinga" panose="020B0502040204020203" pitchFamily="34" charset="0"/>
              <a:cs typeface="Kalinga"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400" b="1" i="0" u="none" strike="noStrike" dirty="0">
                <a:solidFill>
                  <a:srgbClr val="333333"/>
                </a:solidFill>
                <a:effectLst/>
                <a:latin typeface="Kalinga" panose="020B0502040204020203" pitchFamily="34" charset="0"/>
                <a:cs typeface="Kalinga" panose="020B0502040204020203" pitchFamily="34" charset="0"/>
              </a:rPr>
              <a:t>Artikel 2.4</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400" dirty="0">
                <a:solidFill>
                  <a:srgbClr val="333333"/>
                </a:solidFill>
                <a:latin typeface="Kalinga" panose="020B0502040204020203" pitchFamily="34" charset="0"/>
                <a:cs typeface="Kalinga" panose="020B0502040204020203" pitchFamily="34" charset="0"/>
              </a:rPr>
              <a:t>VWO </a:t>
            </a:r>
            <a:r>
              <a:rPr lang="nl-NL" sz="1400" b="0" i="0" u="none" strike="noStrike" dirty="0">
                <a:solidFill>
                  <a:srgbClr val="333333"/>
                </a:solidFill>
                <a:effectLst/>
                <a:latin typeface="Kalinga" panose="020B0502040204020203" pitchFamily="34" charset="0"/>
                <a:cs typeface="Kalinga" panose="020B0502040204020203" pitchFamily="34" charset="0"/>
              </a:rPr>
              <a:t>wordt gegeven aan scholen voor vwo, die zijn onderscheiden in gymnasia en athenea. Aan een </a:t>
            </a:r>
            <a:r>
              <a:rPr lang="nl-NL" sz="1400" b="0" i="0" u="none" strike="noStrike" dirty="0" err="1">
                <a:solidFill>
                  <a:srgbClr val="000000"/>
                </a:solidFill>
                <a:effectLst/>
                <a:latin typeface="Kalinga" panose="020B0502040204020203" pitchFamily="34" charset="0"/>
                <a:cs typeface="Kalinga" panose="020B0502040204020203" pitchFamily="34" charset="0"/>
              </a:rPr>
              <a:t>gymnasium</a:t>
            </a:r>
            <a:r>
              <a:rPr lang="nl-NL" sz="1400" b="0" i="0" u="sng" dirty="0" err="1">
                <a:solidFill>
                  <a:srgbClr val="154273"/>
                </a:solidFill>
                <a:effectLst/>
                <a:latin typeface="Kalinga" panose="020B0502040204020203" pitchFamily="34" charset="0"/>
                <a:cs typeface="Kalinga" panose="020B0502040204020203" pitchFamily="34" charset="0"/>
                <a:hlinkClick r:id="rId5"/>
              </a:rPr>
              <a:t>Volgende</a:t>
            </a:r>
            <a:r>
              <a:rPr lang="nl-NL" sz="1400" b="0" i="0" u="sng" dirty="0">
                <a:solidFill>
                  <a:srgbClr val="154273"/>
                </a:solidFill>
                <a:effectLst/>
                <a:latin typeface="Kalinga" panose="020B0502040204020203" pitchFamily="34" charset="0"/>
                <a:cs typeface="Kalinga" panose="020B0502040204020203" pitchFamily="34" charset="0"/>
                <a:hlinkClick r:id="rId5"/>
              </a:rPr>
              <a:t> zoekterm markering</a:t>
            </a:r>
            <a:r>
              <a:rPr lang="nl-NL" sz="1400" b="0" i="0" u="none" strike="noStrike" dirty="0">
                <a:solidFill>
                  <a:srgbClr val="333333"/>
                </a:solidFill>
                <a:effectLst/>
                <a:latin typeface="Kalinga" panose="020B0502040204020203" pitchFamily="34" charset="0"/>
                <a:cs typeface="Kalinga" panose="020B0502040204020203" pitchFamily="34" charset="0"/>
              </a:rPr>
              <a:t> wordt in elk geval voortgezet onderwijs gegeven in Latijnse taal en cultuur en Griekse taal en cultuur.</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400" dirty="0">
              <a:latin typeface="Kalinga" panose="020B0502040204020203" pitchFamily="34" charset="0"/>
              <a:cs typeface="Kalinga" panose="020B0502040204020203" pitchFamily="34" charset="0"/>
            </a:endParaRPr>
          </a:p>
          <a:p>
            <a:r>
              <a:rPr lang="nl-NL" sz="1400" b="1" i="0" u="none" strike="noStrike" dirty="0">
                <a:solidFill>
                  <a:srgbClr val="333333"/>
                </a:solidFill>
                <a:effectLst/>
                <a:latin typeface="Kalinga" panose="020B0502040204020203" pitchFamily="34" charset="0"/>
                <a:cs typeface="Kalinga" panose="020B0502040204020203" pitchFamily="34" charset="0"/>
              </a:rPr>
              <a:t>Artikel 2.5. Inrichting gemeenschappelijk deel profielen vwo</a:t>
            </a:r>
          </a:p>
          <a:p>
            <a:r>
              <a:rPr lang="nl-NL" sz="1400" b="0" i="0" u="none" strike="noStrike" dirty="0">
                <a:solidFill>
                  <a:srgbClr val="333333"/>
                </a:solidFill>
                <a:effectLst/>
                <a:latin typeface="Kalinga" panose="020B0502040204020203" pitchFamily="34" charset="0"/>
                <a:cs typeface="Kalinga" panose="020B0502040204020203" pitchFamily="34" charset="0"/>
              </a:rPr>
              <a:t>Latijnse taal en cultuur of Griekse taal en cultuur, ter keuze van de leerling uit deze beide door het bevoegd gezag aan te bieden vakken: 760; </a:t>
            </a:r>
          </a:p>
          <a:p>
            <a:endParaRPr lang="nl-NL" sz="1400" b="0" i="0" u="none" strike="noStrike" dirty="0">
              <a:solidFill>
                <a:srgbClr val="333333"/>
              </a:solidFill>
              <a:effectLst/>
              <a:latin typeface="Kalinga" panose="020B0502040204020203" pitchFamily="34" charset="0"/>
              <a:cs typeface="Kalinga" panose="020B0502040204020203" pitchFamily="34" charset="0"/>
            </a:endParaRPr>
          </a:p>
          <a:p>
            <a:r>
              <a:rPr lang="nl-NL" sz="1400" b="0" i="0" u="none" strike="noStrike" dirty="0">
                <a:solidFill>
                  <a:srgbClr val="333333"/>
                </a:solidFill>
                <a:effectLst/>
                <a:latin typeface="Kalinga" panose="020B0502040204020203" pitchFamily="34" charset="0"/>
                <a:cs typeface="Kalinga" panose="020B0502040204020203" pitchFamily="34" charset="0"/>
              </a:rPr>
              <a:t>(</a:t>
            </a:r>
            <a:r>
              <a:rPr lang="nl-NL" sz="1400" b="1" i="0" u="none" strike="noStrike" dirty="0">
                <a:solidFill>
                  <a:srgbClr val="154273"/>
                </a:solidFill>
                <a:effectLst/>
                <a:latin typeface="Kalinga" panose="020B0502040204020203" pitchFamily="34" charset="0"/>
                <a:cs typeface="Kalinga" panose="020B0502040204020203" pitchFamily="34" charset="0"/>
              </a:rPr>
              <a:t>Uitvoeringsbesluit WVO 2020 </a:t>
            </a:r>
            <a:r>
              <a:rPr lang="nl-NL" sz="1400" b="0" i="0" u="none" strike="noStrike" dirty="0">
                <a:solidFill>
                  <a:srgbClr val="000000"/>
                </a:solidFill>
                <a:effectLst/>
                <a:latin typeface="Kalinga" panose="020B0502040204020203" pitchFamily="34" charset="0"/>
                <a:cs typeface="Kalinga" panose="020B0502040204020203" pitchFamily="34" charset="0"/>
              </a:rPr>
              <a:t>Geraadpleegd op 11-05-2025. </a:t>
            </a:r>
            <a:br>
              <a:rPr lang="nl-NL" sz="1400" b="0" i="0" u="none" strike="noStrike" dirty="0">
                <a:solidFill>
                  <a:srgbClr val="000000"/>
                </a:solidFill>
                <a:effectLst/>
                <a:latin typeface="Kalinga" panose="020B0502040204020203" pitchFamily="34" charset="0"/>
                <a:cs typeface="Kalinga" panose="020B0502040204020203" pitchFamily="34" charset="0"/>
              </a:rPr>
            </a:br>
            <a:r>
              <a:rPr lang="nl-NL" sz="1400" b="0" i="0" u="none" strike="noStrike" dirty="0">
                <a:solidFill>
                  <a:srgbClr val="000000"/>
                </a:solidFill>
                <a:effectLst/>
                <a:latin typeface="Kalinga" panose="020B0502040204020203" pitchFamily="34" charset="0"/>
                <a:cs typeface="Kalinga" panose="020B0502040204020203" pitchFamily="34" charset="0"/>
              </a:rPr>
              <a:t>Geldend van 01-08-2024 t/m </a:t>
            </a:r>
            <a:r>
              <a:rPr lang="nl-NL" sz="1400" b="0" i="0" u="none" strike="noStrike" dirty="0" err="1">
                <a:solidFill>
                  <a:srgbClr val="000000"/>
                </a:solidFill>
                <a:effectLst/>
                <a:latin typeface="Kalinga" panose="020B0502040204020203" pitchFamily="34" charset="0"/>
                <a:cs typeface="Kalinga" panose="020B0502040204020203" pitchFamily="34" charset="0"/>
              </a:rPr>
              <a:t>hede</a:t>
            </a:r>
            <a:r>
              <a:rPr lang="nl-NL" sz="1400" b="0" i="0" u="none" strike="noStrike" dirty="0">
                <a:solidFill>
                  <a:srgbClr val="000000"/>
                </a:solidFill>
                <a:effectLst/>
                <a:latin typeface="Kalinga" panose="020B0502040204020203" pitchFamily="34" charset="0"/>
                <a:cs typeface="Kalinga" panose="020B0502040204020203" pitchFamily="34" charset="0"/>
              </a:rPr>
              <a:t>)</a:t>
            </a:r>
          </a:p>
          <a:p>
            <a:endParaRPr lang="nl-NL" sz="1400" b="0" i="0" u="none" strike="noStrike" dirty="0">
              <a:solidFill>
                <a:srgbClr val="333333"/>
              </a:solidFill>
              <a:effectLst/>
              <a:latin typeface="Kalinga" panose="020B0502040204020203" pitchFamily="34" charset="0"/>
              <a:cs typeface="Kalinga" panose="020B0502040204020203" pitchFamily="34" charset="0"/>
            </a:endParaRPr>
          </a:p>
        </p:txBody>
      </p:sp>
      <p:sp>
        <p:nvSpPr>
          <p:cNvPr id="7" name="Content Placeholder 8">
            <a:extLst>
              <a:ext uri="{FF2B5EF4-FFF2-40B4-BE49-F238E27FC236}">
                <a16:creationId xmlns:a16="http://schemas.microsoft.com/office/drawing/2014/main" id="{01C33A4A-D4BA-A75C-7829-E6F03B201255}"/>
              </a:ext>
            </a:extLst>
          </p:cNvPr>
          <p:cNvSpPr txBox="1">
            <a:spLocks/>
          </p:cNvSpPr>
          <p:nvPr/>
        </p:nvSpPr>
        <p:spPr>
          <a:xfrm>
            <a:off x="477980" y="4785631"/>
            <a:ext cx="5125986" cy="172106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nl-NL" sz="1200" dirty="0">
              <a:solidFill>
                <a:srgbClr val="ED7D31"/>
              </a:solidFill>
              <a:latin typeface="Kalinga" panose="020B0502040204020203" pitchFamily="34" charset="0"/>
              <a:cs typeface="Kalinga" panose="020B0502040204020203" pitchFamily="34" charset="0"/>
            </a:endParaRPr>
          </a:p>
        </p:txBody>
      </p:sp>
      <p:sp>
        <p:nvSpPr>
          <p:cNvPr id="8" name="Content Placeholder 8">
            <a:extLst>
              <a:ext uri="{FF2B5EF4-FFF2-40B4-BE49-F238E27FC236}">
                <a16:creationId xmlns:a16="http://schemas.microsoft.com/office/drawing/2014/main" id="{C4C122F1-D57D-C399-C08D-89D5B85F2485}"/>
              </a:ext>
            </a:extLst>
          </p:cNvPr>
          <p:cNvSpPr txBox="1">
            <a:spLocks/>
          </p:cNvSpPr>
          <p:nvPr/>
        </p:nvSpPr>
        <p:spPr>
          <a:xfrm>
            <a:off x="477980" y="4872912"/>
            <a:ext cx="5125986" cy="172106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nl-NL" sz="1200" dirty="0">
              <a:solidFill>
                <a:srgbClr val="ED7D31"/>
              </a:solidFill>
              <a:latin typeface="Kalinga" panose="020B0502040204020203" pitchFamily="34" charset="0"/>
              <a:cs typeface="Kalinga" panose="020B0502040204020203" pitchFamily="34" charset="0"/>
            </a:endParaRPr>
          </a:p>
          <a:p>
            <a:pPr marL="0" indent="0">
              <a:buFont typeface="Arial" panose="020B0604020202020204" pitchFamily="34" charset="0"/>
              <a:buNone/>
            </a:pPr>
            <a:endParaRPr lang="nl-NL" sz="1200" dirty="0">
              <a:solidFill>
                <a:srgbClr val="ED7D31"/>
              </a:solidFill>
              <a:latin typeface="Kalinga" panose="020B0502040204020203" pitchFamily="34" charset="0"/>
              <a:cs typeface="Kalinga" panose="020B0502040204020203" pitchFamily="34" charset="0"/>
            </a:endParaRPr>
          </a:p>
          <a:p>
            <a:pPr marL="0" indent="0">
              <a:buFont typeface="Arial" panose="020B0604020202020204" pitchFamily="34" charset="0"/>
              <a:buNone/>
            </a:pPr>
            <a:endParaRPr lang="nl-NL" sz="1200" dirty="0">
              <a:solidFill>
                <a:srgbClr val="ED7D31"/>
              </a:solidFill>
              <a:latin typeface="Kalinga" panose="020B0502040204020203" pitchFamily="34" charset="0"/>
              <a:cs typeface="Kalinga" panose="020B0502040204020203" pitchFamily="34" charset="0"/>
            </a:endParaRPr>
          </a:p>
          <a:p>
            <a:pPr marL="0" indent="0">
              <a:buFont typeface="Arial" panose="020B0604020202020204" pitchFamily="34" charset="0"/>
              <a:buNone/>
            </a:pPr>
            <a:endParaRPr lang="nl-NL" sz="1200" dirty="0">
              <a:solidFill>
                <a:srgbClr val="ED7D31"/>
              </a:solidFill>
              <a:latin typeface="Kalinga" panose="020B0502040204020203" pitchFamily="34" charset="0"/>
              <a:cs typeface="Kalinga" panose="020B0502040204020203" pitchFamily="34" charset="0"/>
            </a:endParaRPr>
          </a:p>
        </p:txBody>
      </p:sp>
    </p:spTree>
    <p:extLst>
      <p:ext uri="{BB962C8B-B14F-4D97-AF65-F5344CB8AC3E}">
        <p14:creationId xmlns:p14="http://schemas.microsoft.com/office/powerpoint/2010/main" val="4268341618"/>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B317105-0481-DC84-4D74-EB2BF4972A34}"/>
            </a:ext>
          </a:extLst>
        </p:cNvPr>
        <p:cNvGrpSpPr/>
        <p:nvPr/>
      </p:nvGrpSpPr>
      <p:grpSpPr>
        <a:xfrm>
          <a:off x="0" y="0"/>
          <a:ext cx="0" cy="0"/>
          <a:chOff x="0" y="0"/>
          <a:chExt cx="0" cy="0"/>
        </a:xfrm>
      </p:grpSpPr>
      <p:pic>
        <p:nvPicPr>
          <p:cNvPr id="5" name="Tijdelijke aanduiding voor inhoud 4" descr="Afbeelding met tekst, binnen, plafond, vloer&#10;&#10;Automatisch gegenereerde beschrijving">
            <a:extLst>
              <a:ext uri="{FF2B5EF4-FFF2-40B4-BE49-F238E27FC236}">
                <a16:creationId xmlns:a16="http://schemas.microsoft.com/office/drawing/2014/main" id="{622F1BCE-762D-51DB-AC65-960C6D8E6999}"/>
              </a:ext>
            </a:extLst>
          </p:cNvPr>
          <p:cNvPicPr>
            <a:picLocks noChangeAspect="1"/>
          </p:cNvPicPr>
          <p:nvPr/>
        </p:nvPicPr>
        <p:blipFill rotWithShape="1">
          <a:blip r:embed="rId3"/>
          <a:srcRect l="3716" t="9091" r="31648"/>
          <a:stretch/>
        </p:blipFill>
        <p:spPr>
          <a:xfrm>
            <a:off x="3523488" y="10"/>
            <a:ext cx="8668512" cy="6857990"/>
          </a:xfrm>
          <a:prstGeom prst="rect">
            <a:avLst/>
          </a:prstGeom>
        </p:spPr>
      </p:pic>
      <p:sp>
        <p:nvSpPr>
          <p:cNvPr id="2" name="Titel 1">
            <a:extLst>
              <a:ext uri="{FF2B5EF4-FFF2-40B4-BE49-F238E27FC236}">
                <a16:creationId xmlns:a16="http://schemas.microsoft.com/office/drawing/2014/main" id="{990DE5E3-D62F-3C5E-E26E-C1B8A3E89032}"/>
              </a:ext>
            </a:extLst>
          </p:cNvPr>
          <p:cNvSpPr>
            <a:spLocks noGrp="1"/>
          </p:cNvSpPr>
          <p:nvPr>
            <p:ph type="title"/>
          </p:nvPr>
        </p:nvSpPr>
        <p:spPr>
          <a:xfrm>
            <a:off x="477980" y="1122363"/>
            <a:ext cx="5595881" cy="3204134"/>
          </a:xfrm>
        </p:spPr>
        <p:txBody>
          <a:bodyPr vert="horz" lIns="91440" tIns="45720" rIns="91440" bIns="45720" rtlCol="0" anchor="b">
            <a:normAutofit/>
          </a:bodyPr>
          <a:lstStyle/>
          <a:p>
            <a:r>
              <a:rPr lang="nl-NL" sz="2800" b="1" dirty="0">
                <a:solidFill>
                  <a:schemeClr val="bg1"/>
                </a:solidFill>
                <a:effectLst/>
                <a:latin typeface="Kalinga" panose="020B0502040204020203" pitchFamily="34" charset="0"/>
                <a:cs typeface="Kalinga" panose="020B0502040204020203" pitchFamily="34" charset="0"/>
              </a:rPr>
              <a:t>Laatste ronde</a:t>
            </a:r>
            <a:endParaRPr lang="nl-NL" sz="2800" dirty="0">
              <a:solidFill>
                <a:schemeClr val="bg1"/>
              </a:solidFill>
              <a:latin typeface="Kalinga" panose="020B0502040204020203" pitchFamily="34" charset="0"/>
              <a:cs typeface="Kalinga" panose="020B0502040204020203" pitchFamily="34" charset="0"/>
            </a:endParaRPr>
          </a:p>
        </p:txBody>
      </p:sp>
      <p:sp>
        <p:nvSpPr>
          <p:cNvPr id="9" name="Content Placeholder 8">
            <a:extLst>
              <a:ext uri="{FF2B5EF4-FFF2-40B4-BE49-F238E27FC236}">
                <a16:creationId xmlns:a16="http://schemas.microsoft.com/office/drawing/2014/main" id="{24563C76-8465-BD46-43CE-009D0E405FC9}"/>
              </a:ext>
            </a:extLst>
          </p:cNvPr>
          <p:cNvSpPr>
            <a:spLocks noGrp="1"/>
          </p:cNvSpPr>
          <p:nvPr>
            <p:ph idx="1"/>
          </p:nvPr>
        </p:nvSpPr>
        <p:spPr>
          <a:xfrm>
            <a:off x="477980" y="4872922"/>
            <a:ext cx="5125986" cy="1721061"/>
          </a:xfrm>
        </p:spPr>
        <p:txBody>
          <a:bodyPr vert="horz" lIns="91440" tIns="45720" rIns="91440" bIns="45720" rtlCol="0">
            <a:noAutofit/>
          </a:bodyPr>
          <a:lstStyle/>
          <a:p>
            <a:pPr marL="0" indent="0">
              <a:buNone/>
            </a:pPr>
            <a:r>
              <a:rPr lang="nl-NL" sz="1600" dirty="0">
                <a:solidFill>
                  <a:srgbClr val="ED7D31"/>
                </a:solidFill>
                <a:latin typeface="Kalinga" panose="020B0502040204020203" pitchFamily="34" charset="0"/>
                <a:cs typeface="Kalinga" panose="020B0502040204020203" pitchFamily="34" charset="0"/>
              </a:rPr>
              <a:t>Afsluiting</a:t>
            </a:r>
          </a:p>
          <a:p>
            <a:pPr marL="0" indent="0">
              <a:buNone/>
            </a:pPr>
            <a:r>
              <a:rPr lang="nl-NL" sz="1600" dirty="0">
                <a:solidFill>
                  <a:srgbClr val="ED7D31"/>
                </a:solidFill>
                <a:latin typeface="Kalinga" panose="020B0502040204020203" pitchFamily="34" charset="0"/>
                <a:cs typeface="Kalinga" panose="020B0502040204020203" pitchFamily="34" charset="0"/>
              </a:rPr>
              <a:t>Hoe verder</a:t>
            </a:r>
          </a:p>
          <a:p>
            <a:pPr marL="0" indent="0">
              <a:buNone/>
            </a:pPr>
            <a:endParaRPr lang="nl-NL" sz="1600" dirty="0">
              <a:solidFill>
                <a:srgbClr val="ED7D31"/>
              </a:solidFill>
              <a:latin typeface="Kalinga" panose="020B0502040204020203" pitchFamily="34" charset="0"/>
              <a:cs typeface="Kalinga" panose="020B0502040204020203" pitchFamily="34" charset="0"/>
            </a:endParaRPr>
          </a:p>
          <a:p>
            <a:pPr marL="0" indent="0">
              <a:buNone/>
            </a:pPr>
            <a:endParaRPr lang="nl-NL" sz="1600" dirty="0">
              <a:solidFill>
                <a:srgbClr val="ED7D31"/>
              </a:solidFill>
              <a:latin typeface="Kalinga" panose="020B0502040204020203" pitchFamily="34" charset="0"/>
              <a:cs typeface="Kalinga" panose="020B0502040204020203" pitchFamily="34" charset="0"/>
            </a:endParaRPr>
          </a:p>
          <a:p>
            <a:pPr marL="0" indent="0">
              <a:buNone/>
            </a:pPr>
            <a:endParaRPr lang="nl-NL" sz="1600" dirty="0">
              <a:solidFill>
                <a:srgbClr val="ED7D31"/>
              </a:solidFill>
              <a:latin typeface="Kalinga" panose="020B0502040204020203" pitchFamily="34" charset="0"/>
              <a:cs typeface="Kalinga" panose="020B0502040204020203" pitchFamily="34" charset="0"/>
            </a:endParaRPr>
          </a:p>
        </p:txBody>
      </p:sp>
      <p:pic>
        <p:nvPicPr>
          <p:cNvPr id="4" name="Afbeelding 3" descr="Afbeelding met tekst&#10;&#10;Automatisch gegenereerde beschrijving">
            <a:extLst>
              <a:ext uri="{FF2B5EF4-FFF2-40B4-BE49-F238E27FC236}">
                <a16:creationId xmlns:a16="http://schemas.microsoft.com/office/drawing/2014/main" id="{0DE06D6E-99A0-FF67-DCA0-90E5CE91546F}"/>
              </a:ext>
            </a:extLst>
          </p:cNvPr>
          <p:cNvPicPr>
            <a:picLocks noChangeAspect="1"/>
          </p:cNvPicPr>
          <p:nvPr/>
        </p:nvPicPr>
        <p:blipFill>
          <a:blip r:embed="rId4"/>
          <a:stretch>
            <a:fillRect/>
          </a:stretch>
        </p:blipFill>
        <p:spPr>
          <a:xfrm rot="544181">
            <a:off x="6393660" y="2331378"/>
            <a:ext cx="1327175" cy="370828"/>
          </a:xfrm>
          <a:prstGeom prst="rect">
            <a:avLst/>
          </a:prstGeom>
        </p:spPr>
      </p:pic>
    </p:spTree>
    <p:extLst>
      <p:ext uri="{BB962C8B-B14F-4D97-AF65-F5344CB8AC3E}">
        <p14:creationId xmlns:p14="http://schemas.microsoft.com/office/powerpoint/2010/main" val="2673439539"/>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2223</TotalTime>
  <Words>1823</Words>
  <Application>Microsoft Macintosh PowerPoint</Application>
  <PresentationFormat>Breedbeeld</PresentationFormat>
  <Paragraphs>106</Paragraphs>
  <Slides>6</Slides>
  <Notes>6</Notes>
  <HiddenSlides>0</HiddenSlides>
  <MMClips>0</MMClips>
  <ScaleCrop>false</ScaleCrop>
  <HeadingPairs>
    <vt:vector size="6" baseType="variant">
      <vt:variant>
        <vt:lpstr>Gebruikte lettertypen</vt:lpstr>
      </vt:variant>
      <vt:variant>
        <vt:i4>11</vt:i4>
      </vt:variant>
      <vt:variant>
        <vt:lpstr>Thema</vt:lpstr>
      </vt:variant>
      <vt:variant>
        <vt:i4>1</vt:i4>
      </vt:variant>
      <vt:variant>
        <vt:lpstr>Diatitels</vt:lpstr>
      </vt:variant>
      <vt:variant>
        <vt:i4>6</vt:i4>
      </vt:variant>
    </vt:vector>
  </HeadingPairs>
  <TitlesOfParts>
    <vt:vector size="18" baseType="lpstr">
      <vt:lpstr>Arial</vt:lpstr>
      <vt:lpstr>Calibri</vt:lpstr>
      <vt:lpstr>Calibri Light</vt:lpstr>
      <vt:lpstr>Google Sans</vt:lpstr>
      <vt:lpstr>Graphik</vt:lpstr>
      <vt:lpstr>Helvetica</vt:lpstr>
      <vt:lpstr>Kalinga</vt:lpstr>
      <vt:lpstr>Lato</vt:lpstr>
      <vt:lpstr>PublicoHeadline</vt:lpstr>
      <vt:lpstr>Rijksoverheid Sans</vt:lpstr>
      <vt:lpstr>roboto</vt:lpstr>
      <vt:lpstr>Kantoorthema</vt:lpstr>
      <vt:lpstr>                         BGV-webcafé | aantal gymnasiasten &amp; het gymnasiumdiploma</vt:lpstr>
      <vt:lpstr>Over het aantal gymnasiasten en het gymnasiumdiploma op de scholengemeenschappen</vt:lpstr>
      <vt:lpstr>De Gymnasia hebben het zwaar. NRC 14 februari 2025</vt:lpstr>
      <vt:lpstr>Wie vissen er allemaal in de VWO-vijver</vt:lpstr>
      <vt:lpstr>Positie Grieks en het gymnasiumdiploma</vt:lpstr>
      <vt:lpstr>Laatste ronde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BGV-webcafé | Pecunia non olet.</dc:title>
  <dc:creator>Annemieke van der Plaat</dc:creator>
  <cp:lastModifiedBy>Plaat, T.A. van der (Tobias)</cp:lastModifiedBy>
  <cp:revision>18</cp:revision>
  <cp:lastPrinted>2024-11-18T09:23:03Z</cp:lastPrinted>
  <dcterms:created xsi:type="dcterms:W3CDTF">2021-03-10T11:46:50Z</dcterms:created>
  <dcterms:modified xsi:type="dcterms:W3CDTF">2025-05-11T12:36:14Z</dcterms:modified>
</cp:coreProperties>
</file>