
<file path=[Content_Types].xml><?xml version="1.0" encoding="utf-8"?>
<Types xmlns="http://schemas.openxmlformats.org/package/2006/content-types">
  <Default Extension="jpeg" ContentType="image/jpeg"/>
  <Default Extension="pdf" ContentType="application/pd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1" r:id="rId3"/>
    <p:sldId id="257" r:id="rId4"/>
    <p:sldId id="262" r:id="rId5"/>
    <p:sldId id="260" r:id="rId6"/>
    <p:sldId id="263" r:id="rId7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7E1CE1-BEF8-4F0E-B7CA-54B2441C0606}" v="1" dt="2024-10-11T09:25:35.5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1" autoAdjust="0"/>
    <p:restoredTop sz="94615" autoAdjust="0"/>
  </p:normalViewPr>
  <p:slideViewPr>
    <p:cSldViewPr snapToGrid="0" snapToObjects="1">
      <p:cViewPr varScale="1">
        <p:scale>
          <a:sx n="78" d="100"/>
          <a:sy n="78" d="100"/>
        </p:scale>
        <p:origin x="1013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5" Type="http://schemas.openxmlformats.org/officeDocument/2006/relationships/slide" Target="slides/slide6.xml"/><Relationship Id="rId4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quet, Kristel" userId="da03171f-e56c-42de-af6f-330df9fd9c42" providerId="ADAL" clId="{3D7E1CE1-BEF8-4F0E-B7CA-54B2441C0606}"/>
    <pc:docChg chg="modSld">
      <pc:chgData name="Henquet, Kristel" userId="da03171f-e56c-42de-af6f-330df9fd9c42" providerId="ADAL" clId="{3D7E1CE1-BEF8-4F0E-B7CA-54B2441C0606}" dt="2024-10-11T13:12:07.897" v="363" actId="20577"/>
      <pc:docMkLst>
        <pc:docMk/>
      </pc:docMkLst>
      <pc:sldChg chg="modSp mod">
        <pc:chgData name="Henquet, Kristel" userId="da03171f-e56c-42de-af6f-330df9fd9c42" providerId="ADAL" clId="{3D7E1CE1-BEF8-4F0E-B7CA-54B2441C0606}" dt="2024-10-11T13:12:07.897" v="363" actId="20577"/>
        <pc:sldMkLst>
          <pc:docMk/>
          <pc:sldMk cId="0" sldId="256"/>
        </pc:sldMkLst>
        <pc:spChg chg="mod">
          <ac:chgData name="Henquet, Kristel" userId="da03171f-e56c-42de-af6f-330df9fd9c42" providerId="ADAL" clId="{3D7E1CE1-BEF8-4F0E-B7CA-54B2441C0606}" dt="2024-10-11T13:12:07.897" v="363" actId="20577"/>
          <ac:spMkLst>
            <pc:docMk/>
            <pc:sldMk cId="0" sldId="256"/>
            <ac:spMk id="2" creationId="{2AC6F8B8-D4CD-FE3D-2F94-BC457C68FE59}"/>
          </ac:spMkLst>
        </pc:spChg>
      </pc:sldChg>
      <pc:sldChg chg="modSp mod">
        <pc:chgData name="Henquet, Kristel" userId="da03171f-e56c-42de-af6f-330df9fd9c42" providerId="ADAL" clId="{3D7E1CE1-BEF8-4F0E-B7CA-54B2441C0606}" dt="2024-10-11T09:25:22.462" v="344" actId="113"/>
        <pc:sldMkLst>
          <pc:docMk/>
          <pc:sldMk cId="0" sldId="260"/>
        </pc:sldMkLst>
        <pc:spChg chg="mod">
          <ac:chgData name="Henquet, Kristel" userId="da03171f-e56c-42de-af6f-330df9fd9c42" providerId="ADAL" clId="{3D7E1CE1-BEF8-4F0E-B7CA-54B2441C0606}" dt="2024-10-11T09:25:22.462" v="344" actId="113"/>
          <ac:spMkLst>
            <pc:docMk/>
            <pc:sldMk cId="0" sldId="260"/>
            <ac:spMk id="7" creationId="{00000000-0000-0000-0000-000000000000}"/>
          </ac:spMkLst>
        </pc:spChg>
      </pc:sldChg>
      <pc:sldChg chg="modSp mod">
        <pc:chgData name="Henquet, Kristel" userId="da03171f-e56c-42de-af6f-330df9fd9c42" providerId="ADAL" clId="{3D7E1CE1-BEF8-4F0E-B7CA-54B2441C0606}" dt="2024-10-11T09:27:13.101" v="361" actId="113"/>
        <pc:sldMkLst>
          <pc:docMk/>
          <pc:sldMk cId="2831999325" sldId="263"/>
        </pc:sldMkLst>
        <pc:spChg chg="mod">
          <ac:chgData name="Henquet, Kristel" userId="da03171f-e56c-42de-af6f-330df9fd9c42" providerId="ADAL" clId="{3D7E1CE1-BEF8-4F0E-B7CA-54B2441C0606}" dt="2024-10-11T09:27:13.101" v="361" actId="113"/>
          <ac:spMkLst>
            <pc:docMk/>
            <pc:sldMk cId="2831999325" sldId="263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11-10-2024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11-10-2024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11-10-2024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11-10-2024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11-10-2024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11-10-2024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11-10-2024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11-10-2024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11-10-2024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11-10-2024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67F3-8919-3A4A-9E29-E18BF1F71F28}" type="datetimeFigureOut">
              <a:rPr lang="nl-NL" smtClean="0"/>
              <a:pPr/>
              <a:t>11-10-2024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967F3-8919-3A4A-9E29-E18BF1F71F28}" type="datetimeFigureOut">
              <a:rPr lang="nl-NL" smtClean="0"/>
              <a:pPr/>
              <a:t>11-10-2024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DDF7E-287A-7B4A-BE13-72E2850F06E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.pd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.pd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.pdf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aaromgymnasium.nl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0.pd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.pd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mailto:bgv@aob.nl" TargetMode="External"/><Relationship Id="rId2" Type="http://schemas.openxmlformats.org/officeDocument/2006/relationships/image" Target="../media/image21.pdf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lo.nl/thema/vakspecifieke-thema/klassieke-talen/gymnasium/" TargetMode="External"/><Relationship Id="rId5" Type="http://schemas.openxmlformats.org/officeDocument/2006/relationships/hyperlink" Target="https://waaromgymnasium.nl/" TargetMode="External"/><Relationship Id="rId4" Type="http://schemas.openxmlformats.org/officeDocument/2006/relationships/hyperlink" Target="https://bgv.aob.n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BGV powerpoint.pdf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2AC6F8B8-D4CD-FE3D-2F94-BC457C68FE59}"/>
              </a:ext>
            </a:extLst>
          </p:cNvPr>
          <p:cNvSpPr txBox="1"/>
          <p:nvPr/>
        </p:nvSpPr>
        <p:spPr>
          <a:xfrm>
            <a:off x="1066800" y="5368413"/>
            <a:ext cx="701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latin typeface="Georgia"/>
                <a:cs typeface="Georgia"/>
              </a:rPr>
              <a:t>Belangengroep Gymnasiale Vorming</a:t>
            </a:r>
            <a:br>
              <a:rPr lang="nl-NL" dirty="0">
                <a:latin typeface="Georgia"/>
                <a:cs typeface="Georgia"/>
              </a:rPr>
            </a:br>
            <a:r>
              <a:rPr lang="nl-NL" dirty="0">
                <a:latin typeface="Georgia"/>
                <a:cs typeface="Georgia"/>
              </a:rPr>
              <a:t>PO Sectorraad 11 oktober 2024 </a:t>
            </a: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  <a:p>
            <a:pPr algn="ctr"/>
            <a:endParaRPr lang="nl-NL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BGV powerpointvervolg.pdf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>
                <a:lum/>
                <a:alphaModFix/>
              </a:blip>
              <a:stretch>
                <a:fillRect/>
              </a:stretch>
            </p:blipFill>
          </mc:Choice>
          <mc:Fallback>
            <p:blipFill>
              <a:blip r:embed="rId3">
                <a:lum/>
                <a:alphaModFix/>
              </a:blip>
              <a:stretch>
                <a:fillRect/>
              </a:stretch>
            </p:blipFill>
          </mc:Fallback>
        </mc:AlternateContent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1612900" y="1828800"/>
            <a:ext cx="70104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Georgia"/>
                <a:cs typeface="Georgia"/>
              </a:rPr>
              <a:t>Wie zijn wij?</a:t>
            </a: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dirty="0">
                <a:latin typeface="Georgia"/>
                <a:cs typeface="Georgia"/>
              </a:rPr>
              <a:t>Mirjam Verstraelen: docent Grieks &amp; Latijn </a:t>
            </a:r>
            <a:r>
              <a:rPr lang="nl-NL" i="1" dirty="0">
                <a:latin typeface="Georgia"/>
                <a:cs typeface="Georgia"/>
              </a:rPr>
              <a:t>De Scholengemeenschap </a:t>
            </a:r>
            <a:r>
              <a:rPr lang="nl-NL" i="1" dirty="0" err="1">
                <a:latin typeface="Georgia"/>
                <a:cs typeface="Georgia"/>
              </a:rPr>
              <a:t>Huizermaat</a:t>
            </a:r>
            <a:r>
              <a:rPr lang="nl-NL" dirty="0">
                <a:latin typeface="Georgia"/>
                <a:cs typeface="Georgia"/>
              </a:rPr>
              <a:t>, Huizen, secretaris BGV</a:t>
            </a: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dirty="0">
                <a:latin typeface="Georgia"/>
                <a:cs typeface="Georgia"/>
              </a:rPr>
              <a:t>Kristel Henquet: docent Grieks &amp; Latijn </a:t>
            </a:r>
            <a:r>
              <a:rPr lang="nl-NL" i="1" dirty="0">
                <a:latin typeface="Georgia"/>
                <a:cs typeface="Georgia"/>
              </a:rPr>
              <a:t>Johan de Witt Scholengroep</a:t>
            </a:r>
            <a:r>
              <a:rPr lang="nl-NL" dirty="0">
                <a:latin typeface="Georgia"/>
                <a:cs typeface="Georgia"/>
              </a:rPr>
              <a:t>, Den Haag, bestuurslid BGV</a:t>
            </a: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b="1" dirty="0">
                <a:latin typeface="Georgia"/>
                <a:cs typeface="Georgia"/>
              </a:rPr>
              <a:t>Programma:</a:t>
            </a:r>
          </a:p>
          <a:p>
            <a:endParaRPr lang="nl-NL" dirty="0">
              <a:latin typeface="Georgia"/>
              <a:cs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Gymnasium en kansenongelijkheid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Onderwijs over de oudheid aan selectieve groep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Vragen aan en van het veld</a:t>
            </a: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BGV powerpointvervolg.pdf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>
                <a:lum/>
                <a:alphaModFix/>
              </a:blip>
              <a:stretch>
                <a:fillRect/>
              </a:stretch>
            </p:blipFill>
          </mc:Choice>
          <mc:Fallback>
            <p:blipFill>
              <a:blip r:embed="rId3">
                <a:lum/>
                <a:alphaModFix/>
              </a:blip>
              <a:stretch>
                <a:fillRect/>
              </a:stretch>
            </p:blipFill>
          </mc:Fallback>
        </mc:AlternateContent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1612900" y="1828800"/>
            <a:ext cx="70104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Georgia"/>
                <a:cs typeface="Georgia"/>
              </a:rPr>
              <a:t>Probleem: </a:t>
            </a:r>
            <a:r>
              <a:rPr lang="nl-NL" b="1" dirty="0">
                <a:latin typeface="Georgia"/>
                <a:cs typeface="Georgia"/>
              </a:rPr>
              <a:t>gymnasium en kansenongelijkheid</a:t>
            </a: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dirty="0">
                <a:latin typeface="Georgia"/>
                <a:cs typeface="Georgia"/>
              </a:rPr>
              <a:t>Eén van de oorzaken hiervan is advisering in groep 8, waardoor kansrijke kinderen niet altijd op het gymnasium terecht komen.</a:t>
            </a:r>
          </a:p>
          <a:p>
            <a:endParaRPr lang="nl-NL" dirty="0">
              <a:latin typeface="Georgia"/>
              <a:cs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Leerkrachten PO geven aan weinig kennis over het gymnasium te hebben:</a:t>
            </a:r>
          </a:p>
          <a:p>
            <a:r>
              <a:rPr lang="nl-NL" dirty="0">
                <a:latin typeface="Georgia"/>
                <a:cs typeface="Georgia"/>
              </a:rPr>
              <a:t>	- Wat houdt het in?</a:t>
            </a:r>
          </a:p>
          <a:p>
            <a:r>
              <a:rPr lang="nl-NL" dirty="0">
                <a:latin typeface="Georgia"/>
                <a:cs typeface="Georgia"/>
              </a:rPr>
              <a:t>	- Voor welke leerlingen zou het interessant kunnen zijn?</a:t>
            </a: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i="1" dirty="0">
                <a:latin typeface="Georgia"/>
                <a:cs typeface="Georgia"/>
              </a:rPr>
              <a:t>Werkgroep ‘Klassieken in het PO’ heeft onlangs de website </a:t>
            </a:r>
            <a:r>
              <a:rPr lang="nl-NL" b="1" i="1" dirty="0">
                <a:latin typeface="Georgia"/>
                <a:cs typeface="Georgi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www.waaromgymnasium.nl</a:t>
            </a:r>
            <a:r>
              <a:rPr lang="nl-NL" b="1" i="1" dirty="0">
                <a:latin typeface="Georgia"/>
                <a:cs typeface="Georgia"/>
              </a:rPr>
              <a:t> </a:t>
            </a:r>
            <a:r>
              <a:rPr lang="nl-NL" i="1" dirty="0">
                <a:latin typeface="Georgia"/>
                <a:cs typeface="Georgia"/>
              </a:rPr>
              <a:t>gelanceerd</a:t>
            </a: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BGV powerpointvervolg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>
                <a:lum/>
                <a:alphaModFix/>
              </a:blip>
              <a:stretch>
                <a:fillRect/>
              </a:stretch>
            </p:blipFill>
          </mc:Choice>
          <mc:Fallback>
            <p:blipFill>
              <a:blip r:embed="rId3">
                <a:lum/>
                <a:alphaModFix/>
              </a:blip>
              <a:stretch>
                <a:fillRect/>
              </a:stretch>
            </p:blipFill>
          </mc:Fallback>
        </mc:AlternateContent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1612900" y="1828800"/>
            <a:ext cx="7010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Georgia"/>
                <a:cs typeface="Georgia"/>
              </a:rPr>
              <a:t>Probleem: </a:t>
            </a:r>
            <a:r>
              <a:rPr lang="nl-NL" b="1" dirty="0">
                <a:latin typeface="Georgia"/>
                <a:cs typeface="Georgia"/>
              </a:rPr>
              <a:t>onderwijs over de oudheid voor selectieve groep</a:t>
            </a: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dirty="0">
                <a:latin typeface="Georgia"/>
                <a:cs typeface="Georgia"/>
              </a:rPr>
              <a:t>Doordat de vakken Grieks en Latijn alleen op het gymnasium worden gedoceerd, komt slechts een klein deel van de leerlingen ermee in aanraking.</a:t>
            </a:r>
          </a:p>
          <a:p>
            <a:endParaRPr lang="nl-NL" dirty="0">
              <a:latin typeface="Georgia"/>
              <a:cs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Onbekend maakt onbemind: door (alle) leerlingen in het basisonderwijs al over Grieken en Romeinen te laten leren, verbreden ze hun kennis en vergroten ze hun zelfvertrouwen.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>
              <a:latin typeface="Georgia"/>
              <a:cs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Leerkrachten in het PO hebben soms het gevoel niet over deze expertise te beschikken.</a:t>
            </a: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027419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BGV powerpointvervolg.pdf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>
                <a:lum/>
                <a:alphaModFix/>
              </a:blip>
              <a:stretch>
                <a:fillRect/>
              </a:stretch>
            </p:blipFill>
          </mc:Choice>
          <mc:Fallback>
            <p:blipFill>
              <a:blip r:embed="rId3">
                <a:lum/>
                <a:alphaModFix/>
              </a:blip>
              <a:stretch>
                <a:fillRect/>
              </a:stretch>
            </p:blipFill>
          </mc:Fallback>
        </mc:AlternateContent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1612900" y="1828800"/>
            <a:ext cx="70104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Georgia"/>
                <a:cs typeface="Georgia"/>
              </a:rPr>
              <a:t>1. Vragen vanuit de BGV:</a:t>
            </a:r>
          </a:p>
          <a:p>
            <a:endParaRPr lang="nl-NL" dirty="0">
              <a:latin typeface="Georgia"/>
              <a:cs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Is er onder PO leerkrachten behoefte aan informatie over het gymnasiumadvies en het schooltype?</a:t>
            </a:r>
          </a:p>
          <a:p>
            <a:endParaRPr lang="nl-NL" dirty="0">
              <a:latin typeface="Georgia"/>
              <a:cs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Hoe zouden wij als BGV kennis over het gymnasium kunnen verspreiden onder PO leerkrachten?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>
              <a:latin typeface="Georgia"/>
              <a:cs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Zou er onder PO leerkrachten animo zijn voor nascholingsactiviteiten om de klassieken in de klas te brengen?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>
              <a:latin typeface="Georgia"/>
              <a:cs typeface="Georgi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Georgia"/>
                <a:cs typeface="Georgia"/>
              </a:rPr>
              <a:t>Wat zijn voorwaarden om een dergelijke activiteit succesvol te laten zijn? </a:t>
            </a:r>
          </a:p>
          <a:p>
            <a:pPr marL="342900" indent="-342900">
              <a:buAutoNum type="arabicPeriod"/>
            </a:pPr>
            <a:endParaRPr lang="nl-NL" dirty="0">
              <a:latin typeface="Georgia"/>
              <a:cs typeface="Georgia"/>
            </a:endParaRPr>
          </a:p>
          <a:p>
            <a:r>
              <a:rPr lang="nl-NL" b="1" dirty="0">
                <a:latin typeface="Georgia"/>
                <a:cs typeface="Georgia"/>
              </a:rPr>
              <a:t>2. Welke vragen aan ons leven er in het veld? </a:t>
            </a: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BGV powerpointvervolg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>
                <a:lum/>
                <a:alphaModFix/>
              </a:blip>
              <a:stretch>
                <a:fillRect/>
              </a:stretch>
            </p:blipFill>
          </mc:Choice>
          <mc:Fallback>
            <p:blipFill>
              <a:blip r:embed="rId3">
                <a:lum/>
                <a:alphaModFix/>
              </a:blip>
              <a:stretch>
                <a:fillRect/>
              </a:stretch>
            </p:blipFill>
          </mc:Fallback>
        </mc:AlternateContent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1612900" y="1828800"/>
            <a:ext cx="7010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Georgia"/>
                <a:cs typeface="Georgia"/>
              </a:rPr>
              <a:t>Meer info:</a:t>
            </a: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dirty="0">
                <a:latin typeface="Georgia"/>
                <a:cs typeface="Georgi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https://bgv.aob.nl/</a:t>
            </a:r>
            <a:endParaRPr lang="nl-NL" dirty="0">
              <a:latin typeface="Georgia"/>
              <a:cs typeface="Georgia"/>
            </a:endParaRPr>
          </a:p>
          <a:p>
            <a:r>
              <a:rPr lang="nl-NL" dirty="0">
                <a:latin typeface="Georgia"/>
                <a:cs typeface="Georgia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https://waaromgymnasium.nl/</a:t>
            </a:r>
            <a:endParaRPr lang="nl-NL" dirty="0">
              <a:latin typeface="Georgia"/>
              <a:cs typeface="Georgia"/>
            </a:endParaRPr>
          </a:p>
          <a:p>
            <a:r>
              <a:rPr lang="nl-NL" dirty="0">
                <a:latin typeface="Georgia"/>
                <a:cs typeface="Georgia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https://www.slo.nl/thema/vakspecifieke-thema/klassieke-talen/gymnasium/</a:t>
            </a:r>
            <a:r>
              <a:rPr lang="nl-NL" dirty="0">
                <a:latin typeface="Georgia"/>
                <a:cs typeface="Georgia"/>
              </a:rPr>
              <a:t> </a:t>
            </a: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b="1" dirty="0">
                <a:latin typeface="Georgia"/>
                <a:cs typeface="Georgia"/>
              </a:rPr>
              <a:t>Contact:</a:t>
            </a:r>
          </a:p>
          <a:p>
            <a:endParaRPr lang="nl-NL" dirty="0">
              <a:latin typeface="Georgia"/>
              <a:cs typeface="Georgia"/>
            </a:endParaRPr>
          </a:p>
          <a:p>
            <a:r>
              <a:rPr lang="nl-NL" dirty="0">
                <a:latin typeface="Georgia"/>
                <a:cs typeface="Georgia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bgv@aob.nl</a:t>
            </a:r>
            <a:r>
              <a:rPr lang="nl-NL" dirty="0">
                <a:latin typeface="Georgia"/>
                <a:cs typeface="Georgia"/>
              </a:rPr>
              <a:t> </a:t>
            </a: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  <a:p>
            <a:endParaRPr lang="nl-NL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831999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336</Words>
  <Application>Microsoft Office PowerPoint</Application>
  <PresentationFormat>Diavoorstelling (4:3)</PresentationFormat>
  <Paragraphs>90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Georgia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Peter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Kristel Henquet</dc:creator>
  <cp:lastModifiedBy>Henquet, Kristel</cp:lastModifiedBy>
  <cp:revision>3</cp:revision>
  <dcterms:created xsi:type="dcterms:W3CDTF">2012-06-14T07:42:46Z</dcterms:created>
  <dcterms:modified xsi:type="dcterms:W3CDTF">2024-10-11T13:12:18Z</dcterms:modified>
</cp:coreProperties>
</file>