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62" r:id="rId3"/>
    <p:sldId id="271" r:id="rId4"/>
    <p:sldId id="264" r:id="rId5"/>
    <p:sldId id="261" r:id="rId6"/>
    <p:sldId id="280" r:id="rId7"/>
    <p:sldId id="273" r:id="rId8"/>
    <p:sldId id="274" r:id="rId9"/>
    <p:sldId id="269" r:id="rId10"/>
    <p:sldId id="272" r:id="rId11"/>
    <p:sldId id="275" r:id="rId12"/>
    <p:sldId id="278" r:id="rId13"/>
    <p:sldId id="276" r:id="rId14"/>
    <p:sldId id="277" r:id="rId15"/>
    <p:sldId id="279" r:id="rId16"/>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2914B"/>
    <a:srgbClr val="F9B14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157"/>
    <p:restoredTop sz="67465"/>
  </p:normalViewPr>
  <p:slideViewPr>
    <p:cSldViewPr snapToGrid="0" snapToObjects="1">
      <p:cViewPr varScale="1">
        <p:scale>
          <a:sx n="76" d="100"/>
          <a:sy n="76" d="100"/>
        </p:scale>
        <p:origin x="132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emieke van der Plaat" userId="b75910482db99c6e" providerId="LiveId" clId="{D86F2C63-D4C5-3941-872D-CC331B8CCB89}"/>
    <pc:docChg chg="undo redo custSel addSld delSld modSld sldOrd">
      <pc:chgData name="Annemieke van der Plaat" userId="b75910482db99c6e" providerId="LiveId" clId="{D86F2C63-D4C5-3941-872D-CC331B8CCB89}" dt="2023-10-12T19:51:44.909" v="4321" actId="20577"/>
      <pc:docMkLst>
        <pc:docMk/>
      </pc:docMkLst>
      <pc:sldChg chg="modSp mod modNotesTx">
        <pc:chgData name="Annemieke van der Plaat" userId="b75910482db99c6e" providerId="LiveId" clId="{D86F2C63-D4C5-3941-872D-CC331B8CCB89}" dt="2023-10-05T20:54:20.268" v="3743" actId="20577"/>
        <pc:sldMkLst>
          <pc:docMk/>
          <pc:sldMk cId="809312016" sldId="256"/>
        </pc:sldMkLst>
        <pc:spChg chg="mod">
          <ac:chgData name="Annemieke van der Plaat" userId="b75910482db99c6e" providerId="LiveId" clId="{D86F2C63-D4C5-3941-872D-CC331B8CCB89}" dt="2023-10-05T20:54:20.268" v="3743" actId="20577"/>
          <ac:spMkLst>
            <pc:docMk/>
            <pc:sldMk cId="809312016" sldId="256"/>
            <ac:spMk id="2" creationId="{BC74DE0A-DBA1-854B-A54E-CFC8219E9DFA}"/>
          </ac:spMkLst>
        </pc:spChg>
        <pc:spChg chg="mod">
          <ac:chgData name="Annemieke van der Plaat" userId="b75910482db99c6e" providerId="LiveId" clId="{D86F2C63-D4C5-3941-872D-CC331B8CCB89}" dt="2023-10-05T20:54:13.017" v="3742" actId="20577"/>
          <ac:spMkLst>
            <pc:docMk/>
            <pc:sldMk cId="809312016" sldId="256"/>
            <ac:spMk id="3" creationId="{20D2CCBF-169C-EF4A-BDED-775A2687E834}"/>
          </ac:spMkLst>
        </pc:spChg>
      </pc:sldChg>
      <pc:sldChg chg="modSp mod">
        <pc:chgData name="Annemieke van der Plaat" userId="b75910482db99c6e" providerId="LiveId" clId="{D86F2C63-D4C5-3941-872D-CC331B8CCB89}" dt="2023-10-04T08:32:19.154" v="1362" actId="13926"/>
        <pc:sldMkLst>
          <pc:docMk/>
          <pc:sldMk cId="2941361628" sldId="261"/>
        </pc:sldMkLst>
        <pc:spChg chg="mod">
          <ac:chgData name="Annemieke van der Plaat" userId="b75910482db99c6e" providerId="LiveId" clId="{D86F2C63-D4C5-3941-872D-CC331B8CCB89}" dt="2023-10-04T08:30:24.228" v="1329" actId="20577"/>
          <ac:spMkLst>
            <pc:docMk/>
            <pc:sldMk cId="2941361628" sldId="261"/>
            <ac:spMk id="8" creationId="{4A012956-C1D6-7245-A123-2826C0D5E151}"/>
          </ac:spMkLst>
        </pc:spChg>
        <pc:spChg chg="mod">
          <ac:chgData name="Annemieke van der Plaat" userId="b75910482db99c6e" providerId="LiveId" clId="{D86F2C63-D4C5-3941-872D-CC331B8CCB89}" dt="2023-10-04T08:32:19.154" v="1362" actId="13926"/>
          <ac:spMkLst>
            <pc:docMk/>
            <pc:sldMk cId="2941361628" sldId="261"/>
            <ac:spMk id="9" creationId="{FAD37DB3-2A62-B769-3BC4-28F14B6FFE9B}"/>
          </ac:spMkLst>
        </pc:spChg>
      </pc:sldChg>
      <pc:sldChg chg="modSp mod">
        <pc:chgData name="Annemieke van der Plaat" userId="b75910482db99c6e" providerId="LiveId" clId="{D86F2C63-D4C5-3941-872D-CC331B8CCB89}" dt="2023-10-03T20:23:13.279" v="64" actId="115"/>
        <pc:sldMkLst>
          <pc:docMk/>
          <pc:sldMk cId="5264731" sldId="262"/>
        </pc:sldMkLst>
        <pc:spChg chg="mod">
          <ac:chgData name="Annemieke van der Plaat" userId="b75910482db99c6e" providerId="LiveId" clId="{D86F2C63-D4C5-3941-872D-CC331B8CCB89}" dt="2023-10-03T20:23:13.279" v="64" actId="115"/>
          <ac:spMkLst>
            <pc:docMk/>
            <pc:sldMk cId="5264731" sldId="262"/>
            <ac:spMk id="9" creationId="{8BA31A10-9E1D-4E2D-B71B-8A50FEE33B30}"/>
          </ac:spMkLst>
        </pc:spChg>
      </pc:sldChg>
      <pc:sldChg chg="delSp modSp mod ord modNotesTx">
        <pc:chgData name="Annemieke van der Plaat" userId="b75910482db99c6e" providerId="LiveId" clId="{D86F2C63-D4C5-3941-872D-CC331B8CCB89}" dt="2023-10-05T20:53:37.753" v="3739" actId="20577"/>
        <pc:sldMkLst>
          <pc:docMk/>
          <pc:sldMk cId="2795368428" sldId="264"/>
        </pc:sldMkLst>
        <pc:spChg chg="mod">
          <ac:chgData name="Annemieke van der Plaat" userId="b75910482db99c6e" providerId="LiveId" clId="{D86F2C63-D4C5-3941-872D-CC331B8CCB89}" dt="2023-10-05T20:53:37.753" v="3739" actId="20577"/>
          <ac:spMkLst>
            <pc:docMk/>
            <pc:sldMk cId="2795368428" sldId="264"/>
            <ac:spMk id="2" creationId="{BF098EB7-75AC-7EFE-DD6B-C3D986AE08F7}"/>
          </ac:spMkLst>
        </pc:spChg>
        <pc:spChg chg="mod">
          <ac:chgData name="Annemieke van der Plaat" userId="b75910482db99c6e" providerId="LiveId" clId="{D86F2C63-D4C5-3941-872D-CC331B8CCB89}" dt="2023-10-04T08:27:02.038" v="1287" actId="114"/>
          <ac:spMkLst>
            <pc:docMk/>
            <pc:sldMk cId="2795368428" sldId="264"/>
            <ac:spMk id="3" creationId="{00C5DEA3-64BE-ABBB-214B-F0C14CB07A12}"/>
          </ac:spMkLst>
        </pc:spChg>
        <pc:spChg chg="del">
          <ac:chgData name="Annemieke van der Plaat" userId="b75910482db99c6e" providerId="LiveId" clId="{D86F2C63-D4C5-3941-872D-CC331B8CCB89}" dt="2023-10-03T20:29:35.794" v="78" actId="478"/>
          <ac:spMkLst>
            <pc:docMk/>
            <pc:sldMk cId="2795368428" sldId="264"/>
            <ac:spMk id="6" creationId="{40F90EC1-77B1-1859-4166-76D7CCAD36B4}"/>
          </ac:spMkLst>
        </pc:spChg>
      </pc:sldChg>
      <pc:sldChg chg="modSp del mod">
        <pc:chgData name="Annemieke van der Plaat" userId="b75910482db99c6e" providerId="LiveId" clId="{D86F2C63-D4C5-3941-872D-CC331B8CCB89}" dt="2023-10-04T19:43:19.843" v="2865" actId="2696"/>
        <pc:sldMkLst>
          <pc:docMk/>
          <pc:sldMk cId="2998832356" sldId="268"/>
        </pc:sldMkLst>
        <pc:picChg chg="mod">
          <ac:chgData name="Annemieke van der Plaat" userId="b75910482db99c6e" providerId="LiveId" clId="{D86F2C63-D4C5-3941-872D-CC331B8CCB89}" dt="2023-10-04T19:43:04.570" v="2864" actId="1076"/>
          <ac:picMkLst>
            <pc:docMk/>
            <pc:sldMk cId="2998832356" sldId="268"/>
            <ac:picMk id="13" creationId="{70A4E278-D0DA-BF5B-8F5D-E7E66689CF14}"/>
          </ac:picMkLst>
        </pc:picChg>
      </pc:sldChg>
      <pc:sldChg chg="addSp delSp modSp mod modNotesTx">
        <pc:chgData name="Annemieke van der Plaat" userId="b75910482db99c6e" providerId="LiveId" clId="{D86F2C63-D4C5-3941-872D-CC331B8CCB89}" dt="2023-10-09T06:51:50.397" v="4314" actId="20577"/>
        <pc:sldMkLst>
          <pc:docMk/>
          <pc:sldMk cId="2609344696" sldId="269"/>
        </pc:sldMkLst>
        <pc:spChg chg="add del mod">
          <ac:chgData name="Annemieke van der Plaat" userId="b75910482db99c6e" providerId="LiveId" clId="{D86F2C63-D4C5-3941-872D-CC331B8CCB89}" dt="2023-10-03T20:55:17.730" v="186" actId="478"/>
          <ac:spMkLst>
            <pc:docMk/>
            <pc:sldMk cId="2609344696" sldId="269"/>
            <ac:spMk id="2" creationId="{3C04E760-B531-8FAA-99AA-B0FFB6731E40}"/>
          </ac:spMkLst>
        </pc:spChg>
        <pc:spChg chg="add mod">
          <ac:chgData name="Annemieke van der Plaat" userId="b75910482db99c6e" providerId="LiveId" clId="{D86F2C63-D4C5-3941-872D-CC331B8CCB89}" dt="2023-10-09T06:46:25.200" v="3744" actId="20577"/>
          <ac:spMkLst>
            <pc:docMk/>
            <pc:sldMk cId="2609344696" sldId="269"/>
            <ac:spMk id="2" creationId="{B99CDD35-79DC-0CF1-74D6-DC3E2558CEFE}"/>
          </ac:spMkLst>
        </pc:spChg>
        <pc:spChg chg="del">
          <ac:chgData name="Annemieke van der Plaat" userId="b75910482db99c6e" providerId="LiveId" clId="{D86F2C63-D4C5-3941-872D-CC331B8CCB89}" dt="2023-10-03T20:55:21.679" v="187" actId="478"/>
          <ac:spMkLst>
            <pc:docMk/>
            <pc:sldMk cId="2609344696" sldId="269"/>
            <ac:spMk id="3" creationId="{91DF3F86-BAC6-A975-167B-782D1B7DFCD7}"/>
          </ac:spMkLst>
        </pc:spChg>
        <pc:spChg chg="del">
          <ac:chgData name="Annemieke van der Plaat" userId="b75910482db99c6e" providerId="LiveId" clId="{D86F2C63-D4C5-3941-872D-CC331B8CCB89}" dt="2023-10-03T20:55:12.822" v="184" actId="478"/>
          <ac:spMkLst>
            <pc:docMk/>
            <pc:sldMk cId="2609344696" sldId="269"/>
            <ac:spMk id="8" creationId="{4A012956-C1D6-7245-A123-2826C0D5E151}"/>
          </ac:spMkLst>
        </pc:spChg>
        <pc:spChg chg="del">
          <ac:chgData name="Annemieke van der Plaat" userId="b75910482db99c6e" providerId="LiveId" clId="{D86F2C63-D4C5-3941-872D-CC331B8CCB89}" dt="2023-10-03T20:55:16.135" v="185" actId="478"/>
          <ac:spMkLst>
            <pc:docMk/>
            <pc:sldMk cId="2609344696" sldId="269"/>
            <ac:spMk id="10" creationId="{2610919A-47BD-644D-D1A7-2CECBAB35E1A}"/>
          </ac:spMkLst>
        </pc:spChg>
        <pc:spChg chg="add mod">
          <ac:chgData name="Annemieke van der Plaat" userId="b75910482db99c6e" providerId="LiveId" clId="{D86F2C63-D4C5-3941-872D-CC331B8CCB89}" dt="2023-10-03T21:09:10.809" v="330" actId="1076"/>
          <ac:spMkLst>
            <pc:docMk/>
            <pc:sldMk cId="2609344696" sldId="269"/>
            <ac:spMk id="11" creationId="{DD7C06E0-E319-F542-BF89-A4B981733651}"/>
          </ac:spMkLst>
        </pc:spChg>
        <pc:graphicFrameChg chg="add del mod">
          <ac:chgData name="Annemieke van der Plaat" userId="b75910482db99c6e" providerId="LiveId" clId="{D86F2C63-D4C5-3941-872D-CC331B8CCB89}" dt="2023-10-03T20:57:14.531" v="191"/>
          <ac:graphicFrameMkLst>
            <pc:docMk/>
            <pc:sldMk cId="2609344696" sldId="269"/>
            <ac:graphicFrameMk id="13" creationId="{8E6DCA55-D486-E327-9B17-9BA05345A2DA}"/>
          </ac:graphicFrameMkLst>
        </pc:graphicFrameChg>
        <pc:graphicFrameChg chg="add mod modGraphic">
          <ac:chgData name="Annemieke van der Plaat" userId="b75910482db99c6e" providerId="LiveId" clId="{D86F2C63-D4C5-3941-872D-CC331B8CCB89}" dt="2023-10-03T21:10:06.592" v="336" actId="115"/>
          <ac:graphicFrameMkLst>
            <pc:docMk/>
            <pc:sldMk cId="2609344696" sldId="269"/>
            <ac:graphicFrameMk id="15" creationId="{5695834F-BB95-ECF3-D7EE-B81B7ACEEF07}"/>
          </ac:graphicFrameMkLst>
        </pc:graphicFrameChg>
        <pc:picChg chg="mod">
          <ac:chgData name="Annemieke van der Plaat" userId="b75910482db99c6e" providerId="LiveId" clId="{D86F2C63-D4C5-3941-872D-CC331B8CCB89}" dt="2023-10-03T21:06:03.611" v="285" actId="14100"/>
          <ac:picMkLst>
            <pc:docMk/>
            <pc:sldMk cId="2609344696" sldId="269"/>
            <ac:picMk id="5" creationId="{2DEA7F52-3741-D045-941F-1628C3F5980E}"/>
          </ac:picMkLst>
        </pc:picChg>
        <pc:picChg chg="add mod">
          <ac:chgData name="Annemieke van der Plaat" userId="b75910482db99c6e" providerId="LiveId" clId="{D86F2C63-D4C5-3941-872D-CC331B8CCB89}" dt="2023-10-03T20:57:01.076" v="189" actId="571"/>
          <ac:picMkLst>
            <pc:docMk/>
            <pc:sldMk cId="2609344696" sldId="269"/>
            <ac:picMk id="12" creationId="{0B6C0967-5F24-84BE-85EA-0B6239B6004A}"/>
          </ac:picMkLst>
        </pc:picChg>
      </pc:sldChg>
      <pc:sldChg chg="addSp modSp mod ord">
        <pc:chgData name="Annemieke van der Plaat" userId="b75910482db99c6e" providerId="LiveId" clId="{D86F2C63-D4C5-3941-872D-CC331B8CCB89}" dt="2023-10-04T08:29:53.938" v="1318" actId="1076"/>
        <pc:sldMkLst>
          <pc:docMk/>
          <pc:sldMk cId="1006616868" sldId="271"/>
        </pc:sldMkLst>
        <pc:spChg chg="add mod">
          <ac:chgData name="Annemieke van der Plaat" userId="b75910482db99c6e" providerId="LiveId" clId="{D86F2C63-D4C5-3941-872D-CC331B8CCB89}" dt="2023-10-04T08:29:53.938" v="1318" actId="1076"/>
          <ac:spMkLst>
            <pc:docMk/>
            <pc:sldMk cId="1006616868" sldId="271"/>
            <ac:spMk id="2" creationId="{2228F038-3369-4625-BABD-EB7A138CD781}"/>
          </ac:spMkLst>
        </pc:spChg>
      </pc:sldChg>
      <pc:sldChg chg="addSp delSp modSp mod ord modNotesTx">
        <pc:chgData name="Annemieke van der Plaat" userId="b75910482db99c6e" providerId="LiveId" clId="{D86F2C63-D4C5-3941-872D-CC331B8CCB89}" dt="2023-10-09T06:52:03.909" v="4319" actId="20577"/>
        <pc:sldMkLst>
          <pc:docMk/>
          <pc:sldMk cId="3917916434" sldId="272"/>
        </pc:sldMkLst>
        <pc:spChg chg="add del mod">
          <ac:chgData name="Annemieke van der Plaat" userId="b75910482db99c6e" providerId="LiveId" clId="{D86F2C63-D4C5-3941-872D-CC331B8CCB89}" dt="2023-10-04T18:41:44.511" v="1967" actId="21"/>
          <ac:spMkLst>
            <pc:docMk/>
            <pc:sldMk cId="3917916434" sldId="272"/>
            <ac:spMk id="2" creationId="{AF52DD15-E3C5-CA53-B90B-5E505077625A}"/>
          </ac:spMkLst>
        </pc:spChg>
        <pc:spChg chg="mod">
          <ac:chgData name="Annemieke van der Plaat" userId="b75910482db99c6e" providerId="LiveId" clId="{D86F2C63-D4C5-3941-872D-CC331B8CCB89}" dt="2023-10-09T06:52:03.909" v="4319" actId="20577"/>
          <ac:spMkLst>
            <pc:docMk/>
            <pc:sldMk cId="3917916434" sldId="272"/>
            <ac:spMk id="3" creationId="{00C5DEA3-64BE-ABBB-214B-F0C14CB07A12}"/>
          </ac:spMkLst>
        </pc:spChg>
        <pc:spChg chg="add mod">
          <ac:chgData name="Annemieke van der Plaat" userId="b75910482db99c6e" providerId="LiveId" clId="{D86F2C63-D4C5-3941-872D-CC331B8CCB89}" dt="2023-10-03T21:24:55.809" v="525" actId="20577"/>
          <ac:spMkLst>
            <pc:docMk/>
            <pc:sldMk cId="3917916434" sldId="272"/>
            <ac:spMk id="6" creationId="{A1F3CE9D-FCD8-4006-F591-B063312F7A01}"/>
          </ac:spMkLst>
        </pc:spChg>
        <pc:spChg chg="add del mod">
          <ac:chgData name="Annemieke van der Plaat" userId="b75910482db99c6e" providerId="LiveId" clId="{D86F2C63-D4C5-3941-872D-CC331B8CCB89}" dt="2023-10-03T21:30:08.665" v="557"/>
          <ac:spMkLst>
            <pc:docMk/>
            <pc:sldMk cId="3917916434" sldId="272"/>
            <ac:spMk id="7" creationId="{7A103C5C-3232-7DB5-8911-490810450720}"/>
          </ac:spMkLst>
        </pc:spChg>
        <pc:spChg chg="mod">
          <ac:chgData name="Annemieke van der Plaat" userId="b75910482db99c6e" providerId="LiveId" clId="{D86F2C63-D4C5-3941-872D-CC331B8CCB89}" dt="2023-10-03T21:28:00.482" v="553" actId="20577"/>
          <ac:spMkLst>
            <pc:docMk/>
            <pc:sldMk cId="3917916434" sldId="272"/>
            <ac:spMk id="12" creationId="{73B433B9-5EFF-9F6D-21F8-096E83895CE5}"/>
          </ac:spMkLst>
        </pc:spChg>
        <pc:picChg chg="add mod">
          <ac:chgData name="Annemieke van der Plaat" userId="b75910482db99c6e" providerId="LiveId" clId="{D86F2C63-D4C5-3941-872D-CC331B8CCB89}" dt="2023-10-03T21:14:54.020" v="431" actId="571"/>
          <ac:picMkLst>
            <pc:docMk/>
            <pc:sldMk cId="3917916434" sldId="272"/>
            <ac:picMk id="2" creationId="{7CCB13A9-B18D-23F1-72B2-699BE25F21C3}"/>
          </ac:picMkLst>
        </pc:picChg>
        <pc:picChg chg="mod">
          <ac:chgData name="Annemieke van der Plaat" userId="b75910482db99c6e" providerId="LiveId" clId="{D86F2C63-D4C5-3941-872D-CC331B8CCB89}" dt="2023-10-03T21:29:51.821" v="554" actId="1038"/>
          <ac:picMkLst>
            <pc:docMk/>
            <pc:sldMk cId="3917916434" sldId="272"/>
            <ac:picMk id="5" creationId="{2DEA7F52-3741-D045-941F-1628C3F5980E}"/>
          </ac:picMkLst>
        </pc:picChg>
        <pc:picChg chg="del mod">
          <ac:chgData name="Annemieke van der Plaat" userId="b75910482db99c6e" providerId="LiveId" clId="{D86F2C63-D4C5-3941-872D-CC331B8CCB89}" dt="2023-10-03T21:11:38.916" v="340" actId="478"/>
          <ac:picMkLst>
            <pc:docMk/>
            <pc:sldMk cId="3917916434" sldId="272"/>
            <ac:picMk id="9" creationId="{94D5572B-499C-F041-572E-A2672E73B5E5}"/>
          </ac:picMkLst>
        </pc:picChg>
        <pc:picChg chg="del">
          <ac:chgData name="Annemieke van der Plaat" userId="b75910482db99c6e" providerId="LiveId" clId="{D86F2C63-D4C5-3941-872D-CC331B8CCB89}" dt="2023-10-03T21:11:36.475" v="338" actId="478"/>
          <ac:picMkLst>
            <pc:docMk/>
            <pc:sldMk cId="3917916434" sldId="272"/>
            <ac:picMk id="11" creationId="{FF387EC8-345E-6FD0-E501-500D7A9A0C7D}"/>
          </ac:picMkLst>
        </pc:picChg>
      </pc:sldChg>
      <pc:sldChg chg="addSp delSp modSp mod modNotesTx">
        <pc:chgData name="Annemieke van der Plaat" userId="b75910482db99c6e" providerId="LiveId" clId="{D86F2C63-D4C5-3941-872D-CC331B8CCB89}" dt="2023-10-04T16:35:17.471" v="1498" actId="113"/>
        <pc:sldMkLst>
          <pc:docMk/>
          <pc:sldMk cId="1458924050" sldId="273"/>
        </pc:sldMkLst>
        <pc:spChg chg="add del mod">
          <ac:chgData name="Annemieke van der Plaat" userId="b75910482db99c6e" providerId="LiveId" clId="{D86F2C63-D4C5-3941-872D-CC331B8CCB89}" dt="2023-10-03T20:32:44.298" v="97"/>
          <ac:spMkLst>
            <pc:docMk/>
            <pc:sldMk cId="1458924050" sldId="273"/>
            <ac:spMk id="2" creationId="{980264D0-F671-2B14-1B91-7A72A790C217}"/>
          </ac:spMkLst>
        </pc:spChg>
        <pc:spChg chg="del">
          <ac:chgData name="Annemieke van der Plaat" userId="b75910482db99c6e" providerId="LiveId" clId="{D86F2C63-D4C5-3941-872D-CC331B8CCB89}" dt="2023-10-03T20:31:47.564" v="94" actId="478"/>
          <ac:spMkLst>
            <pc:docMk/>
            <pc:sldMk cId="1458924050" sldId="273"/>
            <ac:spMk id="8" creationId="{4A012956-C1D6-7245-A123-2826C0D5E151}"/>
          </ac:spMkLst>
        </pc:spChg>
        <pc:spChg chg="add del mod">
          <ac:chgData name="Annemieke van der Plaat" userId="b75910482db99c6e" providerId="LiveId" clId="{D86F2C63-D4C5-3941-872D-CC331B8CCB89}" dt="2023-10-03T20:33:49.758" v="99" actId="478"/>
          <ac:spMkLst>
            <pc:docMk/>
            <pc:sldMk cId="1458924050" sldId="273"/>
            <ac:spMk id="9" creationId="{D237BD76-ACA0-CF77-ACBE-CF904A5F7C41}"/>
          </ac:spMkLst>
        </pc:spChg>
        <pc:spChg chg="del">
          <ac:chgData name="Annemieke van der Plaat" userId="b75910482db99c6e" providerId="LiveId" clId="{D86F2C63-D4C5-3941-872D-CC331B8CCB89}" dt="2023-10-03T20:32:37.148" v="95" actId="478"/>
          <ac:spMkLst>
            <pc:docMk/>
            <pc:sldMk cId="1458924050" sldId="273"/>
            <ac:spMk id="10" creationId="{2610919A-47BD-644D-D1A7-2CECBAB35E1A}"/>
          </ac:spMkLst>
        </pc:spChg>
        <pc:spChg chg="add del mod">
          <ac:chgData name="Annemieke van der Plaat" userId="b75910482db99c6e" providerId="LiveId" clId="{D86F2C63-D4C5-3941-872D-CC331B8CCB89}" dt="2023-10-03T20:33:49.758" v="99" actId="478"/>
          <ac:spMkLst>
            <pc:docMk/>
            <pc:sldMk cId="1458924050" sldId="273"/>
            <ac:spMk id="11" creationId="{27E2992B-D0EB-B171-62AD-B63448E625D5}"/>
          </ac:spMkLst>
        </pc:spChg>
        <pc:spChg chg="add del mod">
          <ac:chgData name="Annemieke van der Plaat" userId="b75910482db99c6e" providerId="LiveId" clId="{D86F2C63-D4C5-3941-872D-CC331B8CCB89}" dt="2023-10-03T20:33:53.536" v="100" actId="478"/>
          <ac:spMkLst>
            <pc:docMk/>
            <pc:sldMk cId="1458924050" sldId="273"/>
            <ac:spMk id="12" creationId="{8BC2C112-A424-7BE8-6DA1-787A17435425}"/>
          </ac:spMkLst>
        </pc:spChg>
        <pc:graphicFrameChg chg="add del mod">
          <ac:chgData name="Annemieke van der Plaat" userId="b75910482db99c6e" providerId="LiveId" clId="{D86F2C63-D4C5-3941-872D-CC331B8CCB89}" dt="2023-10-03T20:33:49.758" v="99" actId="478"/>
          <ac:graphicFrameMkLst>
            <pc:docMk/>
            <pc:sldMk cId="1458924050" sldId="273"/>
            <ac:graphicFrameMk id="3" creationId="{68F61A76-773F-15F7-6CBA-D42C94AE5BCA}"/>
          </ac:graphicFrameMkLst>
        </pc:graphicFrameChg>
        <pc:graphicFrameChg chg="add del mod modGraphic">
          <ac:chgData name="Annemieke van der Plaat" userId="b75910482db99c6e" providerId="LiveId" clId="{D86F2C63-D4C5-3941-872D-CC331B8CCB89}" dt="2023-10-03T20:45:16.976" v="122"/>
          <ac:graphicFrameMkLst>
            <pc:docMk/>
            <pc:sldMk cId="1458924050" sldId="273"/>
            <ac:graphicFrameMk id="13" creationId="{291350AA-2DD4-2A2A-FF0B-2C186F705FB3}"/>
          </ac:graphicFrameMkLst>
        </pc:graphicFrameChg>
        <pc:graphicFrameChg chg="add del mod">
          <ac:chgData name="Annemieke van der Plaat" userId="b75910482db99c6e" providerId="LiveId" clId="{D86F2C63-D4C5-3941-872D-CC331B8CCB89}" dt="2023-10-03T20:43:49.135" v="105"/>
          <ac:graphicFrameMkLst>
            <pc:docMk/>
            <pc:sldMk cId="1458924050" sldId="273"/>
            <ac:graphicFrameMk id="15" creationId="{9A892654-52CE-F312-91C3-3B75CD103E39}"/>
          </ac:graphicFrameMkLst>
        </pc:graphicFrameChg>
        <pc:graphicFrameChg chg="add del mod">
          <ac:chgData name="Annemieke van der Plaat" userId="b75910482db99c6e" providerId="LiveId" clId="{D86F2C63-D4C5-3941-872D-CC331B8CCB89}" dt="2023-10-03T20:43:57.928" v="107"/>
          <ac:graphicFrameMkLst>
            <pc:docMk/>
            <pc:sldMk cId="1458924050" sldId="273"/>
            <ac:graphicFrameMk id="17" creationId="{B224A054-CD13-D802-5692-77BA11F5F43B}"/>
          </ac:graphicFrameMkLst>
        </pc:graphicFrameChg>
        <pc:graphicFrameChg chg="add del mod modGraphic">
          <ac:chgData name="Annemieke van der Plaat" userId="b75910482db99c6e" providerId="LiveId" clId="{D86F2C63-D4C5-3941-872D-CC331B8CCB89}" dt="2023-10-03T20:45:11.277" v="119"/>
          <ac:graphicFrameMkLst>
            <pc:docMk/>
            <pc:sldMk cId="1458924050" sldId="273"/>
            <ac:graphicFrameMk id="19" creationId="{C5E9FDBC-2CC4-F8EA-A8EC-1854E4862084}"/>
          </ac:graphicFrameMkLst>
        </pc:graphicFrameChg>
        <pc:graphicFrameChg chg="add del mod">
          <ac:chgData name="Annemieke van der Plaat" userId="b75910482db99c6e" providerId="LiveId" clId="{D86F2C63-D4C5-3941-872D-CC331B8CCB89}" dt="2023-10-03T20:45:36.983" v="124"/>
          <ac:graphicFrameMkLst>
            <pc:docMk/>
            <pc:sldMk cId="1458924050" sldId="273"/>
            <ac:graphicFrameMk id="21" creationId="{318C8D3D-244E-71FD-E919-2CEB74ECC5F9}"/>
          </ac:graphicFrameMkLst>
        </pc:graphicFrameChg>
        <pc:graphicFrameChg chg="add mod modGraphic">
          <ac:chgData name="Annemieke van der Plaat" userId="b75910482db99c6e" providerId="LiveId" clId="{D86F2C63-D4C5-3941-872D-CC331B8CCB89}" dt="2023-10-03T20:52:16.274" v="168" actId="1076"/>
          <ac:graphicFrameMkLst>
            <pc:docMk/>
            <pc:sldMk cId="1458924050" sldId="273"/>
            <ac:graphicFrameMk id="22" creationId="{F818FF87-8593-5443-15A7-F78022D83100}"/>
          </ac:graphicFrameMkLst>
        </pc:graphicFrameChg>
        <pc:graphicFrameChg chg="add del mod">
          <ac:chgData name="Annemieke van der Plaat" userId="b75910482db99c6e" providerId="LiveId" clId="{D86F2C63-D4C5-3941-872D-CC331B8CCB89}" dt="2023-10-03T20:47:18.050" v="135"/>
          <ac:graphicFrameMkLst>
            <pc:docMk/>
            <pc:sldMk cId="1458924050" sldId="273"/>
            <ac:graphicFrameMk id="23" creationId="{F0494F6E-345C-AB38-B7AA-6955F9E00376}"/>
          </ac:graphicFrameMkLst>
        </pc:graphicFrameChg>
        <pc:graphicFrameChg chg="add mod modGraphic">
          <ac:chgData name="Annemieke van der Plaat" userId="b75910482db99c6e" providerId="LiveId" clId="{D86F2C63-D4C5-3941-872D-CC331B8CCB89}" dt="2023-10-03T20:51:01.959" v="159" actId="14100"/>
          <ac:graphicFrameMkLst>
            <pc:docMk/>
            <pc:sldMk cId="1458924050" sldId="273"/>
            <ac:graphicFrameMk id="24" creationId="{ED49FE83-E462-BA00-6246-8116E4A665C6}"/>
          </ac:graphicFrameMkLst>
        </pc:graphicFrameChg>
        <pc:picChg chg="mod">
          <ac:chgData name="Annemieke van der Plaat" userId="b75910482db99c6e" providerId="LiveId" clId="{D86F2C63-D4C5-3941-872D-CC331B8CCB89}" dt="2023-10-03T20:46:56.518" v="132" actId="1076"/>
          <ac:picMkLst>
            <pc:docMk/>
            <pc:sldMk cId="1458924050" sldId="273"/>
            <ac:picMk id="5" creationId="{2DEA7F52-3741-D045-941F-1628C3F5980E}"/>
          </ac:picMkLst>
        </pc:picChg>
      </pc:sldChg>
      <pc:sldChg chg="addSp delSp modSp mod modNotesTx">
        <pc:chgData name="Annemieke van der Plaat" userId="b75910482db99c6e" providerId="LiveId" clId="{D86F2C63-D4C5-3941-872D-CC331B8CCB89}" dt="2023-10-09T06:46:48.190" v="3747" actId="20577"/>
        <pc:sldMkLst>
          <pc:docMk/>
          <pc:sldMk cId="4042628967" sldId="274"/>
        </pc:sldMkLst>
        <pc:spChg chg="add del mod">
          <ac:chgData name="Annemieke van der Plaat" userId="b75910482db99c6e" providerId="LiveId" clId="{D86F2C63-D4C5-3941-872D-CC331B8CCB89}" dt="2023-10-03T20:53:06.490" v="172" actId="478"/>
          <ac:spMkLst>
            <pc:docMk/>
            <pc:sldMk cId="4042628967" sldId="274"/>
            <ac:spMk id="2" creationId="{CD052766-BBFE-F37C-494C-B62366EE4FBF}"/>
          </ac:spMkLst>
        </pc:spChg>
        <pc:spChg chg="del mod">
          <ac:chgData name="Annemieke van der Plaat" userId="b75910482db99c6e" providerId="LiveId" clId="{D86F2C63-D4C5-3941-872D-CC331B8CCB89}" dt="2023-10-03T20:53:01.397" v="170" actId="478"/>
          <ac:spMkLst>
            <pc:docMk/>
            <pc:sldMk cId="4042628967" sldId="274"/>
            <ac:spMk id="8" creationId="{4A012956-C1D6-7245-A123-2826C0D5E151}"/>
          </ac:spMkLst>
        </pc:spChg>
        <pc:spChg chg="del">
          <ac:chgData name="Annemieke van der Plaat" userId="b75910482db99c6e" providerId="LiveId" clId="{D86F2C63-D4C5-3941-872D-CC331B8CCB89}" dt="2023-10-03T20:53:03.470" v="171" actId="478"/>
          <ac:spMkLst>
            <pc:docMk/>
            <pc:sldMk cId="4042628967" sldId="274"/>
            <ac:spMk id="10" creationId="{2610919A-47BD-644D-D1A7-2CECBAB35E1A}"/>
          </ac:spMkLst>
        </pc:spChg>
        <pc:graphicFrameChg chg="add del mod">
          <ac:chgData name="Annemieke van der Plaat" userId="b75910482db99c6e" providerId="LiveId" clId="{D86F2C63-D4C5-3941-872D-CC331B8CCB89}" dt="2023-10-03T20:53:13.220" v="174"/>
          <ac:graphicFrameMkLst>
            <pc:docMk/>
            <pc:sldMk cId="4042628967" sldId="274"/>
            <ac:graphicFrameMk id="3" creationId="{0B9324E7-404E-D1A4-DD1D-1D70AA6E48C0}"/>
          </ac:graphicFrameMkLst>
        </pc:graphicFrameChg>
        <pc:graphicFrameChg chg="add mod modGraphic">
          <ac:chgData name="Annemieke van der Plaat" userId="b75910482db99c6e" providerId="LiveId" clId="{D86F2C63-D4C5-3941-872D-CC331B8CCB89}" dt="2023-10-03T20:54:41.745" v="183" actId="14100"/>
          <ac:graphicFrameMkLst>
            <pc:docMk/>
            <pc:sldMk cId="4042628967" sldId="274"/>
            <ac:graphicFrameMk id="9" creationId="{EE013D01-21D9-E1B2-B904-301720885C05}"/>
          </ac:graphicFrameMkLst>
        </pc:graphicFrameChg>
        <pc:picChg chg="mod">
          <ac:chgData name="Annemieke van der Plaat" userId="b75910482db99c6e" providerId="LiveId" clId="{D86F2C63-D4C5-3941-872D-CC331B8CCB89}" dt="2023-10-03T20:53:46.917" v="179" actId="1076"/>
          <ac:picMkLst>
            <pc:docMk/>
            <pc:sldMk cId="4042628967" sldId="274"/>
            <ac:picMk id="5" creationId="{2DEA7F52-3741-D045-941F-1628C3F5980E}"/>
          </ac:picMkLst>
        </pc:picChg>
      </pc:sldChg>
      <pc:sldChg chg="addSp delSp modSp mod modNotesTx">
        <pc:chgData name="Annemieke van der Plaat" userId="b75910482db99c6e" providerId="LiveId" clId="{D86F2C63-D4C5-3941-872D-CC331B8CCB89}" dt="2023-10-12T19:51:44.909" v="4321" actId="20577"/>
        <pc:sldMkLst>
          <pc:docMk/>
          <pc:sldMk cId="932855160" sldId="275"/>
        </pc:sldMkLst>
        <pc:spChg chg="add del mod">
          <ac:chgData name="Annemieke van der Plaat" userId="b75910482db99c6e" providerId="LiveId" clId="{D86F2C63-D4C5-3941-872D-CC331B8CCB89}" dt="2023-10-03T21:00:57.810" v="238" actId="478"/>
          <ac:spMkLst>
            <pc:docMk/>
            <pc:sldMk cId="932855160" sldId="275"/>
            <ac:spMk id="2" creationId="{B5EED6AC-AEF1-A585-A958-62494104AABB}"/>
          </ac:spMkLst>
        </pc:spChg>
        <pc:spChg chg="add mod">
          <ac:chgData name="Annemieke van der Plaat" userId="b75910482db99c6e" providerId="LiveId" clId="{D86F2C63-D4C5-3941-872D-CC331B8CCB89}" dt="2023-10-04T16:55:30.026" v="1693" actId="1076"/>
          <ac:spMkLst>
            <pc:docMk/>
            <pc:sldMk cId="932855160" sldId="275"/>
            <ac:spMk id="2" creationId="{F7A1672F-46A9-D1DB-48EB-0BD258858243}"/>
          </ac:spMkLst>
        </pc:spChg>
        <pc:spChg chg="del">
          <ac:chgData name="Annemieke van der Plaat" userId="b75910482db99c6e" providerId="LiveId" clId="{D86F2C63-D4C5-3941-872D-CC331B8CCB89}" dt="2023-10-03T21:00:52.766" v="236" actId="478"/>
          <ac:spMkLst>
            <pc:docMk/>
            <pc:sldMk cId="932855160" sldId="275"/>
            <ac:spMk id="8" creationId="{4A012956-C1D6-7245-A123-2826C0D5E151}"/>
          </ac:spMkLst>
        </pc:spChg>
        <pc:spChg chg="del">
          <ac:chgData name="Annemieke van der Plaat" userId="b75910482db99c6e" providerId="LiveId" clId="{D86F2C63-D4C5-3941-872D-CC331B8CCB89}" dt="2023-10-03T21:00:54.931" v="237" actId="478"/>
          <ac:spMkLst>
            <pc:docMk/>
            <pc:sldMk cId="932855160" sldId="275"/>
            <ac:spMk id="10" creationId="{2610919A-47BD-644D-D1A7-2CECBAB35E1A}"/>
          </ac:spMkLst>
        </pc:spChg>
        <pc:spChg chg="add del mod">
          <ac:chgData name="Annemieke van der Plaat" userId="b75910482db99c6e" providerId="LiveId" clId="{D86F2C63-D4C5-3941-872D-CC331B8CCB89}" dt="2023-10-04T19:34:49.093" v="2731" actId="1036"/>
          <ac:spMkLst>
            <pc:docMk/>
            <pc:sldMk cId="932855160" sldId="275"/>
            <ac:spMk id="10" creationId="{C2DB5EB8-5C3E-94E1-B9A5-73E4019E22C7}"/>
          </ac:spMkLst>
        </pc:spChg>
        <pc:spChg chg="add mod">
          <ac:chgData name="Annemieke van der Plaat" userId="b75910482db99c6e" providerId="LiveId" clId="{D86F2C63-D4C5-3941-872D-CC331B8CCB89}" dt="2023-10-03T21:08:34.278" v="324" actId="1076"/>
          <ac:spMkLst>
            <pc:docMk/>
            <pc:sldMk cId="932855160" sldId="275"/>
            <ac:spMk id="11" creationId="{97664A6A-D061-4E49-2E5D-5D9BC9A38960}"/>
          </ac:spMkLst>
        </pc:spChg>
        <pc:graphicFrameChg chg="add del mod modGraphic">
          <ac:chgData name="Annemieke van der Plaat" userId="b75910482db99c6e" providerId="LiveId" clId="{D86F2C63-D4C5-3941-872D-CC331B8CCB89}" dt="2023-10-04T17:02:27.230" v="1729" actId="478"/>
          <ac:graphicFrameMkLst>
            <pc:docMk/>
            <pc:sldMk cId="932855160" sldId="275"/>
            <ac:graphicFrameMk id="3" creationId="{04E7449A-0D81-D554-B528-3ACDC26C1740}"/>
          </ac:graphicFrameMkLst>
        </pc:graphicFrameChg>
        <pc:graphicFrameChg chg="add del mod">
          <ac:chgData name="Annemieke van der Plaat" userId="b75910482db99c6e" providerId="LiveId" clId="{D86F2C63-D4C5-3941-872D-CC331B8CCB89}" dt="2023-10-03T21:01:28.202" v="240"/>
          <ac:graphicFrameMkLst>
            <pc:docMk/>
            <pc:sldMk cId="932855160" sldId="275"/>
            <ac:graphicFrameMk id="3" creationId="{1722D34C-B038-B5EB-D3BD-F5C4DCB54796}"/>
          </ac:graphicFrameMkLst>
        </pc:graphicFrameChg>
        <pc:graphicFrameChg chg="add mod modGraphic">
          <ac:chgData name="Annemieke van der Plaat" userId="b75910482db99c6e" providerId="LiveId" clId="{D86F2C63-D4C5-3941-872D-CC331B8CCB89}" dt="2023-10-12T19:51:02.359" v="4320" actId="20577"/>
          <ac:graphicFrameMkLst>
            <pc:docMk/>
            <pc:sldMk cId="932855160" sldId="275"/>
            <ac:graphicFrameMk id="8" creationId="{B2C581F2-2F4A-B825-09F6-C016E3789ACF}"/>
          </ac:graphicFrameMkLst>
        </pc:graphicFrameChg>
        <pc:graphicFrameChg chg="add mod modGraphic">
          <ac:chgData name="Annemieke van der Plaat" userId="b75910482db99c6e" providerId="LiveId" clId="{D86F2C63-D4C5-3941-872D-CC331B8CCB89}" dt="2023-10-12T19:51:44.909" v="4321" actId="20577"/>
          <ac:graphicFrameMkLst>
            <pc:docMk/>
            <pc:sldMk cId="932855160" sldId="275"/>
            <ac:graphicFrameMk id="9" creationId="{5D5C80DD-778D-844D-F95C-BFDD552C5A70}"/>
          </ac:graphicFrameMkLst>
        </pc:graphicFrameChg>
        <pc:picChg chg="mod">
          <ac:chgData name="Annemieke van der Plaat" userId="b75910482db99c6e" providerId="LiveId" clId="{D86F2C63-D4C5-3941-872D-CC331B8CCB89}" dt="2023-10-04T18:28:20.420" v="1766" actId="1035"/>
          <ac:picMkLst>
            <pc:docMk/>
            <pc:sldMk cId="932855160" sldId="275"/>
            <ac:picMk id="5" creationId="{2DEA7F52-3741-D045-941F-1628C3F5980E}"/>
          </ac:picMkLst>
        </pc:picChg>
      </pc:sldChg>
      <pc:sldChg chg="addSp modSp mod">
        <pc:chgData name="Annemieke van der Plaat" userId="b75910482db99c6e" providerId="LiveId" clId="{D86F2C63-D4C5-3941-872D-CC331B8CCB89}" dt="2023-10-04T18:53:14.876" v="2085" actId="20577"/>
        <pc:sldMkLst>
          <pc:docMk/>
          <pc:sldMk cId="1050564340" sldId="276"/>
        </pc:sldMkLst>
        <pc:spChg chg="add mod">
          <ac:chgData name="Annemieke van der Plaat" userId="b75910482db99c6e" providerId="LiveId" clId="{D86F2C63-D4C5-3941-872D-CC331B8CCB89}" dt="2023-10-04T18:53:09.071" v="2083" actId="20577"/>
          <ac:spMkLst>
            <pc:docMk/>
            <pc:sldMk cId="1050564340" sldId="276"/>
            <ac:spMk id="2" creationId="{3B4DDF6D-80B2-912D-951E-C7718DBD1FF0}"/>
          </ac:spMkLst>
        </pc:spChg>
        <pc:spChg chg="mod">
          <ac:chgData name="Annemieke van der Plaat" userId="b75910482db99c6e" providerId="LiveId" clId="{D86F2C63-D4C5-3941-872D-CC331B8CCB89}" dt="2023-10-04T18:53:14.876" v="2085" actId="20577"/>
          <ac:spMkLst>
            <pc:docMk/>
            <pc:sldMk cId="1050564340" sldId="276"/>
            <ac:spMk id="8" creationId="{4A012956-C1D6-7245-A123-2826C0D5E151}"/>
          </ac:spMkLst>
        </pc:spChg>
        <pc:spChg chg="mod">
          <ac:chgData name="Annemieke van der Plaat" userId="b75910482db99c6e" providerId="LiveId" clId="{D86F2C63-D4C5-3941-872D-CC331B8CCB89}" dt="2023-10-04T18:51:19.240" v="2056" actId="20577"/>
          <ac:spMkLst>
            <pc:docMk/>
            <pc:sldMk cId="1050564340" sldId="276"/>
            <ac:spMk id="10" creationId="{2610919A-47BD-644D-D1A7-2CECBAB35E1A}"/>
          </ac:spMkLst>
        </pc:spChg>
        <pc:picChg chg="mod">
          <ac:chgData name="Annemieke van der Plaat" userId="b75910482db99c6e" providerId="LiveId" clId="{D86F2C63-D4C5-3941-872D-CC331B8CCB89}" dt="2023-10-04T18:52:30.921" v="2081" actId="1036"/>
          <ac:picMkLst>
            <pc:docMk/>
            <pc:sldMk cId="1050564340" sldId="276"/>
            <ac:picMk id="5" creationId="{2DEA7F52-3741-D045-941F-1628C3F5980E}"/>
          </ac:picMkLst>
        </pc:picChg>
      </pc:sldChg>
      <pc:sldChg chg="addSp delSp modSp mod modNotesTx">
        <pc:chgData name="Annemieke van der Plaat" userId="b75910482db99c6e" providerId="LiveId" clId="{D86F2C63-D4C5-3941-872D-CC331B8CCB89}" dt="2023-10-04T19:53:48.252" v="3508" actId="115"/>
        <pc:sldMkLst>
          <pc:docMk/>
          <pc:sldMk cId="1981871558" sldId="277"/>
        </pc:sldMkLst>
        <pc:spChg chg="add del mod">
          <ac:chgData name="Annemieke van der Plaat" userId="b75910482db99c6e" providerId="LiveId" clId="{D86F2C63-D4C5-3941-872D-CC331B8CCB89}" dt="2023-10-04T19:38:54.902" v="2823" actId="1038"/>
          <ac:spMkLst>
            <pc:docMk/>
            <pc:sldMk cId="1981871558" sldId="277"/>
            <ac:spMk id="2" creationId="{78200697-7EA9-5941-4733-C9C1464B3505}"/>
          </ac:spMkLst>
        </pc:spChg>
        <pc:spChg chg="add del mod">
          <ac:chgData name="Annemieke van der Plaat" userId="b75910482db99c6e" providerId="LiveId" clId="{D86F2C63-D4C5-3941-872D-CC331B8CCB89}" dt="2023-10-04T19:40:58.073" v="2849" actId="478"/>
          <ac:spMkLst>
            <pc:docMk/>
            <pc:sldMk cId="1981871558" sldId="277"/>
            <ac:spMk id="6" creationId="{0B702DBD-A2F6-4D54-AD8D-4DD6C5981B53}"/>
          </ac:spMkLst>
        </pc:spChg>
        <pc:spChg chg="add del mod">
          <ac:chgData name="Annemieke van der Plaat" userId="b75910482db99c6e" providerId="LiveId" clId="{D86F2C63-D4C5-3941-872D-CC331B8CCB89}" dt="2023-10-04T19:18:59.056" v="2569" actId="478"/>
          <ac:spMkLst>
            <pc:docMk/>
            <pc:sldMk cId="1981871558" sldId="277"/>
            <ac:spMk id="7" creationId="{AF2D881B-533B-AC3C-5ED3-B6AEC812CF8D}"/>
          </ac:spMkLst>
        </pc:spChg>
        <pc:spChg chg="del mod">
          <ac:chgData name="Annemieke van der Plaat" userId="b75910482db99c6e" providerId="LiveId" clId="{D86F2C63-D4C5-3941-872D-CC331B8CCB89}" dt="2023-10-04T18:59:17.723" v="2153" actId="478"/>
          <ac:spMkLst>
            <pc:docMk/>
            <pc:sldMk cId="1981871558" sldId="277"/>
            <ac:spMk id="8" creationId="{4A012956-C1D6-7245-A123-2826C0D5E151}"/>
          </ac:spMkLst>
        </pc:spChg>
        <pc:spChg chg="add del mod">
          <ac:chgData name="Annemieke van der Plaat" userId="b75910482db99c6e" providerId="LiveId" clId="{D86F2C63-D4C5-3941-872D-CC331B8CCB89}" dt="2023-10-04T19:15:43.451" v="2540" actId="478"/>
          <ac:spMkLst>
            <pc:docMk/>
            <pc:sldMk cId="1981871558" sldId="277"/>
            <ac:spMk id="10" creationId="{2610919A-47BD-644D-D1A7-2CECBAB35E1A}"/>
          </ac:spMkLst>
        </pc:spChg>
        <pc:spChg chg="add del mod">
          <ac:chgData name="Annemieke van der Plaat" userId="b75910482db99c6e" providerId="LiveId" clId="{D86F2C63-D4C5-3941-872D-CC331B8CCB89}" dt="2023-10-04T19:18:51.633" v="2566" actId="478"/>
          <ac:spMkLst>
            <pc:docMk/>
            <pc:sldMk cId="1981871558" sldId="277"/>
            <ac:spMk id="14" creationId="{0671A8AE-40A1-4631-A6B8-581AFF065482}"/>
          </ac:spMkLst>
        </pc:spChg>
        <pc:spChg chg="add del mod">
          <ac:chgData name="Annemieke van der Plaat" userId="b75910482db99c6e" providerId="LiveId" clId="{D86F2C63-D4C5-3941-872D-CC331B8CCB89}" dt="2023-10-04T19:18:51.633" v="2566" actId="478"/>
          <ac:spMkLst>
            <pc:docMk/>
            <pc:sldMk cId="1981871558" sldId="277"/>
            <ac:spMk id="16" creationId="{AB58EF07-17C2-48CF-ABB0-EEF1F17CB8F0}"/>
          </ac:spMkLst>
        </pc:spChg>
        <pc:spChg chg="add del mod">
          <ac:chgData name="Annemieke van der Plaat" userId="b75910482db99c6e" providerId="LiveId" clId="{D86F2C63-D4C5-3941-872D-CC331B8CCB89}" dt="2023-10-04T19:18:51.633" v="2566" actId="478"/>
          <ac:spMkLst>
            <pc:docMk/>
            <pc:sldMk cId="1981871558" sldId="277"/>
            <ac:spMk id="18" creationId="{AF2F604E-43BE-4DC3-B983-E071523364F8}"/>
          </ac:spMkLst>
        </pc:spChg>
        <pc:spChg chg="add del mod">
          <ac:chgData name="Annemieke van der Plaat" userId="b75910482db99c6e" providerId="LiveId" clId="{D86F2C63-D4C5-3941-872D-CC331B8CCB89}" dt="2023-10-04T19:15:24.688" v="2530" actId="478"/>
          <ac:spMkLst>
            <pc:docMk/>
            <pc:sldMk cId="1981871558" sldId="277"/>
            <ac:spMk id="19" creationId="{5F4F08A7-A27C-5605-2391-26642CC1E16E}"/>
          </ac:spMkLst>
        </pc:spChg>
        <pc:spChg chg="add del mod">
          <ac:chgData name="Annemieke van der Plaat" userId="b75910482db99c6e" providerId="LiveId" clId="{D86F2C63-D4C5-3941-872D-CC331B8CCB89}" dt="2023-10-04T19:18:51.633" v="2566" actId="478"/>
          <ac:spMkLst>
            <pc:docMk/>
            <pc:sldMk cId="1981871558" sldId="277"/>
            <ac:spMk id="20" creationId="{08C9B587-E65E-4B52-B37C-ABEBB6E87928}"/>
          </ac:spMkLst>
        </pc:spChg>
        <pc:spChg chg="add del mod">
          <ac:chgData name="Annemieke van der Plaat" userId="b75910482db99c6e" providerId="LiveId" clId="{D86F2C63-D4C5-3941-872D-CC331B8CCB89}" dt="2023-10-04T19:15:47.410" v="2541" actId="478"/>
          <ac:spMkLst>
            <pc:docMk/>
            <pc:sldMk cId="1981871558" sldId="277"/>
            <ac:spMk id="21" creationId="{4FE8DC02-5090-484C-F1BB-BAC620791A20}"/>
          </ac:spMkLst>
        </pc:spChg>
        <pc:spChg chg="add del mod">
          <ac:chgData name="Annemieke van der Plaat" userId="b75910482db99c6e" providerId="LiveId" clId="{D86F2C63-D4C5-3941-872D-CC331B8CCB89}" dt="2023-10-04T19:18:57.521" v="2568" actId="478"/>
          <ac:spMkLst>
            <pc:docMk/>
            <pc:sldMk cId="1981871558" sldId="277"/>
            <ac:spMk id="24" creationId="{D90A9449-1BAC-CC70-DCAD-CE54F30A5395}"/>
          </ac:spMkLst>
        </pc:spChg>
        <pc:graphicFrameChg chg="add del mod">
          <ac:chgData name="Annemieke van der Plaat" userId="b75910482db99c6e" providerId="LiveId" clId="{D86F2C63-D4C5-3941-872D-CC331B8CCB89}" dt="2023-10-04T18:58:06.662" v="2147"/>
          <ac:graphicFrameMkLst>
            <pc:docMk/>
            <pc:sldMk cId="1981871558" sldId="277"/>
            <ac:graphicFrameMk id="3" creationId="{5E2C7FF7-BFA5-20B4-1881-7FE3567D97F3}"/>
          </ac:graphicFrameMkLst>
        </pc:graphicFrameChg>
        <pc:graphicFrameChg chg="add del mod modGraphic">
          <ac:chgData name="Annemieke van der Plaat" userId="b75910482db99c6e" providerId="LiveId" clId="{D86F2C63-D4C5-3941-872D-CC331B8CCB89}" dt="2023-10-04T19:15:39.905" v="2539" actId="21"/>
          <ac:graphicFrameMkLst>
            <pc:docMk/>
            <pc:sldMk cId="1981871558" sldId="277"/>
            <ac:graphicFrameMk id="9" creationId="{17CA75E7-F156-FD68-107F-EE233FE5A8B9}"/>
          </ac:graphicFrameMkLst>
        </pc:graphicFrameChg>
        <pc:graphicFrameChg chg="add del mod">
          <ac:chgData name="Annemieke van der Plaat" userId="b75910482db99c6e" providerId="LiveId" clId="{D86F2C63-D4C5-3941-872D-CC331B8CCB89}" dt="2023-10-04T19:15:29.216" v="2535"/>
          <ac:graphicFrameMkLst>
            <pc:docMk/>
            <pc:sldMk cId="1981871558" sldId="277"/>
            <ac:graphicFrameMk id="11" creationId="{C633508F-B3CA-7166-8782-A61EB0CD9F61}"/>
          </ac:graphicFrameMkLst>
        </pc:graphicFrameChg>
        <pc:graphicFrameChg chg="add del mod">
          <ac:chgData name="Annemieke van der Plaat" userId="b75910482db99c6e" providerId="LiveId" clId="{D86F2C63-D4C5-3941-872D-CC331B8CCB89}" dt="2023-10-04T19:08:31.567" v="2508"/>
          <ac:graphicFrameMkLst>
            <pc:docMk/>
            <pc:sldMk cId="1981871558" sldId="277"/>
            <ac:graphicFrameMk id="12" creationId="{05D5BFFE-CFB7-0E54-E931-8DD30B4074E7}"/>
          </ac:graphicFrameMkLst>
        </pc:graphicFrameChg>
        <pc:graphicFrameChg chg="add del mod">
          <ac:chgData name="Annemieke van der Plaat" userId="b75910482db99c6e" providerId="LiveId" clId="{D86F2C63-D4C5-3941-872D-CC331B8CCB89}" dt="2023-10-04T19:13:44.215" v="2511"/>
          <ac:graphicFrameMkLst>
            <pc:docMk/>
            <pc:sldMk cId="1981871558" sldId="277"/>
            <ac:graphicFrameMk id="13" creationId="{79B0B36C-6A28-38A8-3FCA-3541D3007EC5}"/>
          </ac:graphicFrameMkLst>
        </pc:graphicFrameChg>
        <pc:graphicFrameChg chg="add del mod">
          <ac:chgData name="Annemieke van der Plaat" userId="b75910482db99c6e" providerId="LiveId" clId="{D86F2C63-D4C5-3941-872D-CC331B8CCB89}" dt="2023-10-04T19:13:56.765" v="2513"/>
          <ac:graphicFrameMkLst>
            <pc:docMk/>
            <pc:sldMk cId="1981871558" sldId="277"/>
            <ac:graphicFrameMk id="15" creationId="{01DE686E-F28E-5DED-23CC-4B8B86ED9AEE}"/>
          </ac:graphicFrameMkLst>
        </pc:graphicFrameChg>
        <pc:graphicFrameChg chg="add del mod modGraphic">
          <ac:chgData name="Annemieke van der Plaat" userId="b75910482db99c6e" providerId="LiveId" clId="{D86F2C63-D4C5-3941-872D-CC331B8CCB89}" dt="2023-10-04T19:15:26.952" v="2533"/>
          <ac:graphicFrameMkLst>
            <pc:docMk/>
            <pc:sldMk cId="1981871558" sldId="277"/>
            <ac:graphicFrameMk id="17" creationId="{4B95BE79-2B68-3C02-15A5-E46F27110122}"/>
          </ac:graphicFrameMkLst>
        </pc:graphicFrameChg>
        <pc:graphicFrameChg chg="add del mod modGraphic">
          <ac:chgData name="Annemieke van der Plaat" userId="b75910482db99c6e" providerId="LiveId" clId="{D86F2C63-D4C5-3941-872D-CC331B8CCB89}" dt="2023-10-04T19:41:07.292" v="2862" actId="1035"/>
          <ac:graphicFrameMkLst>
            <pc:docMk/>
            <pc:sldMk cId="1981871558" sldId="277"/>
            <ac:graphicFrameMk id="22" creationId="{12D4E479-E6DB-29F0-7741-FAF1090B1E04}"/>
          </ac:graphicFrameMkLst>
        </pc:graphicFrameChg>
        <pc:graphicFrameChg chg="add del mod modGraphic">
          <ac:chgData name="Annemieke van der Plaat" userId="b75910482db99c6e" providerId="LiveId" clId="{D86F2C63-D4C5-3941-872D-CC331B8CCB89}" dt="2023-10-04T19:40:28.474" v="2844" actId="255"/>
          <ac:graphicFrameMkLst>
            <pc:docMk/>
            <pc:sldMk cId="1981871558" sldId="277"/>
            <ac:graphicFrameMk id="23" creationId="{7627199A-DF9F-A33D-22DA-B242115A41B3}"/>
          </ac:graphicFrameMkLst>
        </pc:graphicFrameChg>
        <pc:picChg chg="add del mod">
          <ac:chgData name="Annemieke van der Plaat" userId="b75910482db99c6e" providerId="LiveId" clId="{D86F2C63-D4C5-3941-872D-CC331B8CCB89}" dt="2023-10-04T19:18:51.633" v="2566" actId="478"/>
          <ac:picMkLst>
            <pc:docMk/>
            <pc:sldMk cId="1981871558" sldId="277"/>
            <ac:picMk id="4" creationId="{1E48F6F6-7C4E-0445-A94A-C25E3A741D27}"/>
          </ac:picMkLst>
        </pc:picChg>
        <pc:picChg chg="add del mod">
          <ac:chgData name="Annemieke van der Plaat" userId="b75910482db99c6e" providerId="LiveId" clId="{D86F2C63-D4C5-3941-872D-CC331B8CCB89}" dt="2023-10-04T19:41:18.922" v="2863" actId="1076"/>
          <ac:picMkLst>
            <pc:docMk/>
            <pc:sldMk cId="1981871558" sldId="277"/>
            <ac:picMk id="5" creationId="{2DEA7F52-3741-D045-941F-1628C3F5980E}"/>
          </ac:picMkLst>
        </pc:picChg>
      </pc:sldChg>
      <pc:sldChg chg="addSp delSp modSp mod ord modNotesTx">
        <pc:chgData name="Annemieke van der Plaat" userId="b75910482db99c6e" providerId="LiveId" clId="{D86F2C63-D4C5-3941-872D-CC331B8CCB89}" dt="2023-10-04T19:49:39.115" v="3407" actId="20577"/>
        <pc:sldMkLst>
          <pc:docMk/>
          <pc:sldMk cId="3124990667" sldId="278"/>
        </pc:sldMkLst>
        <pc:spChg chg="add del mod">
          <ac:chgData name="Annemieke van der Plaat" userId="b75910482db99c6e" providerId="LiveId" clId="{D86F2C63-D4C5-3941-872D-CC331B8CCB89}" dt="2023-10-04T19:29:27.442" v="2658" actId="478"/>
          <ac:spMkLst>
            <pc:docMk/>
            <pc:sldMk cId="3124990667" sldId="278"/>
            <ac:spMk id="2" creationId="{271EED82-37AB-4CF6-B865-3811511FBC7B}"/>
          </ac:spMkLst>
        </pc:spChg>
        <pc:spChg chg="del">
          <ac:chgData name="Annemieke van der Plaat" userId="b75910482db99c6e" providerId="LiveId" clId="{D86F2C63-D4C5-3941-872D-CC331B8CCB89}" dt="2023-10-04T19:29:28.912" v="2659" actId="478"/>
          <ac:spMkLst>
            <pc:docMk/>
            <pc:sldMk cId="3124990667" sldId="278"/>
            <ac:spMk id="8" creationId="{4A012956-C1D6-7245-A123-2826C0D5E151}"/>
          </ac:spMkLst>
        </pc:spChg>
        <pc:spChg chg="del">
          <ac:chgData name="Annemieke van der Plaat" userId="b75910482db99c6e" providerId="LiveId" clId="{D86F2C63-D4C5-3941-872D-CC331B8CCB89}" dt="2023-10-04T19:29:21.593" v="2656" actId="478"/>
          <ac:spMkLst>
            <pc:docMk/>
            <pc:sldMk cId="3124990667" sldId="278"/>
            <ac:spMk id="10" creationId="{2610919A-47BD-644D-D1A7-2CECBAB35E1A}"/>
          </ac:spMkLst>
        </pc:spChg>
        <pc:spChg chg="add mod">
          <ac:chgData name="Annemieke van der Plaat" userId="b75910482db99c6e" providerId="LiveId" clId="{D86F2C63-D4C5-3941-872D-CC331B8CCB89}" dt="2023-10-04T19:39:06.632" v="2824" actId="1076"/>
          <ac:spMkLst>
            <pc:docMk/>
            <pc:sldMk cId="3124990667" sldId="278"/>
            <ac:spMk id="11" creationId="{999D353B-1597-B093-326B-9C009C4D0CC6}"/>
          </ac:spMkLst>
        </pc:spChg>
        <pc:graphicFrameChg chg="add mod modGraphic">
          <ac:chgData name="Annemieke van der Plaat" userId="b75910482db99c6e" providerId="LiveId" clId="{D86F2C63-D4C5-3941-872D-CC331B8CCB89}" dt="2023-10-04T19:39:29.040" v="2837" actId="1035"/>
          <ac:graphicFrameMkLst>
            <pc:docMk/>
            <pc:sldMk cId="3124990667" sldId="278"/>
            <ac:graphicFrameMk id="9" creationId="{56A6F921-3EA5-1A83-989C-E1FCA945E353}"/>
          </ac:graphicFrameMkLst>
        </pc:graphicFrameChg>
        <pc:picChg chg="del">
          <ac:chgData name="Annemieke van der Plaat" userId="b75910482db99c6e" providerId="LiveId" clId="{D86F2C63-D4C5-3941-872D-CC331B8CCB89}" dt="2023-10-04T19:29:17.345" v="2655" actId="478"/>
          <ac:picMkLst>
            <pc:docMk/>
            <pc:sldMk cId="3124990667" sldId="278"/>
            <ac:picMk id="3" creationId="{7C552AD4-3FB4-687B-EE68-2675EE81D916}"/>
          </ac:picMkLst>
        </pc:picChg>
      </pc:sldChg>
      <pc:sldChg chg="modSp mod">
        <pc:chgData name="Annemieke van der Plaat" userId="b75910482db99c6e" providerId="LiveId" clId="{D86F2C63-D4C5-3941-872D-CC331B8CCB89}" dt="2023-10-04T19:46:03.867" v="3119" actId="20577"/>
        <pc:sldMkLst>
          <pc:docMk/>
          <pc:sldMk cId="958071880" sldId="279"/>
        </pc:sldMkLst>
        <pc:spChg chg="mod">
          <ac:chgData name="Annemieke van der Plaat" userId="b75910482db99c6e" providerId="LiveId" clId="{D86F2C63-D4C5-3941-872D-CC331B8CCB89}" dt="2023-10-04T19:43:38.747" v="2886" actId="20577"/>
          <ac:spMkLst>
            <pc:docMk/>
            <pc:sldMk cId="958071880" sldId="279"/>
            <ac:spMk id="8" creationId="{4A012956-C1D6-7245-A123-2826C0D5E151}"/>
          </ac:spMkLst>
        </pc:spChg>
        <pc:spChg chg="mod">
          <ac:chgData name="Annemieke van der Plaat" userId="b75910482db99c6e" providerId="LiveId" clId="{D86F2C63-D4C5-3941-872D-CC331B8CCB89}" dt="2023-10-04T19:46:03.867" v="3119" actId="20577"/>
          <ac:spMkLst>
            <pc:docMk/>
            <pc:sldMk cId="958071880" sldId="279"/>
            <ac:spMk id="10" creationId="{2610919A-47BD-644D-D1A7-2CECBAB35E1A}"/>
          </ac:spMkLst>
        </pc:spChg>
      </pc:sldChg>
      <pc:sldChg chg="modSp add mod modNotesTx">
        <pc:chgData name="Annemieke van der Plaat" userId="b75910482db99c6e" providerId="LiveId" clId="{D86F2C63-D4C5-3941-872D-CC331B8CCB89}" dt="2023-10-04T18:46:28.227" v="2016" actId="948"/>
        <pc:sldMkLst>
          <pc:docMk/>
          <pc:sldMk cId="751114596" sldId="280"/>
        </pc:sldMkLst>
        <pc:spChg chg="mod">
          <ac:chgData name="Annemieke van der Plaat" userId="b75910482db99c6e" providerId="LiveId" clId="{D86F2C63-D4C5-3941-872D-CC331B8CCB89}" dt="2023-10-04T18:46:28.227" v="2016" actId="948"/>
          <ac:spMkLst>
            <pc:docMk/>
            <pc:sldMk cId="751114596" sldId="280"/>
            <ac:spMk id="2" creationId="{BF098EB7-75AC-7EFE-DD6B-C3D986AE08F7}"/>
          </ac:spMkLst>
        </pc:spChg>
        <pc:spChg chg="mod">
          <ac:chgData name="Annemieke van der Plaat" userId="b75910482db99c6e" providerId="LiveId" clId="{D86F2C63-D4C5-3941-872D-CC331B8CCB89}" dt="2023-10-04T16:36:50.745" v="1550" actId="20577"/>
          <ac:spMkLst>
            <pc:docMk/>
            <pc:sldMk cId="751114596" sldId="280"/>
            <ac:spMk id="3" creationId="{00C5DEA3-64BE-ABBB-214B-F0C14CB07A1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E721C0-54B7-294D-84DD-5F22E415FBDF}" type="datetimeFigureOut">
              <a:rPr lang="nl-NL" smtClean="0"/>
              <a:t>17-10-2023</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D62CB4-E611-BA46-B0D7-A3B61B2BD829}" type="slidenum">
              <a:rPr lang="nl-NL" smtClean="0"/>
              <a:t>‹nr.›</a:t>
            </a:fld>
            <a:endParaRPr lang="nl-NL"/>
          </a:p>
        </p:txBody>
      </p:sp>
    </p:spTree>
    <p:extLst>
      <p:ext uri="{BB962C8B-B14F-4D97-AF65-F5344CB8AC3E}">
        <p14:creationId xmlns:p14="http://schemas.microsoft.com/office/powerpoint/2010/main" val="480749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actualisatiene.nl/vakvernieuwingscommissie" TargetMode="External"/><Relationship Id="rId2" Type="http://schemas.openxmlformats.org/officeDocument/2006/relationships/slide" Target="../slides/slide3.xml"/><Relationship Id="rId1" Type="http://schemas.openxmlformats.org/officeDocument/2006/relationships/notesMaster" Target="../notesMasters/notesMaster1.xml"/><Relationship Id="rId4" Type="http://schemas.openxmlformats.org/officeDocument/2006/relationships/hyperlink" Target="https://www.slo.nl/publish/pages/18819/werkopdracht.pdf"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gn="l"/>
            <a:r>
              <a:rPr lang="nl-NL" b="1" i="0" u="none" strike="noStrike" dirty="0">
                <a:solidFill>
                  <a:srgbClr val="757575"/>
                </a:solidFill>
                <a:effectLst/>
                <a:latin typeface="Helvetica" pitchFamily="2" charset="0"/>
              </a:rPr>
              <a:t>Wat wil je halen of brengen?</a:t>
            </a:r>
          </a:p>
          <a:p>
            <a:pPr algn="l"/>
            <a:r>
              <a:rPr lang="nl-NL" b="0" i="0" u="none" strike="noStrike" dirty="0">
                <a:solidFill>
                  <a:srgbClr val="757575"/>
                </a:solidFill>
                <a:effectLst/>
                <a:latin typeface="Helvetica" pitchFamily="2" charset="0"/>
              </a:rPr>
              <a:t>Openen met vraag:</a:t>
            </a:r>
          </a:p>
          <a:p>
            <a:pPr algn="l"/>
            <a:r>
              <a:rPr lang="nl-NL" b="0" i="0" u="none" strike="noStrike" dirty="0">
                <a:solidFill>
                  <a:srgbClr val="757575"/>
                </a:solidFill>
                <a:effectLst/>
                <a:latin typeface="Helvetica" pitchFamily="2" charset="0"/>
              </a:rPr>
              <a:t>Stel je voor met je </a:t>
            </a:r>
            <a:r>
              <a:rPr lang="nl-NL" b="1" i="0" u="none" strike="noStrike" dirty="0">
                <a:solidFill>
                  <a:srgbClr val="757575"/>
                </a:solidFill>
                <a:effectLst/>
                <a:latin typeface="Helvetica" pitchFamily="2" charset="0"/>
              </a:rPr>
              <a:t>naam, school </a:t>
            </a:r>
            <a:r>
              <a:rPr lang="nl-NL" b="0" i="0" u="none" strike="noStrike" dirty="0">
                <a:solidFill>
                  <a:srgbClr val="757575"/>
                </a:solidFill>
                <a:effectLst/>
                <a:latin typeface="Helvetica" pitchFamily="2" charset="0"/>
              </a:rPr>
              <a:t>&amp;</a:t>
            </a:r>
          </a:p>
          <a:p>
            <a:pPr algn="l"/>
            <a:r>
              <a:rPr lang="nl-NL" b="0" i="0" u="none" strike="noStrike" dirty="0">
                <a:solidFill>
                  <a:srgbClr val="757575"/>
                </a:solidFill>
                <a:effectLst/>
                <a:latin typeface="Helvetica" pitchFamily="2" charset="0"/>
              </a:rPr>
              <a:t>of je </a:t>
            </a:r>
            <a:r>
              <a:rPr lang="nl-NL" b="1" i="0" u="none" strike="noStrike" dirty="0">
                <a:solidFill>
                  <a:srgbClr val="757575"/>
                </a:solidFill>
                <a:effectLst/>
                <a:latin typeface="Helvetica" pitchFamily="2" charset="0"/>
              </a:rPr>
              <a:t>een vraag </a:t>
            </a:r>
            <a:r>
              <a:rPr lang="nl-NL" b="0" i="0" u="none" strike="noStrike" dirty="0">
                <a:solidFill>
                  <a:srgbClr val="757575"/>
                </a:solidFill>
                <a:effectLst/>
                <a:latin typeface="Helvetica" pitchFamily="2" charset="0"/>
              </a:rPr>
              <a:t>hebt ter verduidelijking</a:t>
            </a:r>
          </a:p>
          <a:p>
            <a:pPr algn="l"/>
            <a:r>
              <a:rPr lang="nl-NL" b="0" i="0" u="none" strike="noStrike" dirty="0">
                <a:solidFill>
                  <a:srgbClr val="757575"/>
                </a:solidFill>
                <a:effectLst/>
                <a:latin typeface="Helvetica" pitchFamily="2" charset="0"/>
              </a:rPr>
              <a:t>of</a:t>
            </a:r>
            <a:r>
              <a:rPr lang="nl-NL" b="1" i="0" u="none" strike="noStrike" dirty="0">
                <a:solidFill>
                  <a:srgbClr val="757575"/>
                </a:solidFill>
                <a:effectLst/>
                <a:latin typeface="Helvetica" pitchFamily="2" charset="0"/>
              </a:rPr>
              <a:t> punt </a:t>
            </a:r>
            <a:r>
              <a:rPr lang="nl-NL" b="0" i="0" u="none" strike="noStrike" dirty="0">
                <a:solidFill>
                  <a:srgbClr val="757575"/>
                </a:solidFill>
                <a:effectLst/>
                <a:latin typeface="Helvetica" pitchFamily="2" charset="0"/>
              </a:rPr>
              <a:t>dat besproken moet worden.</a:t>
            </a:r>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1</a:t>
            </a:fld>
            <a:endParaRPr lang="nl-NL"/>
          </a:p>
        </p:txBody>
      </p:sp>
    </p:spTree>
    <p:extLst>
      <p:ext uri="{BB962C8B-B14F-4D97-AF65-F5344CB8AC3E}">
        <p14:creationId xmlns:p14="http://schemas.microsoft.com/office/powerpoint/2010/main" val="42270385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Centraal examen Geschiedenis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1973 – 1990 Centraal schriftelijk eindexamen vwo (examen na invoering Mammoet)</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1971 / 1974 waren overgangsjaren.</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Examens vwo (TV 1 en 2) en examens gymnasium / staatsexamen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Vanaf 1971 / 1975 Dus alleen PV  ca. 17 regels en ca. 7 à 10  korte vragen</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Zitting 3 klokuur.</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Vanaf 1990 Syllabus + nieuw examen</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Ca. 20 vragen</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PV van 9!! Regels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1 passage gelezen Grieks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1 passage in vertaling</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1 PV</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3 klokuren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Vanaf 2001 Tweede fase CE (2001 overgangsjaar met oude en nieuwe stijl)</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Ca 25 vragen</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PV ca. 9 à 10 regels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OS: 1 Griekse passage gelezen (37 regels)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1 bron (gedicht)</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1 tekst in vertaling </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1 Griekse passage gelezen (12 regels)</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NS 25 vragen</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PV ca. 12 regels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1 tekst gelezen stof (20 regels Grieks)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1 tekst gelezen stof (13 regels)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1 tekst gelezen stof 19 regels)</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2022 Grieks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31 vraagitems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PV13 regels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1 tekst gelezen stof (28 regels)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1 afbeelding</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1 tekst gelezen stof (42 regels)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2022 Latijn </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31  Vraagitems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PV 16 verzen</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1 tekst gelezen stof (57 verzen)</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1 tekst gelezen stof (28 regels)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1 afbeelding</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1 </a:t>
            </a:r>
            <a:r>
              <a:rPr lang="nl-NL" sz="1800" dirty="0" err="1">
                <a:effectLst/>
                <a:latin typeface="Arial" panose="020B0604020202020204" pitchFamily="34" charset="0"/>
                <a:ea typeface="Times New Roman" panose="02020603050405020304" pitchFamily="18" charset="0"/>
                <a:cs typeface="Times New Roman" panose="02020603050405020304" pitchFamily="18" charset="0"/>
              </a:rPr>
              <a:t>teskt</a:t>
            </a:r>
            <a:r>
              <a:rPr lang="nl-NL" sz="1800" dirty="0">
                <a:effectLst/>
                <a:latin typeface="Arial" panose="020B0604020202020204" pitchFamily="34" charset="0"/>
                <a:ea typeface="Times New Roman" panose="02020603050405020304" pitchFamily="18" charset="0"/>
                <a:cs typeface="Times New Roman" panose="02020603050405020304" pitchFamily="18" charset="0"/>
              </a:rPr>
              <a:t> gelezen stof 15 verzen)</a:t>
            </a:r>
            <a:endParaRPr lang="nl-NL" dirty="0"/>
          </a:p>
          <a:p>
            <a:pPr>
              <a:lnSpc>
                <a:spcPct val="115000"/>
              </a:lnSpc>
            </a:pPr>
            <a:endParaRPr lang="nl-NL" sz="1200" b="0" i="1" u="none" dirty="0">
              <a:effectLst/>
              <a:latin typeface="Verdana" panose="020B0604030504040204" pitchFamily="34" charset="0"/>
              <a:cs typeface="Times New Roman" panose="02020603050405020304" pitchFamily="18" charset="0"/>
            </a:endParaRPr>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10</a:t>
            </a:fld>
            <a:endParaRPr lang="nl-NL"/>
          </a:p>
        </p:txBody>
      </p:sp>
    </p:spTree>
    <p:extLst>
      <p:ext uri="{BB962C8B-B14F-4D97-AF65-F5344CB8AC3E}">
        <p14:creationId xmlns:p14="http://schemas.microsoft.com/office/powerpoint/2010/main" val="24157421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nSpc>
                <a:spcPts val="1500"/>
              </a:lnSpc>
              <a:spcBef>
                <a:spcPts val="200"/>
              </a:spcBef>
            </a:pPr>
            <a:r>
              <a:rPr lang="nl-NL" sz="1800" b="1" i="0" dirty="0">
                <a:solidFill>
                  <a:srgbClr val="FF6A00"/>
                </a:solidFill>
                <a:effectLst/>
                <a:latin typeface="Verdana" panose="020B0604030504040204" pitchFamily="34" charset="0"/>
                <a:ea typeface="Yu Gothic Light" panose="020B0300000000000000" pitchFamily="34" charset="-128"/>
                <a:cs typeface="Times New Roman" panose="02020603050405020304" pitchFamily="18" charset="0"/>
              </a:rPr>
              <a:t>p. 17</a:t>
            </a:r>
          </a:p>
          <a:p>
            <a:pPr>
              <a:lnSpc>
                <a:spcPts val="1500"/>
              </a:lnSpc>
              <a:spcBef>
                <a:spcPts val="200"/>
              </a:spcBef>
            </a:pPr>
            <a:r>
              <a:rPr lang="nl-NL" sz="1800" b="1" i="1" dirty="0">
                <a:solidFill>
                  <a:srgbClr val="FF6A00"/>
                </a:solidFill>
                <a:effectLst/>
                <a:latin typeface="Verdana" panose="020B0604030504040204" pitchFamily="34" charset="0"/>
                <a:ea typeface="Yu Gothic Light" panose="020B0300000000000000" pitchFamily="34" charset="-128"/>
                <a:cs typeface="Times New Roman" panose="02020603050405020304" pitchFamily="18" charset="0"/>
              </a:rPr>
              <a:t>2.4.1 Uitgangspunten</a:t>
            </a:r>
            <a:r>
              <a:rPr lang="nl-NL" sz="1800" b="1" i="1" dirty="0">
                <a:effectLst/>
                <a:latin typeface="Verdana" panose="020B0604030504040204" pitchFamily="34" charset="0"/>
                <a:ea typeface="Yu Gothic Light" panose="020B0300000000000000" pitchFamily="34" charset="-128"/>
                <a:cs typeface="Times New Roman" panose="02020603050405020304" pitchFamily="18" charset="0"/>
              </a:rPr>
              <a:t> </a:t>
            </a:r>
            <a:endParaRPr lang="nl-NL" sz="1800" b="1" dirty="0">
              <a:effectLst/>
              <a:latin typeface="Verdana" panose="020B0604030504040204" pitchFamily="34" charset="0"/>
              <a:ea typeface="Yu Gothic Light" panose="020B0300000000000000" pitchFamily="34" charset="-128"/>
              <a:cs typeface="Times New Roman" panose="02020603050405020304" pitchFamily="18" charset="0"/>
            </a:endParaRPr>
          </a:p>
          <a:p>
            <a:pPr>
              <a:lnSpc>
                <a:spcPts val="1500"/>
              </a:lnSpc>
            </a:pPr>
            <a:r>
              <a:rPr lang="nl-NL" sz="1800" dirty="0">
                <a:effectLst/>
                <a:latin typeface="Verdana" panose="020B0604030504040204" pitchFamily="34" charset="0"/>
                <a:ea typeface="Verdana" panose="020B0604030504040204" pitchFamily="34" charset="0"/>
                <a:cs typeface="Verdana" panose="020B0604030504040204" pitchFamily="34" charset="0"/>
              </a:rPr>
              <a:t>Bij de voorstellen voor actualisatie van het examenprogramma is rekening gehouden met de volgende uitgangspunten.</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Verdana" panose="020B0604030504040204" pitchFamily="34" charset="0"/>
              </a:rPr>
              <a:t>1. “De concept-eindexamenprogramma’s doen recht aan de eigenstandige, gelijkwaardige en complementaire positie van het schoolexamen (SE) en het centraal examen (CE) in de diplomabeslissing.” (werkopdracht)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Verdana" panose="020B0604030504040204" pitchFamily="34" charset="0"/>
              </a:rPr>
              <a:t>2. De curriculaire uitdagingen zoals benoemd in de startnotitie:</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mj-lt"/>
              <a:buAutoNum type="alphaLcPeriod"/>
            </a:pPr>
            <a:r>
              <a:rPr lang="nl-NL" sz="1800" dirty="0">
                <a:effectLst/>
                <a:latin typeface="Verdana" panose="020B0604030504040204" pitchFamily="34" charset="0"/>
                <a:ea typeface="Verdana" panose="020B0604030504040204" pitchFamily="34" charset="0"/>
                <a:cs typeface="Verdana" panose="020B0604030504040204" pitchFamily="34" charset="0"/>
              </a:rPr>
              <a:t>concretiseren van het hoofddoel van GTC en LTC in het examenprogramma; (II.)</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mj-lt"/>
              <a:buAutoNum type="alphaLcPeriod"/>
            </a:pPr>
            <a:r>
              <a:rPr lang="nl-NL" sz="1800" dirty="0">
                <a:effectLst/>
                <a:latin typeface="Verdana" panose="020B0604030504040204" pitchFamily="34" charset="0"/>
                <a:ea typeface="Verdana" panose="020B0604030504040204" pitchFamily="34" charset="0"/>
                <a:cs typeface="Verdana" panose="020B0604030504040204" pitchFamily="34" charset="0"/>
              </a:rPr>
              <a:t>aansluiten bij de actualiteit en bij de belevingswereld van de leerling; (III.)</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mj-lt"/>
              <a:buAutoNum type="alphaLcPeriod"/>
            </a:pPr>
            <a:r>
              <a:rPr lang="nl-NL" sz="1800" dirty="0">
                <a:effectLst/>
                <a:latin typeface="Verdana" panose="020B0604030504040204" pitchFamily="34" charset="0"/>
                <a:ea typeface="Verdana" panose="020B0604030504040204" pitchFamily="34" charset="0"/>
                <a:cs typeface="Verdana" panose="020B0604030504040204" pitchFamily="34" charset="0"/>
              </a:rPr>
              <a:t>expliciteren van de integratie taal en cultuur in het examenprogramma; (II.)</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mj-lt"/>
              <a:buAutoNum type="alphaLcPeriod"/>
            </a:pPr>
            <a:r>
              <a:rPr lang="nl-NL" sz="1800" dirty="0">
                <a:effectLst/>
                <a:latin typeface="Verdana" panose="020B0604030504040204" pitchFamily="34" charset="0"/>
                <a:ea typeface="Verdana" panose="020B0604030504040204" pitchFamily="34" charset="0"/>
                <a:cs typeface="Verdana" panose="020B0604030504040204" pitchFamily="34" charset="0"/>
              </a:rPr>
              <a:t>beperken van de overladenheid van het examenprogramma. (I.)</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11</a:t>
            </a:fld>
            <a:endParaRPr lang="nl-NL"/>
          </a:p>
        </p:txBody>
      </p:sp>
    </p:spTree>
    <p:extLst>
      <p:ext uri="{BB962C8B-B14F-4D97-AF65-F5344CB8AC3E}">
        <p14:creationId xmlns:p14="http://schemas.microsoft.com/office/powerpoint/2010/main" val="21572107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p. 19-20 par. 2.4.2 Voor- en nadelen van gemaakte keuzes: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Thematisch lezen, </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1/2 CE-auteurs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2-jarig CE-syllabus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Keuze tussen Kern / keuzedomeinen</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Minder SE/CE-pagina’s voorgeschreven</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Verdeling domeinen over SE/CE</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Percentages per domein van de ontwerptijd.</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12</a:t>
            </a:fld>
            <a:endParaRPr lang="nl-NL"/>
          </a:p>
        </p:txBody>
      </p:sp>
    </p:spTree>
    <p:extLst>
      <p:ext uri="{BB962C8B-B14F-4D97-AF65-F5344CB8AC3E}">
        <p14:creationId xmlns:p14="http://schemas.microsoft.com/office/powerpoint/2010/main" val="38507880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13</a:t>
            </a:fld>
            <a:endParaRPr lang="nl-NL"/>
          </a:p>
        </p:txBody>
      </p:sp>
    </p:spTree>
    <p:extLst>
      <p:ext uri="{BB962C8B-B14F-4D97-AF65-F5344CB8AC3E}">
        <p14:creationId xmlns:p14="http://schemas.microsoft.com/office/powerpoint/2010/main" val="33910297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p. 25-26 par. 3 Concepteindtermen (versie 1)</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Eindtermen 1, 2 (en 3)</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pPr>
              <a:lnSpc>
                <a:spcPts val="1500"/>
              </a:lnSpc>
            </a:pPr>
            <a:r>
              <a:rPr lang="nl-NL" sz="1800" b="1" i="1" dirty="0">
                <a:effectLst/>
                <a:latin typeface="Verdana" panose="020B0604030504040204" pitchFamily="34" charset="0"/>
                <a:ea typeface="Verdana" panose="020B0604030504040204" pitchFamily="34" charset="0"/>
                <a:cs typeface="Verdana" panose="020B0604030504040204" pitchFamily="34" charset="0"/>
              </a:rPr>
              <a:t>Domein A: tekstontsluiting</a:t>
            </a:r>
          </a:p>
          <a:p>
            <a:pPr>
              <a:lnSpc>
                <a:spcPts val="1500"/>
              </a:lnSpc>
            </a:pPr>
            <a:endParaRPr lang="nl-NL" sz="1800" b="1"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b="1" i="1" u="sng" dirty="0" err="1">
                <a:effectLst/>
                <a:latin typeface="Verdana" panose="020B0604030504040204" pitchFamily="34" charset="0"/>
                <a:ea typeface="Verdana" panose="020B0604030504040204" pitchFamily="34" charset="0"/>
                <a:cs typeface="Verdana" panose="020B0604030504040204" pitchFamily="34" charset="0"/>
              </a:rPr>
              <a:t>Subdomein</a:t>
            </a:r>
            <a:r>
              <a:rPr lang="nl-NL" sz="1800" b="1" i="1" u="sng" dirty="0">
                <a:effectLst/>
                <a:latin typeface="Verdana" panose="020B0604030504040204" pitchFamily="34" charset="0"/>
                <a:ea typeface="Verdana" panose="020B0604030504040204" pitchFamily="34" charset="0"/>
                <a:cs typeface="Verdana" panose="020B0604030504040204" pitchFamily="34" charset="0"/>
              </a:rPr>
              <a:t> A.1:</a:t>
            </a:r>
            <a:r>
              <a:rPr lang="nl-NL" sz="1800" b="1" i="1" u="sng"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 </a:t>
            </a:r>
            <a:r>
              <a:rPr lang="nl-NL" sz="1800" b="1" i="1" u="sng" dirty="0">
                <a:effectLst/>
                <a:latin typeface="Verdana" panose="020B0604030504040204" pitchFamily="34" charset="0"/>
                <a:ea typeface="Verdana" panose="020B0604030504040204" pitchFamily="34" charset="0"/>
                <a:cs typeface="Verdana" panose="020B0604030504040204" pitchFamily="34" charset="0"/>
              </a:rPr>
              <a:t>woord en zin</a:t>
            </a:r>
          </a:p>
          <a:p>
            <a:pPr>
              <a:lnSpc>
                <a:spcPts val="1500"/>
              </a:lnSpc>
              <a:spcBef>
                <a:spcPts val="200"/>
              </a:spcBef>
            </a:pPr>
            <a:r>
              <a:rPr lang="nl-NL" sz="1800" b="1" u="sng" dirty="0">
                <a:solidFill>
                  <a:srgbClr val="000FA0"/>
                </a:solidFill>
                <a:effectLst/>
                <a:latin typeface="Verdana" panose="020B0604030504040204" pitchFamily="34" charset="0"/>
                <a:ea typeface="Verdana" panose="020B0604030504040204" pitchFamily="34" charset="0"/>
                <a:cs typeface="Verdana" panose="020B0604030504040204" pitchFamily="34" charset="0"/>
              </a:rPr>
              <a:t>Eindterm 1</a:t>
            </a:r>
            <a:endParaRPr lang="nl-NL" sz="1800" b="1" u="sng" dirty="0">
              <a:effectLst/>
              <a:latin typeface="Verdana" panose="020B0604030504040204" pitchFamily="34" charset="0"/>
              <a:ea typeface="Yu Gothic Light" panose="020B0300000000000000" pitchFamily="34" charset="-128"/>
              <a:cs typeface="Times New Roman" panose="02020603050405020304" pitchFamily="18" charset="0"/>
            </a:endParaRPr>
          </a:p>
          <a:p>
            <a:pPr>
              <a:lnSpc>
                <a:spcPts val="1500"/>
              </a:lnSpc>
            </a:pPr>
            <a:r>
              <a:rPr lang="nl-NL" sz="1800" dirty="0">
                <a:effectLst/>
                <a:latin typeface="Verdana" panose="020B0604030504040204" pitchFamily="34" charset="0"/>
                <a:ea typeface="Verdana" panose="020B0604030504040204" pitchFamily="34" charset="0"/>
                <a:cs typeface="Verdana" panose="020B0604030504040204" pitchFamily="34" charset="0"/>
              </a:rPr>
              <a:t>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en-US" sz="1800" b="1" dirty="0">
                <a:effectLst/>
                <a:latin typeface="Verdana" panose="020B0604030504040204" pitchFamily="34" charset="0"/>
                <a:ea typeface="Verdana" panose="020B0604030504040204" pitchFamily="34" charset="0"/>
                <a:cs typeface="Verdana" panose="020B0604030504040204" pitchFamily="34" charset="0"/>
              </a:rPr>
              <a:t>VWO</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b="1" i="1" dirty="0" err="1">
                <a:effectLst/>
                <a:latin typeface="Verdana" panose="020B0604030504040204" pitchFamily="34" charset="0"/>
                <a:ea typeface="Verdana" panose="020B0604030504040204" pitchFamily="34" charset="0"/>
                <a:cs typeface="Verdana" panose="020B0604030504040204" pitchFamily="34" charset="0"/>
              </a:rPr>
              <a:t>Doelzin</a:t>
            </a:r>
            <a:r>
              <a:rPr lang="nl-NL" sz="1800" b="1" i="1" dirty="0">
                <a:effectLst/>
                <a:latin typeface="Verdana" panose="020B0604030504040204" pitchFamily="34" charset="0"/>
                <a:ea typeface="Verdana" panose="020B0604030504040204" pitchFamily="34" charset="0"/>
                <a:cs typeface="Verdana" panose="020B0604030504040204" pitchFamily="34" charset="0"/>
              </a:rPr>
              <a:t> + uitwerking (onderdeel formele examenprogramma)</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Verdana" panose="020B0604030504040204" pitchFamily="34" charset="0"/>
              </a:rPr>
              <a:t>De leerling interpreteert de inhoud van een authentieke Griekse/Latijnse tekst met behulp van toegestane hulpmiddelen op woord- en zinsniveau.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Verdana" panose="020B0604030504040204" pitchFamily="34" charset="0"/>
              </a:rPr>
              <a:t>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en-US" sz="1800" dirty="0">
                <a:effectLst/>
                <a:latin typeface="Verdana" panose="020B0604030504040204" pitchFamily="34" charset="0"/>
                <a:ea typeface="Verdana" panose="020B0604030504040204" pitchFamily="34" charset="0"/>
                <a:cs typeface="Verdana" panose="020B0604030504040204" pitchFamily="34" charset="0"/>
              </a:rPr>
              <a:t>Het </a:t>
            </a:r>
            <a:r>
              <a:rPr lang="en-US" sz="1800" dirty="0" err="1">
                <a:effectLst/>
                <a:latin typeface="Verdana" panose="020B0604030504040204" pitchFamily="34" charset="0"/>
                <a:ea typeface="Verdana" panose="020B0604030504040204" pitchFamily="34" charset="0"/>
                <a:cs typeface="Verdana" panose="020B0604030504040204" pitchFamily="34" charset="0"/>
              </a:rPr>
              <a:t>gaat</a:t>
            </a:r>
            <a:r>
              <a:rPr lang="en-US" sz="1800" dirty="0">
                <a:effectLst/>
                <a:latin typeface="Verdana" panose="020B0604030504040204" pitchFamily="34" charset="0"/>
                <a:ea typeface="Verdana" panose="020B0604030504040204" pitchFamily="34" charset="0"/>
                <a:cs typeface="Verdana" panose="020B0604030504040204" pitchFamily="34" charset="0"/>
              </a:rPr>
              <a:t> </a:t>
            </a:r>
            <a:r>
              <a:rPr lang="en-US" sz="1800" dirty="0" err="1">
                <a:effectLst/>
                <a:latin typeface="Verdana" panose="020B0604030504040204" pitchFamily="34" charset="0"/>
                <a:ea typeface="Verdana" panose="020B0604030504040204" pitchFamily="34" charset="0"/>
                <a:cs typeface="Verdana" panose="020B0604030504040204" pitchFamily="34" charset="0"/>
              </a:rPr>
              <a:t>hierbij</a:t>
            </a:r>
            <a:r>
              <a:rPr lang="en-US" sz="1800" dirty="0">
                <a:effectLst/>
                <a:latin typeface="Verdana" panose="020B0604030504040204" pitchFamily="34" charset="0"/>
                <a:ea typeface="Verdana" panose="020B0604030504040204" pitchFamily="34" charset="0"/>
                <a:cs typeface="Verdana" panose="020B0604030504040204" pitchFamily="34" charset="0"/>
              </a:rPr>
              <a:t> om:</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Symbol" pitchFamily="2" charset="2"/>
              <a:buChar char="·"/>
            </a:pPr>
            <a:r>
              <a:rPr lang="nl-NL" sz="1800" dirty="0">
                <a:effectLst/>
                <a:latin typeface="Verdana" panose="020B0604030504040204" pitchFamily="34" charset="0"/>
                <a:ea typeface="Calibri" panose="020F0502020204030204" pitchFamily="34" charset="0"/>
                <a:cs typeface="Arial" panose="020B0604020202020204" pitchFamily="34" charset="0"/>
              </a:rPr>
              <a:t>toepassen van relevante kennis van de Griekse/Latijnse morfologie, syntaxis, semantiek en pragmatiek </a:t>
            </a:r>
          </a:p>
          <a:p>
            <a:pPr marL="342900" lvl="0" indent="-342900">
              <a:lnSpc>
                <a:spcPts val="1500"/>
              </a:lnSpc>
              <a:buFont typeface="Symbol" pitchFamily="2" charset="2"/>
              <a:buChar char="·"/>
            </a:pPr>
            <a:r>
              <a:rPr lang="nl-NL" sz="1800" dirty="0">
                <a:effectLst/>
                <a:latin typeface="Verdana" panose="020B0604030504040204" pitchFamily="34" charset="0"/>
                <a:ea typeface="Calibri" panose="020F0502020204030204" pitchFamily="34" charset="0"/>
                <a:cs typeface="Arial" panose="020B0604020202020204" pitchFamily="34" charset="0"/>
              </a:rPr>
              <a:t>toepassen van relevante culturele kennis van de Grieks-Romeinse wereld</a:t>
            </a:r>
          </a:p>
          <a:p>
            <a:pPr marL="342900" lvl="0" indent="-342900">
              <a:lnSpc>
                <a:spcPts val="1500"/>
              </a:lnSpc>
              <a:buFont typeface="Symbol" pitchFamily="2" charset="2"/>
              <a:buChar char="·"/>
            </a:pPr>
            <a:r>
              <a:rPr lang="nl-NL" sz="1800" dirty="0">
                <a:effectLst/>
                <a:latin typeface="Verdana" panose="020B0604030504040204" pitchFamily="34" charset="0"/>
                <a:ea typeface="Calibri" panose="020F0502020204030204" pitchFamily="34" charset="0"/>
                <a:cs typeface="Arial" panose="020B0604020202020204" pitchFamily="34" charset="0"/>
              </a:rPr>
              <a:t>in eigen woorden uitleggen van de semantische betekenis van woord(en) en zin</a:t>
            </a:r>
          </a:p>
          <a:p>
            <a:pPr marL="342900" lvl="0" indent="-342900">
              <a:lnSpc>
                <a:spcPts val="1500"/>
              </a:lnSpc>
              <a:buFont typeface="Symbol" pitchFamily="2" charset="2"/>
              <a:buChar char="·"/>
            </a:pPr>
            <a:r>
              <a:rPr lang="nl-NL" sz="1800" dirty="0">
                <a:effectLst/>
                <a:latin typeface="Verdana" panose="020B0604030504040204" pitchFamily="34" charset="0"/>
                <a:ea typeface="Calibri" panose="020F0502020204030204" pitchFamily="34" charset="0"/>
                <a:cs typeface="Arial" panose="020B0604020202020204" pitchFamily="34" charset="0"/>
              </a:rPr>
              <a:t>in eigen woorden uitleggen van verbanden tussen vorm en inhoud van woord(en) of zin(</a:t>
            </a:r>
            <a:r>
              <a:rPr lang="nl-NL" sz="1800" dirty="0" err="1">
                <a:effectLst/>
                <a:latin typeface="Verdana" panose="020B0604030504040204" pitchFamily="34" charset="0"/>
                <a:ea typeface="Calibri" panose="020F0502020204030204" pitchFamily="34" charset="0"/>
                <a:cs typeface="Arial" panose="020B0604020202020204" pitchFamily="34" charset="0"/>
              </a:rPr>
              <a:t>nen</a:t>
            </a:r>
            <a:r>
              <a:rPr lang="nl-NL" sz="1800" dirty="0">
                <a:effectLst/>
                <a:latin typeface="Verdana" panose="020B0604030504040204" pitchFamily="34" charset="0"/>
                <a:ea typeface="Calibri" panose="020F0502020204030204" pitchFamily="34" charset="0"/>
                <a:cs typeface="Arial" panose="020B0604020202020204" pitchFamily="34" charset="0"/>
              </a:rPr>
              <a:t>) </a:t>
            </a:r>
          </a:p>
          <a:p>
            <a:pPr>
              <a:lnSpc>
                <a:spcPts val="1500"/>
              </a:lnSpc>
            </a:pPr>
            <a:r>
              <a:rPr lang="nl-NL" sz="1800" b="1" i="1" dirty="0">
                <a:effectLst/>
                <a:latin typeface="Verdana" panose="020B0604030504040204" pitchFamily="34" charset="0"/>
                <a:ea typeface="Verdana" panose="020B0604030504040204" pitchFamily="34" charset="0"/>
                <a:cs typeface="Verdana" panose="020B0604030504040204" pitchFamily="34" charset="0"/>
              </a:rPr>
              <a:t>Evt. toelichting ter concretisering en bruikbaar voor latere syllabi, handreikingen etc.</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en-US" sz="1800" dirty="0" err="1">
                <a:effectLst/>
                <a:latin typeface="Verdana" panose="020B0604030504040204" pitchFamily="34" charset="0"/>
                <a:ea typeface="Verdana" panose="020B0604030504040204" pitchFamily="34" charset="0"/>
                <a:cs typeface="Verdana" panose="020B0604030504040204" pitchFamily="34" charset="0"/>
              </a:rPr>
              <a:t>Te</a:t>
            </a:r>
            <a:r>
              <a:rPr lang="en-US" sz="1800" dirty="0">
                <a:effectLst/>
                <a:latin typeface="Verdana" panose="020B0604030504040204" pitchFamily="34" charset="0"/>
                <a:ea typeface="Verdana" panose="020B0604030504040204" pitchFamily="34" charset="0"/>
                <a:cs typeface="Verdana" panose="020B0604030504040204" pitchFamily="34" charset="0"/>
              </a:rPr>
              <a:t> </a:t>
            </a:r>
            <a:r>
              <a:rPr lang="en-US" sz="1800" dirty="0" err="1">
                <a:effectLst/>
                <a:latin typeface="Verdana" panose="020B0604030504040204" pitchFamily="34" charset="0"/>
                <a:ea typeface="Verdana" panose="020B0604030504040204" pitchFamily="34" charset="0"/>
                <a:cs typeface="Verdana" panose="020B0604030504040204" pitchFamily="34" charset="0"/>
              </a:rPr>
              <a:t>denken</a:t>
            </a:r>
            <a:r>
              <a:rPr lang="en-US" sz="1800" dirty="0">
                <a:effectLst/>
                <a:latin typeface="Verdana" panose="020B0604030504040204" pitchFamily="34" charset="0"/>
                <a:ea typeface="Verdana" panose="020B0604030504040204" pitchFamily="34" charset="0"/>
                <a:cs typeface="Verdana" panose="020B0604030504040204" pitchFamily="34" charset="0"/>
              </a:rPr>
              <a:t> </a:t>
            </a:r>
            <a:r>
              <a:rPr lang="en-US" sz="1800" dirty="0" err="1">
                <a:effectLst/>
                <a:latin typeface="Verdana" panose="020B0604030504040204" pitchFamily="34" charset="0"/>
                <a:ea typeface="Verdana" panose="020B0604030504040204" pitchFamily="34" charset="0"/>
                <a:cs typeface="Verdana" panose="020B0604030504040204" pitchFamily="34" charset="0"/>
              </a:rPr>
              <a:t>valt</a:t>
            </a:r>
            <a:r>
              <a:rPr lang="en-US" sz="1800" dirty="0">
                <a:effectLst/>
                <a:latin typeface="Verdana" panose="020B0604030504040204" pitchFamily="34" charset="0"/>
                <a:ea typeface="Verdana" panose="020B0604030504040204" pitchFamily="34" charset="0"/>
                <a:cs typeface="Verdana" panose="020B0604030504040204" pitchFamily="34" charset="0"/>
              </a:rPr>
              <a:t> </a:t>
            </a:r>
            <a:r>
              <a:rPr lang="en-US" sz="1800" dirty="0" err="1">
                <a:effectLst/>
                <a:latin typeface="Verdana" panose="020B0604030504040204" pitchFamily="34" charset="0"/>
                <a:ea typeface="Verdana" panose="020B0604030504040204" pitchFamily="34" charset="0"/>
                <a:cs typeface="Verdana" panose="020B0604030504040204" pitchFamily="34" charset="0"/>
              </a:rPr>
              <a:t>aan</a:t>
            </a:r>
            <a:r>
              <a:rPr lang="en-US" sz="1800" dirty="0">
                <a:effectLst/>
                <a:latin typeface="Verdana" panose="020B0604030504040204" pitchFamily="34" charset="0"/>
                <a:ea typeface="Verdana" panose="020B0604030504040204" pitchFamily="34" charset="0"/>
                <a:cs typeface="Verdana" panose="020B0604030504040204" pitchFamily="34" charset="0"/>
              </a:rPr>
              <a:t>:</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Symbol" pitchFamily="2" charset="2"/>
              <a:buChar char="·"/>
            </a:pPr>
            <a:r>
              <a:rPr lang="nl-NL" sz="1800" dirty="0">
                <a:solidFill>
                  <a:srgbClr val="000000"/>
                </a:solidFill>
                <a:effectLst/>
                <a:latin typeface="Verdana" panose="020B0604030504040204" pitchFamily="34" charset="0"/>
                <a:ea typeface="Calibri" panose="020F0502020204030204" pitchFamily="34" charset="0"/>
                <a:cs typeface="Arial" panose="020B0604020202020204" pitchFamily="34" charset="0"/>
              </a:rPr>
              <a:t>parafraseren </a:t>
            </a:r>
            <a:r>
              <a:rPr lang="nl-NL" sz="1800" dirty="0">
                <a:effectLst/>
                <a:latin typeface="Verdana" panose="020B0604030504040204" pitchFamily="34" charset="0"/>
                <a:ea typeface="Calibri" panose="020F0502020204030204" pitchFamily="34" charset="0"/>
                <a:cs typeface="Arial" panose="020B0604020202020204" pitchFamily="34" charset="0"/>
              </a:rPr>
              <a:t>van woord(en) of zin in de tekst</a:t>
            </a:r>
          </a:p>
          <a:p>
            <a:pPr marL="342900" lvl="0" indent="-342900">
              <a:lnSpc>
                <a:spcPts val="1500"/>
              </a:lnSpc>
              <a:buFont typeface="Symbol" pitchFamily="2" charset="2"/>
              <a:buChar char="·"/>
            </a:pPr>
            <a:r>
              <a:rPr lang="nl-NL" sz="1800" dirty="0">
                <a:effectLst/>
                <a:latin typeface="Verdana" panose="020B0604030504040204" pitchFamily="34" charset="0"/>
                <a:ea typeface="Calibri" panose="020F0502020204030204" pitchFamily="34" charset="0"/>
                <a:cs typeface="Arial" panose="020B0604020202020204" pitchFamily="34" charset="0"/>
              </a:rPr>
              <a:t>het maken van een vertaling van woord(en) of zin in de tekst</a:t>
            </a:r>
          </a:p>
          <a:p>
            <a:pPr marL="342900" lvl="0" indent="-342900">
              <a:lnSpc>
                <a:spcPts val="1500"/>
              </a:lnSpc>
              <a:buFont typeface="Symbol" pitchFamily="2" charset="2"/>
              <a:buChar char="·"/>
            </a:pPr>
            <a:r>
              <a:rPr lang="nl-NL" sz="1800" dirty="0">
                <a:solidFill>
                  <a:srgbClr val="000000"/>
                </a:solidFill>
                <a:effectLst/>
                <a:latin typeface="Verdana" panose="020B0604030504040204" pitchFamily="34" charset="0"/>
                <a:ea typeface="Calibri" panose="020F0502020204030204" pitchFamily="34" charset="0"/>
                <a:cs typeface="Arial" panose="020B0604020202020204" pitchFamily="34" charset="0"/>
              </a:rPr>
              <a:t>vergelijken van een interpretatie in een andere bron of medium met woord(en) of zin in de tekst;</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Symbol" pitchFamily="2" charset="2"/>
              <a:buChar char="·"/>
            </a:pPr>
            <a:r>
              <a:rPr lang="nl-NL" sz="1800" dirty="0">
                <a:effectLst/>
                <a:latin typeface="Verdana" panose="020B0604030504040204" pitchFamily="34" charset="0"/>
                <a:ea typeface="Calibri" panose="020F0502020204030204" pitchFamily="34" charset="0"/>
                <a:cs typeface="Arial" panose="020B0604020202020204" pitchFamily="34" charset="0"/>
              </a:rPr>
              <a:t>verbanden leggen tussen woordvolgorde of het gebruik van stilistische, narratologische, retorische en/of metrische middelen enerzijds, en betekenis van de zin anderzijds</a:t>
            </a:r>
          </a:p>
          <a:p>
            <a:pPr>
              <a:lnSpc>
                <a:spcPts val="1500"/>
              </a:lnSpc>
            </a:pPr>
            <a:r>
              <a:rPr lang="nl-NL" sz="1800" dirty="0">
                <a:effectLst/>
                <a:latin typeface="Verdana" panose="020B0604030504040204" pitchFamily="34" charset="0"/>
                <a:ea typeface="Verdana" panose="020B0604030504040204" pitchFamily="34" charset="0"/>
                <a:cs typeface="Verdana" panose="020B0604030504040204" pitchFamily="34" charset="0"/>
              </a:rPr>
              <a:t>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i="1" dirty="0">
                <a:effectLst/>
                <a:latin typeface="Verdana" panose="020B0604030504040204" pitchFamily="34" charset="0"/>
                <a:ea typeface="Verdana" panose="020B0604030504040204" pitchFamily="34" charset="0"/>
                <a:cs typeface="Verdana" panose="020B0604030504040204" pitchFamily="34" charset="0"/>
              </a:rPr>
              <a:t>Toegestane hulpmiddelen worden in een uiteindelijke syllabus nader gespecificeerd. Het gaat dan bijvoorbeeld om tekstannotaties, een woordenlijst of woordenboek Grieks/Latijn-Nederlands, tekstuele of materiële bronnen.</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Verdana" panose="020B0604030504040204" pitchFamily="34" charset="0"/>
              </a:rPr>
              <a:t> </a:t>
            </a:r>
            <a:br>
              <a:rPr lang="nl-NL" sz="1800" i="1" dirty="0">
                <a:effectLst/>
                <a:latin typeface="Verdana" panose="020B0604030504040204" pitchFamily="34" charset="0"/>
                <a:ea typeface="Verdana" panose="020B0604030504040204" pitchFamily="34" charset="0"/>
                <a:cs typeface="Verdana" panose="020B0604030504040204" pitchFamily="34" charset="0"/>
              </a:rPr>
            </a:br>
            <a:r>
              <a:rPr lang="nl-NL" sz="1800" i="1" dirty="0">
                <a:effectLst/>
                <a:latin typeface="Verdana" panose="020B0604030504040204" pitchFamily="34" charset="0"/>
                <a:ea typeface="Verdana" panose="020B0604030504040204" pitchFamily="34" charset="0"/>
                <a:cs typeface="Verdana" panose="020B0604030504040204" pitchFamily="34" charset="0"/>
              </a:rPr>
              <a:t>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b="1" i="1" u="sng" dirty="0" err="1">
                <a:effectLst/>
                <a:latin typeface="Verdana" panose="020B0604030504040204" pitchFamily="34" charset="0"/>
                <a:ea typeface="Verdana" panose="020B0604030504040204" pitchFamily="34" charset="0"/>
                <a:cs typeface="Verdana" panose="020B0604030504040204" pitchFamily="34" charset="0"/>
              </a:rPr>
              <a:t>Subdomein</a:t>
            </a:r>
            <a:r>
              <a:rPr lang="nl-NL" sz="1800" b="1" i="1" u="sng" dirty="0">
                <a:effectLst/>
                <a:latin typeface="Verdana" panose="020B0604030504040204" pitchFamily="34" charset="0"/>
                <a:ea typeface="Verdana" panose="020B0604030504040204" pitchFamily="34" charset="0"/>
                <a:cs typeface="Verdana" panose="020B0604030504040204" pitchFamily="34" charset="0"/>
              </a:rPr>
              <a:t> A.2:</a:t>
            </a:r>
            <a:r>
              <a:rPr lang="nl-NL" sz="1800" b="1" i="1" u="sng"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 </a:t>
            </a:r>
            <a:r>
              <a:rPr lang="nl-NL" sz="1800" b="1" i="1" u="sng" dirty="0">
                <a:effectLst/>
                <a:latin typeface="Verdana" panose="020B0604030504040204" pitchFamily="34" charset="0"/>
                <a:ea typeface="Verdana" panose="020B0604030504040204" pitchFamily="34" charset="0"/>
                <a:cs typeface="Verdana" panose="020B0604030504040204" pitchFamily="34" charset="0"/>
              </a:rPr>
              <a:t>tekstgedeelte en tekst</a:t>
            </a:r>
            <a:endParaRPr lang="nl-NL" sz="1800" b="1" u="sng"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spcBef>
                <a:spcPts val="200"/>
              </a:spcBef>
            </a:pPr>
            <a:r>
              <a:rPr lang="nl-NL" sz="1800" b="1" u="sng" dirty="0">
                <a:solidFill>
                  <a:srgbClr val="000FA0"/>
                </a:solidFill>
                <a:effectLst/>
                <a:latin typeface="Verdana" panose="020B0604030504040204" pitchFamily="34" charset="0"/>
                <a:ea typeface="Verdana" panose="020B0604030504040204" pitchFamily="34" charset="0"/>
                <a:cs typeface="Verdana" panose="020B0604030504040204" pitchFamily="34" charset="0"/>
              </a:rPr>
              <a:t>Eindterm 2</a:t>
            </a:r>
            <a:endParaRPr lang="nl-NL" sz="1800" b="1" u="sng" dirty="0">
              <a:effectLst/>
              <a:latin typeface="Verdana" panose="020B0604030504040204" pitchFamily="34" charset="0"/>
              <a:ea typeface="Yu Gothic Light" panose="020B0300000000000000" pitchFamily="34" charset="-128"/>
              <a:cs typeface="Times New Roman" panose="02020603050405020304" pitchFamily="18" charset="0"/>
            </a:endParaRPr>
          </a:p>
          <a:p>
            <a:pPr>
              <a:lnSpc>
                <a:spcPts val="1500"/>
              </a:lnSpc>
            </a:pPr>
            <a:r>
              <a:rPr lang="nl-NL" sz="1800" dirty="0">
                <a:effectLst/>
                <a:latin typeface="Verdana" panose="020B0604030504040204" pitchFamily="34" charset="0"/>
                <a:ea typeface="Verdana" panose="020B0604030504040204" pitchFamily="34" charset="0"/>
                <a:cs typeface="Verdana" panose="020B0604030504040204" pitchFamily="34" charset="0"/>
              </a:rPr>
              <a:t>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en-US" sz="1800" b="1" dirty="0">
                <a:effectLst/>
                <a:latin typeface="Verdana" panose="020B0604030504040204" pitchFamily="34" charset="0"/>
                <a:ea typeface="Verdana" panose="020B0604030504040204" pitchFamily="34" charset="0"/>
                <a:cs typeface="Verdana" panose="020B0604030504040204" pitchFamily="34" charset="0"/>
              </a:rPr>
              <a:t>VWO</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b="1" i="1" dirty="0" err="1">
                <a:effectLst/>
                <a:latin typeface="Verdana" panose="020B0604030504040204" pitchFamily="34" charset="0"/>
                <a:ea typeface="Verdana" panose="020B0604030504040204" pitchFamily="34" charset="0"/>
                <a:cs typeface="Verdana" panose="020B0604030504040204" pitchFamily="34" charset="0"/>
              </a:rPr>
              <a:t>Doelzin</a:t>
            </a:r>
            <a:r>
              <a:rPr lang="nl-NL" sz="1800" b="1" i="1" dirty="0">
                <a:effectLst/>
                <a:latin typeface="Verdana" panose="020B0604030504040204" pitchFamily="34" charset="0"/>
                <a:ea typeface="Verdana" panose="020B0604030504040204" pitchFamily="34" charset="0"/>
                <a:cs typeface="Verdana" panose="020B0604030504040204" pitchFamily="34" charset="0"/>
              </a:rPr>
              <a:t> + uitwerking (onderdeel formele examenprogramma)</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Verdana" panose="020B0604030504040204" pitchFamily="34" charset="0"/>
              </a:rPr>
              <a:t>De leerling interpreteert de inhoud van een authentieke Griekse/Latijnse tekst met behulp van toegestane hulpmiddelen op het niveau van tekstgedeelte en tekst als geheel.</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Verdana" panose="020B0604030504040204" pitchFamily="34" charset="0"/>
              </a:rPr>
              <a:t>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en-US" sz="1800" dirty="0">
                <a:effectLst/>
                <a:latin typeface="Verdana" panose="020B0604030504040204" pitchFamily="34" charset="0"/>
                <a:ea typeface="Verdana" panose="020B0604030504040204" pitchFamily="34" charset="0"/>
                <a:cs typeface="Verdana" panose="020B0604030504040204" pitchFamily="34" charset="0"/>
              </a:rPr>
              <a:t>Het </a:t>
            </a:r>
            <a:r>
              <a:rPr lang="en-US" sz="1800" dirty="0" err="1">
                <a:effectLst/>
                <a:latin typeface="Verdana" panose="020B0604030504040204" pitchFamily="34" charset="0"/>
                <a:ea typeface="Verdana" panose="020B0604030504040204" pitchFamily="34" charset="0"/>
                <a:cs typeface="Verdana" panose="020B0604030504040204" pitchFamily="34" charset="0"/>
              </a:rPr>
              <a:t>gaat</a:t>
            </a:r>
            <a:r>
              <a:rPr lang="en-US" sz="1800" dirty="0">
                <a:effectLst/>
                <a:latin typeface="Verdana" panose="020B0604030504040204" pitchFamily="34" charset="0"/>
                <a:ea typeface="Verdana" panose="020B0604030504040204" pitchFamily="34" charset="0"/>
                <a:cs typeface="Verdana" panose="020B0604030504040204" pitchFamily="34" charset="0"/>
              </a:rPr>
              <a:t> </a:t>
            </a:r>
            <a:r>
              <a:rPr lang="en-US" sz="1800" dirty="0" err="1">
                <a:effectLst/>
                <a:latin typeface="Verdana" panose="020B0604030504040204" pitchFamily="34" charset="0"/>
                <a:ea typeface="Verdana" panose="020B0604030504040204" pitchFamily="34" charset="0"/>
                <a:cs typeface="Verdana" panose="020B0604030504040204" pitchFamily="34" charset="0"/>
              </a:rPr>
              <a:t>hierbij</a:t>
            </a:r>
            <a:r>
              <a:rPr lang="en-US" sz="1800" dirty="0">
                <a:effectLst/>
                <a:latin typeface="Verdana" panose="020B0604030504040204" pitchFamily="34" charset="0"/>
                <a:ea typeface="Verdana" panose="020B0604030504040204" pitchFamily="34" charset="0"/>
                <a:cs typeface="Verdana" panose="020B0604030504040204" pitchFamily="34" charset="0"/>
              </a:rPr>
              <a:t> om:</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Symbol" pitchFamily="2" charset="2"/>
              <a:buChar char="·"/>
            </a:pPr>
            <a:r>
              <a:rPr lang="nl-NL" sz="1800" dirty="0">
                <a:effectLst/>
                <a:latin typeface="Verdana" panose="020B0604030504040204" pitchFamily="34" charset="0"/>
                <a:ea typeface="Calibri" panose="020F0502020204030204" pitchFamily="34" charset="0"/>
                <a:cs typeface="Arial" panose="020B0604020202020204" pitchFamily="34" charset="0"/>
              </a:rPr>
              <a:t>in woord of beeld uitleggen van beelden of ideeën in de tekst </a:t>
            </a:r>
          </a:p>
          <a:p>
            <a:pPr marL="342900" lvl="0" indent="-342900">
              <a:lnSpc>
                <a:spcPts val="1500"/>
              </a:lnSpc>
              <a:buFont typeface="Symbol" pitchFamily="2" charset="2"/>
              <a:buChar char="·"/>
            </a:pPr>
            <a:r>
              <a:rPr lang="nl-NL" sz="1800" dirty="0">
                <a:effectLst/>
                <a:latin typeface="Verdana" panose="020B0604030504040204" pitchFamily="34" charset="0"/>
                <a:ea typeface="Calibri" panose="020F0502020204030204" pitchFamily="34" charset="0"/>
                <a:cs typeface="Arial" panose="020B0604020202020204" pitchFamily="34" charset="0"/>
              </a:rPr>
              <a:t>in woord of beeld uitleggen van de kerngedachte(n) van de tekst </a:t>
            </a:r>
          </a:p>
          <a:p>
            <a:pPr marL="342900" lvl="0" indent="-342900">
              <a:lnSpc>
                <a:spcPts val="1500"/>
              </a:lnSpc>
              <a:buFont typeface="Symbol" pitchFamily="2" charset="2"/>
              <a:buChar char="·"/>
            </a:pPr>
            <a:r>
              <a:rPr lang="nl-NL" sz="1800" dirty="0">
                <a:effectLst/>
                <a:latin typeface="Verdana" panose="020B0604030504040204" pitchFamily="34" charset="0"/>
                <a:ea typeface="Calibri" panose="020F0502020204030204" pitchFamily="34" charset="0"/>
                <a:cs typeface="Arial" panose="020B0604020202020204" pitchFamily="34" charset="0"/>
              </a:rPr>
              <a:t>uitleggen van de semantische en pragmatische relaties tussen zinnen of tekstgedeelten</a:t>
            </a:r>
          </a:p>
          <a:p>
            <a:pPr marL="342900" lvl="0" indent="-342900">
              <a:lnSpc>
                <a:spcPts val="1500"/>
              </a:lnSpc>
              <a:buFont typeface="Symbol" pitchFamily="2" charset="2"/>
              <a:buChar char="·"/>
            </a:pPr>
            <a:r>
              <a:rPr lang="nl-NL" sz="1800" dirty="0">
                <a:effectLst/>
                <a:latin typeface="Verdana" panose="020B0604030504040204" pitchFamily="34" charset="0"/>
                <a:ea typeface="Calibri" panose="020F0502020204030204" pitchFamily="34" charset="0"/>
                <a:cs typeface="Arial" panose="020B0604020202020204" pitchFamily="34" charset="0"/>
              </a:rPr>
              <a:t>uitleggen van het verband tussen het thema en de inhoud van de tekst</a:t>
            </a:r>
          </a:p>
          <a:p>
            <a:pPr marL="342900" lvl="0" indent="-342900">
              <a:lnSpc>
                <a:spcPts val="1500"/>
              </a:lnSpc>
              <a:buFont typeface="Symbol" pitchFamily="2" charset="2"/>
              <a:buChar char="·"/>
            </a:pPr>
            <a:r>
              <a:rPr lang="nl-NL" sz="1800" dirty="0">
                <a:effectLst/>
                <a:latin typeface="Verdana" panose="020B0604030504040204" pitchFamily="34" charset="0"/>
                <a:ea typeface="Calibri" panose="020F0502020204030204" pitchFamily="34" charset="0"/>
                <a:cs typeface="Arial" panose="020B0604020202020204" pitchFamily="34" charset="0"/>
              </a:rPr>
              <a:t>uitleggen van verbanden tussen vorm, opbouw en inhoud van de tekst </a:t>
            </a:r>
          </a:p>
          <a:p>
            <a:pPr>
              <a:lnSpc>
                <a:spcPts val="1500"/>
              </a:lnSpc>
            </a:pPr>
            <a:r>
              <a:rPr lang="nl-NL" sz="1800" b="1" i="1" dirty="0">
                <a:effectLst/>
                <a:latin typeface="Verdana" panose="020B0604030504040204" pitchFamily="34" charset="0"/>
                <a:ea typeface="Verdana" panose="020B0604030504040204" pitchFamily="34" charset="0"/>
                <a:cs typeface="Verdana" panose="020B0604030504040204" pitchFamily="34" charset="0"/>
              </a:rPr>
              <a:t>Evt. toelichting ter concretisering en bruikbaar voor latere syllabi, handreikingen etc.</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en-US" sz="1800" dirty="0" err="1">
                <a:effectLst/>
                <a:latin typeface="Verdana" panose="020B0604030504040204" pitchFamily="34" charset="0"/>
                <a:ea typeface="Verdana" panose="020B0604030504040204" pitchFamily="34" charset="0"/>
                <a:cs typeface="Verdana" panose="020B0604030504040204" pitchFamily="34" charset="0"/>
              </a:rPr>
              <a:t>Te</a:t>
            </a:r>
            <a:r>
              <a:rPr lang="en-US" sz="1800" dirty="0">
                <a:effectLst/>
                <a:latin typeface="Verdana" panose="020B0604030504040204" pitchFamily="34" charset="0"/>
                <a:ea typeface="Verdana" panose="020B0604030504040204" pitchFamily="34" charset="0"/>
                <a:cs typeface="Verdana" panose="020B0604030504040204" pitchFamily="34" charset="0"/>
              </a:rPr>
              <a:t> </a:t>
            </a:r>
            <a:r>
              <a:rPr lang="en-US" sz="1800" dirty="0" err="1">
                <a:effectLst/>
                <a:latin typeface="Verdana" panose="020B0604030504040204" pitchFamily="34" charset="0"/>
                <a:ea typeface="Verdana" panose="020B0604030504040204" pitchFamily="34" charset="0"/>
                <a:cs typeface="Verdana" panose="020B0604030504040204" pitchFamily="34" charset="0"/>
              </a:rPr>
              <a:t>denken</a:t>
            </a:r>
            <a:r>
              <a:rPr lang="en-US" sz="1800" dirty="0">
                <a:effectLst/>
                <a:latin typeface="Verdana" panose="020B0604030504040204" pitchFamily="34" charset="0"/>
                <a:ea typeface="Verdana" panose="020B0604030504040204" pitchFamily="34" charset="0"/>
                <a:cs typeface="Verdana" panose="020B0604030504040204" pitchFamily="34" charset="0"/>
              </a:rPr>
              <a:t> </a:t>
            </a:r>
            <a:r>
              <a:rPr lang="en-US" sz="1800" dirty="0" err="1">
                <a:effectLst/>
                <a:latin typeface="Verdana" panose="020B0604030504040204" pitchFamily="34" charset="0"/>
                <a:ea typeface="Verdana" panose="020B0604030504040204" pitchFamily="34" charset="0"/>
                <a:cs typeface="Verdana" panose="020B0604030504040204" pitchFamily="34" charset="0"/>
              </a:rPr>
              <a:t>valt</a:t>
            </a:r>
            <a:r>
              <a:rPr lang="en-US" sz="1800" dirty="0">
                <a:effectLst/>
                <a:latin typeface="Verdana" panose="020B0604030504040204" pitchFamily="34" charset="0"/>
                <a:ea typeface="Verdana" panose="020B0604030504040204" pitchFamily="34" charset="0"/>
                <a:cs typeface="Verdana" panose="020B0604030504040204" pitchFamily="34" charset="0"/>
              </a:rPr>
              <a:t> </a:t>
            </a:r>
            <a:r>
              <a:rPr lang="en-US" sz="1800" dirty="0" err="1">
                <a:effectLst/>
                <a:latin typeface="Verdana" panose="020B0604030504040204" pitchFamily="34" charset="0"/>
                <a:ea typeface="Verdana" panose="020B0604030504040204" pitchFamily="34" charset="0"/>
                <a:cs typeface="Verdana" panose="020B0604030504040204" pitchFamily="34" charset="0"/>
              </a:rPr>
              <a:t>aan</a:t>
            </a:r>
            <a:r>
              <a:rPr lang="en-US" sz="1800" dirty="0">
                <a:effectLst/>
                <a:latin typeface="Verdana" panose="020B0604030504040204" pitchFamily="34" charset="0"/>
                <a:ea typeface="Verdana" panose="020B0604030504040204" pitchFamily="34" charset="0"/>
                <a:cs typeface="Verdana" panose="020B0604030504040204" pitchFamily="34" charset="0"/>
              </a:rPr>
              <a:t>:</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Symbol" pitchFamily="2" charset="2"/>
              <a:buChar char="·"/>
            </a:pPr>
            <a:r>
              <a:rPr lang="en-US" sz="1800" dirty="0" err="1">
                <a:effectLst/>
                <a:latin typeface="Verdana" panose="020B0604030504040204" pitchFamily="34" charset="0"/>
                <a:ea typeface="Calibri" panose="020F0502020204030204" pitchFamily="34" charset="0"/>
                <a:cs typeface="Arial" panose="020B0604020202020204" pitchFamily="34" charset="0"/>
              </a:rPr>
              <a:t>samenvatten</a:t>
            </a:r>
            <a:r>
              <a:rPr lang="en-US" sz="1800" dirty="0">
                <a:effectLst/>
                <a:latin typeface="Verdana" panose="020B0604030504040204" pitchFamily="34" charset="0"/>
                <a:ea typeface="Calibri" panose="020F0502020204030204" pitchFamily="34" charset="0"/>
                <a:cs typeface="Arial" panose="020B0604020202020204" pitchFamily="34" charset="0"/>
              </a:rPr>
              <a:t> in </a:t>
            </a:r>
            <a:r>
              <a:rPr lang="en-US" sz="1800" dirty="0" err="1">
                <a:effectLst/>
                <a:latin typeface="Verdana" panose="020B0604030504040204" pitchFamily="34" charset="0"/>
                <a:ea typeface="Calibri" panose="020F0502020204030204" pitchFamily="34" charset="0"/>
                <a:cs typeface="Arial" panose="020B0604020202020204" pitchFamily="34" charset="0"/>
              </a:rPr>
              <a:t>woord</a:t>
            </a:r>
            <a:r>
              <a:rPr lang="en-US" sz="1800" dirty="0">
                <a:effectLst/>
                <a:latin typeface="Verdana" panose="020B0604030504040204" pitchFamily="34" charset="0"/>
                <a:ea typeface="Calibri" panose="020F0502020204030204" pitchFamily="34" charset="0"/>
                <a:cs typeface="Arial" panose="020B0604020202020204" pitchFamily="34" charset="0"/>
              </a:rPr>
              <a:t> of </a:t>
            </a:r>
            <a:r>
              <a:rPr lang="en-US" sz="1800" dirty="0" err="1">
                <a:effectLst/>
                <a:latin typeface="Verdana" panose="020B0604030504040204" pitchFamily="34" charset="0"/>
                <a:ea typeface="Calibri" panose="020F0502020204030204" pitchFamily="34" charset="0"/>
                <a:cs typeface="Arial" panose="020B0604020202020204" pitchFamily="34" charset="0"/>
              </a:rPr>
              <a:t>beeld</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Symbol" pitchFamily="2" charset="2"/>
              <a:buChar char="·"/>
            </a:pPr>
            <a:r>
              <a:rPr lang="nl-NL" sz="1800" dirty="0">
                <a:effectLst/>
                <a:latin typeface="Verdana" panose="020B0604030504040204" pitchFamily="34" charset="0"/>
                <a:ea typeface="Calibri" panose="020F0502020204030204" pitchFamily="34" charset="0"/>
                <a:cs typeface="Arial" panose="020B0604020202020204" pitchFamily="34" charset="0"/>
              </a:rPr>
              <a:t>toelichten van het thema op basis van tekstelementen</a:t>
            </a:r>
          </a:p>
          <a:p>
            <a:pPr marL="342900" lvl="0" indent="-342900">
              <a:lnSpc>
                <a:spcPts val="1500"/>
              </a:lnSpc>
              <a:buFont typeface="Symbol" pitchFamily="2" charset="2"/>
              <a:buChar char="·"/>
            </a:pPr>
            <a:r>
              <a:rPr lang="nl-NL" sz="1800" dirty="0">
                <a:effectLst/>
                <a:latin typeface="Verdana" panose="020B0604030504040204" pitchFamily="34" charset="0"/>
                <a:ea typeface="Calibri" panose="020F0502020204030204" pitchFamily="34" charset="0"/>
                <a:cs typeface="Arial" panose="020B0604020202020204" pitchFamily="34" charset="0"/>
              </a:rPr>
              <a:t>analyseren van inhoudelijke opbouw: ordening en chronologie van de gebeurtenissen, ontwikkeling van gedachten en gevoelens</a:t>
            </a:r>
          </a:p>
          <a:p>
            <a:pPr marL="342900" lvl="0" indent="-342900">
              <a:lnSpc>
                <a:spcPts val="1500"/>
              </a:lnSpc>
              <a:buFont typeface="Symbol" pitchFamily="2" charset="2"/>
              <a:buChar char="·"/>
            </a:pPr>
            <a:r>
              <a:rPr lang="nl-NL" sz="1800" dirty="0">
                <a:effectLst/>
                <a:latin typeface="Verdana" panose="020B0604030504040204" pitchFamily="34" charset="0"/>
                <a:ea typeface="Calibri" panose="020F0502020204030204" pitchFamily="34" charset="0"/>
                <a:cs typeface="Arial" panose="020B0604020202020204" pitchFamily="34" charset="0"/>
              </a:rPr>
              <a:t>verbanden leggen tussen narratologische, retorische en stilistische structuren enerzijds</a:t>
            </a:r>
            <a:r>
              <a:rPr lang="nl-NL" sz="1800" dirty="0">
                <a:effectLst/>
                <a:latin typeface="Verdana" panose="020B0604030504040204" pitchFamily="34" charset="0"/>
                <a:ea typeface="Calibri" panose="020F0502020204030204" pitchFamily="34" charset="0"/>
                <a:cs typeface="Calibri" panose="020F0502020204030204" pitchFamily="34" charset="0"/>
              </a:rPr>
              <a:t> en </a:t>
            </a:r>
            <a:r>
              <a:rPr lang="nl-NL" sz="1800" dirty="0">
                <a:effectLst/>
                <a:latin typeface="Verdana" panose="020B0604030504040204" pitchFamily="34" charset="0"/>
                <a:ea typeface="Calibri" panose="020F0502020204030204" pitchFamily="34" charset="0"/>
                <a:cs typeface="Arial" panose="020B0604020202020204" pitchFamily="34" charset="0"/>
              </a:rPr>
              <a:t>inhoud van alinea of tekst anderzijds</a:t>
            </a:r>
            <a:r>
              <a:rPr lang="nl-NL" sz="1800" dirty="0">
                <a:effectLst/>
                <a:latin typeface="Verdana" panose="020B0604030504040204" pitchFamily="34" charset="0"/>
                <a:ea typeface="Verdana" panose="020B0604030504040204" pitchFamily="34" charset="0"/>
                <a:cs typeface="Verdana" panose="020B0604030504040204" pitchFamily="34" charset="0"/>
              </a:rPr>
              <a:t>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pPr>
              <a:lnSpc>
                <a:spcPts val="1500"/>
              </a:lnSpc>
            </a:pPr>
            <a:r>
              <a:rPr lang="nl-NL" sz="1000" b="1" i="1" u="sng" dirty="0">
                <a:effectLst/>
                <a:latin typeface="Verdana" panose="020B0604030504040204" pitchFamily="34" charset="0"/>
                <a:ea typeface="Verdana" panose="020B0604030504040204" pitchFamily="34" charset="0"/>
                <a:cs typeface="Verdana" panose="020B0604030504040204" pitchFamily="34" charset="0"/>
              </a:rPr>
              <a:t>Keuzedomein G: taalbeschouwing</a:t>
            </a:r>
            <a:endParaRPr lang="nl-NL" sz="1000" b="1" u="sng"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spcBef>
                <a:spcPts val="200"/>
              </a:spcBef>
            </a:pPr>
            <a:r>
              <a:rPr lang="nl-NL" sz="1000" b="1" u="sng" dirty="0">
                <a:solidFill>
                  <a:srgbClr val="000FA0"/>
                </a:solidFill>
                <a:effectLst/>
                <a:latin typeface="Verdana" panose="020B0604030504040204" pitchFamily="34" charset="0"/>
                <a:ea typeface="Verdana" panose="020B0604030504040204" pitchFamily="34" charset="0"/>
                <a:cs typeface="Verdana" panose="020B0604030504040204" pitchFamily="34" charset="0"/>
              </a:rPr>
              <a:t>Eindterm 3</a:t>
            </a:r>
            <a:endParaRPr lang="nl-NL" sz="1000" b="1" u="sng" dirty="0">
              <a:effectLst/>
              <a:latin typeface="Verdana" panose="020B0604030504040204" pitchFamily="34" charset="0"/>
              <a:ea typeface="Yu Gothic Light" panose="020B0300000000000000" pitchFamily="34" charset="-128"/>
              <a:cs typeface="Times New Roman" panose="02020603050405020304" pitchFamily="18" charset="0"/>
            </a:endParaRPr>
          </a:p>
          <a:p>
            <a:pPr>
              <a:lnSpc>
                <a:spcPts val="1500"/>
              </a:lnSpc>
            </a:pPr>
            <a:r>
              <a:rPr lang="nl-NL" sz="1000" dirty="0">
                <a:effectLst/>
                <a:latin typeface="Verdana" panose="020B0604030504040204" pitchFamily="34" charset="0"/>
                <a:ea typeface="Verdana" panose="020B0604030504040204" pitchFamily="34" charset="0"/>
                <a:cs typeface="Verdana" panose="020B0604030504040204" pitchFamily="34" charset="0"/>
              </a:rPr>
              <a:t> </a:t>
            </a:r>
            <a:endParaRPr lang="nl-NL" sz="10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en-US" sz="1000" b="1" dirty="0">
                <a:effectLst/>
                <a:latin typeface="Verdana" panose="020B0604030504040204" pitchFamily="34" charset="0"/>
                <a:ea typeface="Verdana" panose="020B0604030504040204" pitchFamily="34" charset="0"/>
                <a:cs typeface="Verdana" panose="020B0604030504040204" pitchFamily="34" charset="0"/>
              </a:rPr>
              <a:t>VWO</a:t>
            </a:r>
            <a:endParaRPr lang="nl-NL" sz="10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000" b="1" i="1" dirty="0" err="1">
                <a:effectLst/>
                <a:latin typeface="Verdana" panose="020B0604030504040204" pitchFamily="34" charset="0"/>
                <a:ea typeface="Verdana" panose="020B0604030504040204" pitchFamily="34" charset="0"/>
                <a:cs typeface="Verdana" panose="020B0604030504040204" pitchFamily="34" charset="0"/>
              </a:rPr>
              <a:t>Doelzin</a:t>
            </a:r>
            <a:r>
              <a:rPr lang="nl-NL" sz="1000" b="1" i="1" dirty="0">
                <a:effectLst/>
                <a:latin typeface="Verdana" panose="020B0604030504040204" pitchFamily="34" charset="0"/>
                <a:ea typeface="Verdana" panose="020B0604030504040204" pitchFamily="34" charset="0"/>
                <a:cs typeface="Verdana" panose="020B0604030504040204" pitchFamily="34" charset="0"/>
              </a:rPr>
              <a:t> + uitwerking (onderdeel formele examenprogramma)</a:t>
            </a:r>
            <a:endParaRPr lang="nl-NL" sz="10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000" dirty="0">
                <a:effectLst/>
                <a:latin typeface="Verdana" panose="020B0604030504040204" pitchFamily="34" charset="0"/>
                <a:ea typeface="Verdana" panose="020B0604030504040204" pitchFamily="34" charset="0"/>
                <a:cs typeface="Verdana" panose="020B0604030504040204" pitchFamily="34" charset="0"/>
              </a:rPr>
              <a:t>De leerling onderzoekt aspecten van de Griekse / Latijnse taal in een selectie van teksten. </a:t>
            </a:r>
            <a:endParaRPr lang="nl-NL" sz="10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000" dirty="0">
                <a:effectLst/>
                <a:latin typeface="Verdana" panose="020B0604030504040204" pitchFamily="34" charset="0"/>
                <a:ea typeface="Verdana" panose="020B0604030504040204" pitchFamily="34" charset="0"/>
                <a:cs typeface="Verdana" panose="020B0604030504040204" pitchFamily="34" charset="0"/>
              </a:rPr>
              <a:t> </a:t>
            </a:r>
            <a:endParaRPr lang="nl-NL" sz="10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000" b="1" i="1" dirty="0">
                <a:effectLst/>
                <a:latin typeface="Verdana" panose="020B0604030504040204" pitchFamily="34" charset="0"/>
                <a:ea typeface="Verdana" panose="020B0604030504040204" pitchFamily="34" charset="0"/>
                <a:cs typeface="Verdana" panose="020B0604030504040204" pitchFamily="34" charset="0"/>
              </a:rPr>
              <a:t>Evt. toelichting ter concretisering en bruikbaar voor latere syllabi, handreikingen etc.</a:t>
            </a:r>
            <a:endParaRPr lang="nl-NL" sz="10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en-US" sz="1000" dirty="0" err="1">
                <a:effectLst/>
                <a:latin typeface="Verdana" panose="020B0604030504040204" pitchFamily="34" charset="0"/>
                <a:ea typeface="Verdana" panose="020B0604030504040204" pitchFamily="34" charset="0"/>
                <a:cs typeface="Verdana" panose="020B0604030504040204" pitchFamily="34" charset="0"/>
              </a:rPr>
              <a:t>Te</a:t>
            </a:r>
            <a:r>
              <a:rPr lang="en-US" sz="1000" dirty="0">
                <a:effectLst/>
                <a:latin typeface="Verdana" panose="020B0604030504040204" pitchFamily="34" charset="0"/>
                <a:ea typeface="Verdana" panose="020B0604030504040204" pitchFamily="34" charset="0"/>
                <a:cs typeface="Verdana" panose="020B0604030504040204" pitchFamily="34" charset="0"/>
              </a:rPr>
              <a:t> </a:t>
            </a:r>
            <a:r>
              <a:rPr lang="en-US" sz="1000" dirty="0" err="1">
                <a:effectLst/>
                <a:latin typeface="Verdana" panose="020B0604030504040204" pitchFamily="34" charset="0"/>
                <a:ea typeface="Verdana" panose="020B0604030504040204" pitchFamily="34" charset="0"/>
                <a:cs typeface="Verdana" panose="020B0604030504040204" pitchFamily="34" charset="0"/>
              </a:rPr>
              <a:t>denken</a:t>
            </a:r>
            <a:r>
              <a:rPr lang="en-US" sz="1000" dirty="0">
                <a:effectLst/>
                <a:latin typeface="Verdana" panose="020B0604030504040204" pitchFamily="34" charset="0"/>
                <a:ea typeface="Verdana" panose="020B0604030504040204" pitchFamily="34" charset="0"/>
                <a:cs typeface="Verdana" panose="020B0604030504040204" pitchFamily="34" charset="0"/>
              </a:rPr>
              <a:t> </a:t>
            </a:r>
            <a:r>
              <a:rPr lang="en-US" sz="1000" dirty="0" err="1">
                <a:effectLst/>
                <a:latin typeface="Verdana" panose="020B0604030504040204" pitchFamily="34" charset="0"/>
                <a:ea typeface="Verdana" panose="020B0604030504040204" pitchFamily="34" charset="0"/>
                <a:cs typeface="Verdana" panose="020B0604030504040204" pitchFamily="34" charset="0"/>
              </a:rPr>
              <a:t>valt</a:t>
            </a:r>
            <a:r>
              <a:rPr lang="en-US" sz="1000" dirty="0">
                <a:effectLst/>
                <a:latin typeface="Verdana" panose="020B0604030504040204" pitchFamily="34" charset="0"/>
                <a:ea typeface="Verdana" panose="020B0604030504040204" pitchFamily="34" charset="0"/>
                <a:cs typeface="Verdana" panose="020B0604030504040204" pitchFamily="34" charset="0"/>
              </a:rPr>
              <a:t> </a:t>
            </a:r>
            <a:r>
              <a:rPr lang="en-US" sz="1000" dirty="0" err="1">
                <a:effectLst/>
                <a:latin typeface="Verdana" panose="020B0604030504040204" pitchFamily="34" charset="0"/>
                <a:ea typeface="Verdana" panose="020B0604030504040204" pitchFamily="34" charset="0"/>
                <a:cs typeface="Verdana" panose="020B0604030504040204" pitchFamily="34" charset="0"/>
              </a:rPr>
              <a:t>aan</a:t>
            </a:r>
            <a:r>
              <a:rPr lang="en-US" sz="1000" dirty="0">
                <a:effectLst/>
                <a:latin typeface="Verdana" panose="020B0604030504040204" pitchFamily="34" charset="0"/>
                <a:ea typeface="Verdana" panose="020B0604030504040204" pitchFamily="34" charset="0"/>
                <a:cs typeface="Verdana" panose="020B0604030504040204" pitchFamily="34" charset="0"/>
              </a:rPr>
              <a:t>:</a:t>
            </a:r>
            <a:endParaRPr lang="nl-NL" sz="10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Symbol" pitchFamily="2" charset="2"/>
              <a:buChar char="·"/>
            </a:pPr>
            <a:r>
              <a:rPr lang="nl-NL" sz="1000" dirty="0">
                <a:effectLst/>
                <a:latin typeface="Verdana" panose="020B0604030504040204" pitchFamily="34" charset="0"/>
                <a:ea typeface="Calibri" panose="020F0502020204030204" pitchFamily="34" charset="0"/>
                <a:cs typeface="Arial" panose="020B0604020202020204" pitchFamily="34" charset="0"/>
              </a:rPr>
              <a:t>analyseren en interpreteren van de ontwikkeling van de Latijnse/Griekse taal, bijvoorbeeld aan de hand van teksten uit de Myceense tijd, Byzantijnse tijd, Middeleeuwen, Renaissance of later.</a:t>
            </a:r>
          </a:p>
          <a:p>
            <a:pPr marL="342900" lvl="0" indent="-342900">
              <a:lnSpc>
                <a:spcPts val="1500"/>
              </a:lnSpc>
              <a:buFont typeface="Symbol" pitchFamily="2" charset="2"/>
              <a:buChar char="·"/>
            </a:pPr>
            <a:r>
              <a:rPr lang="nl-NL" sz="1000" dirty="0">
                <a:effectLst/>
                <a:latin typeface="Verdana" panose="020B0604030504040204" pitchFamily="34" charset="0"/>
                <a:ea typeface="Calibri" panose="020F0502020204030204" pitchFamily="34" charset="0"/>
                <a:cs typeface="Arial" panose="020B0604020202020204" pitchFamily="34" charset="0"/>
              </a:rPr>
              <a:t>analyseren en interpreteren van taalvariëteiten van het Latijn/Grieks. Te denken valt aan:</a:t>
            </a:r>
          </a:p>
          <a:p>
            <a:pPr marL="742950" lvl="1" indent="-285750">
              <a:lnSpc>
                <a:spcPts val="1500"/>
              </a:lnSpc>
              <a:buFont typeface="Courier New" panose="02070309020205020404" pitchFamily="49" charset="0"/>
              <a:buChar char="o"/>
            </a:pPr>
            <a:r>
              <a:rPr lang="nl-NL" sz="1000" dirty="0">
                <a:effectLst/>
                <a:latin typeface="Verdana" panose="020B0604030504040204" pitchFamily="34" charset="0"/>
                <a:ea typeface="Calibri" panose="020F0502020204030204" pitchFamily="34" charset="0"/>
                <a:cs typeface="Times New Roman" panose="02020603050405020304" pitchFamily="18" charset="0"/>
              </a:rPr>
              <a:t>brede Oudheid</a:t>
            </a:r>
          </a:p>
          <a:p>
            <a:pPr marL="742950" lvl="1" indent="-285750">
              <a:lnSpc>
                <a:spcPts val="1500"/>
              </a:lnSpc>
              <a:buFont typeface="Courier New" panose="02070309020205020404" pitchFamily="49" charset="0"/>
              <a:buChar char="o"/>
            </a:pPr>
            <a:r>
              <a:rPr lang="nl-NL" sz="1000" dirty="0">
                <a:effectLst/>
                <a:latin typeface="Verdana" panose="020B0604030504040204" pitchFamily="34" charset="0"/>
                <a:ea typeface="Calibri" panose="020F0502020204030204" pitchFamily="34" charset="0"/>
                <a:cs typeface="Times New Roman" panose="02020603050405020304" pitchFamily="18" charset="0"/>
              </a:rPr>
              <a:t>niet-literaire teksten</a:t>
            </a:r>
          </a:p>
          <a:p>
            <a:pPr marL="742950" lvl="1" indent="-285750">
              <a:lnSpc>
                <a:spcPts val="1500"/>
              </a:lnSpc>
              <a:buFont typeface="Courier New" panose="02070309020205020404" pitchFamily="49" charset="0"/>
              <a:buChar char="o"/>
            </a:pPr>
            <a:r>
              <a:rPr lang="nl-NL" sz="1000" dirty="0">
                <a:effectLst/>
                <a:latin typeface="Verdana" panose="020B0604030504040204" pitchFamily="34" charset="0"/>
                <a:ea typeface="Calibri" panose="020F0502020204030204" pitchFamily="34" charset="0"/>
                <a:cs typeface="Times New Roman" panose="02020603050405020304" pitchFamily="18" charset="0"/>
              </a:rPr>
              <a:t>teksten uit andere delen van de Grieks/Romeinse wereld.</a:t>
            </a:r>
          </a:p>
          <a:p>
            <a:pPr marL="342900" lvl="0" indent="-342900">
              <a:lnSpc>
                <a:spcPts val="1500"/>
              </a:lnSpc>
              <a:buFont typeface="Symbol" pitchFamily="2" charset="2"/>
              <a:buChar char="·"/>
            </a:pPr>
            <a:r>
              <a:rPr lang="nl-NL" sz="1000" dirty="0">
                <a:effectLst/>
                <a:latin typeface="Verdana" panose="020B0604030504040204" pitchFamily="34" charset="0"/>
                <a:ea typeface="Calibri" panose="020F0502020204030204" pitchFamily="34" charset="0"/>
                <a:cs typeface="Arial" panose="020B0604020202020204" pitchFamily="34" charset="0"/>
              </a:rPr>
              <a:t>vergelijken van het Griekse/Latijnse taalsysteem of taalgebruik met dat van een andere taal. </a:t>
            </a:r>
          </a:p>
          <a:p>
            <a:pPr marL="342900" lvl="0" indent="-342900">
              <a:lnSpc>
                <a:spcPts val="1500"/>
              </a:lnSpc>
              <a:buFont typeface="Symbol" pitchFamily="2" charset="2"/>
              <a:buChar char="·"/>
            </a:pPr>
            <a:r>
              <a:rPr lang="nl-NL" sz="1000" dirty="0">
                <a:effectLst/>
                <a:latin typeface="Verdana" panose="020B0604030504040204" pitchFamily="34" charset="0"/>
                <a:ea typeface="Calibri" panose="020F0502020204030204" pitchFamily="34" charset="0"/>
                <a:cs typeface="Arial" panose="020B0604020202020204" pitchFamily="34" charset="0"/>
              </a:rPr>
              <a:t>analyseren en/of interpreteren van taalkundige verschijnselen, zoals pragmatische of discourse analyse, over bijvoorbeeld tijdgebruik, aspect of woordvolgorde.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14</a:t>
            </a:fld>
            <a:endParaRPr lang="nl-NL"/>
          </a:p>
        </p:txBody>
      </p:sp>
    </p:spTree>
    <p:extLst>
      <p:ext uri="{BB962C8B-B14F-4D97-AF65-F5344CB8AC3E}">
        <p14:creationId xmlns:p14="http://schemas.microsoft.com/office/powerpoint/2010/main" val="38391007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15</a:t>
            </a:fld>
            <a:endParaRPr lang="nl-NL"/>
          </a:p>
        </p:txBody>
      </p:sp>
    </p:spTree>
    <p:extLst>
      <p:ext uri="{BB962C8B-B14F-4D97-AF65-F5344CB8AC3E}">
        <p14:creationId xmlns:p14="http://schemas.microsoft.com/office/powerpoint/2010/main" val="14316214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dirty="0">
                <a:latin typeface="+mn-lt"/>
              </a:rPr>
              <a:t>Actualisatie Algemeen</a:t>
            </a:r>
          </a:p>
          <a:p>
            <a:r>
              <a:rPr lang="nl-NL" sz="1200" dirty="0" err="1">
                <a:latin typeface="+mn-lt"/>
              </a:rPr>
              <a:t>https</a:t>
            </a:r>
            <a:r>
              <a:rPr lang="nl-NL" sz="1200" dirty="0">
                <a:latin typeface="+mn-lt"/>
              </a:rPr>
              <a:t>://</a:t>
            </a:r>
            <a:r>
              <a:rPr lang="nl-NL" sz="1200" dirty="0" err="1">
                <a:latin typeface="+mn-lt"/>
              </a:rPr>
              <a:t>www.slo.nl</a:t>
            </a:r>
            <a:r>
              <a:rPr lang="nl-NL" sz="1200" dirty="0">
                <a:latin typeface="+mn-lt"/>
              </a:rPr>
              <a:t>/thema/meer/actualisatie-kerndoelen-examenprogramma/actualisatie-examenprogramma/</a:t>
            </a:r>
          </a:p>
          <a:p>
            <a:r>
              <a:rPr lang="nl-NL" sz="1800" dirty="0" err="1">
                <a:effectLst/>
                <a:latin typeface="Calibri" panose="020F0502020204030204" pitchFamily="34" charset="0"/>
              </a:rPr>
              <a:t>https</a:t>
            </a:r>
            <a:r>
              <a:rPr lang="nl-NL" sz="1800" dirty="0">
                <a:effectLst/>
                <a:latin typeface="Calibri" panose="020F0502020204030204" pitchFamily="34" charset="0"/>
              </a:rPr>
              <a:t>://</a:t>
            </a:r>
            <a:r>
              <a:rPr lang="nl-NL" sz="1800" dirty="0" err="1">
                <a:effectLst/>
                <a:latin typeface="Calibri" panose="020F0502020204030204" pitchFamily="34" charset="0"/>
              </a:rPr>
              <a:t>www.slo.nl</a:t>
            </a:r>
            <a:r>
              <a:rPr lang="nl-NL" sz="1800" dirty="0">
                <a:effectLst/>
                <a:latin typeface="Calibri" panose="020F0502020204030204" pitchFamily="34" charset="0"/>
              </a:rPr>
              <a:t>/thema/meer/</a:t>
            </a:r>
            <a:r>
              <a:rPr lang="nl-NL" sz="1800" b="1" dirty="0">
                <a:effectLst/>
                <a:latin typeface="Calibri" panose="020F0502020204030204" pitchFamily="34" charset="0"/>
              </a:rPr>
              <a:t>actualisatie-kerndoelen-examenprogramma/</a:t>
            </a:r>
          </a:p>
          <a:p>
            <a:r>
              <a:rPr lang="nl-NL" sz="1800" b="0" dirty="0" err="1">
                <a:effectLst/>
                <a:latin typeface="Calibri" panose="020F0502020204030204" pitchFamily="34" charset="0"/>
              </a:rPr>
              <a:t>https</a:t>
            </a:r>
            <a:r>
              <a:rPr lang="nl-NL" sz="1800" b="0" dirty="0">
                <a:effectLst/>
                <a:latin typeface="Calibri" panose="020F0502020204030204" pitchFamily="34" charset="0"/>
              </a:rPr>
              <a:t>://</a:t>
            </a:r>
            <a:r>
              <a:rPr lang="nl-NL" sz="1800" b="0" dirty="0" err="1">
                <a:effectLst/>
                <a:latin typeface="Calibri" panose="020F0502020204030204" pitchFamily="34" charset="0"/>
              </a:rPr>
              <a:t>www.slo.nl</a:t>
            </a:r>
            <a:r>
              <a:rPr lang="nl-NL" sz="1800" b="0" dirty="0">
                <a:effectLst/>
                <a:latin typeface="Calibri" panose="020F0502020204030204" pitchFamily="34" charset="0"/>
              </a:rPr>
              <a:t>/</a:t>
            </a:r>
            <a:r>
              <a:rPr lang="nl-NL" sz="1800" b="0" dirty="0" err="1">
                <a:effectLst/>
                <a:latin typeface="Calibri" panose="020F0502020204030204" pitchFamily="34" charset="0"/>
              </a:rPr>
              <a:t>publish</a:t>
            </a:r>
            <a:r>
              <a:rPr lang="nl-NL" sz="1800" b="0" dirty="0">
                <a:effectLst/>
                <a:latin typeface="Calibri" panose="020F0502020204030204" pitchFamily="34" charset="0"/>
              </a:rPr>
              <a:t>/pages/18819/</a:t>
            </a:r>
            <a:r>
              <a:rPr lang="nl-NL" sz="1800" b="1" dirty="0" err="1">
                <a:effectLst/>
                <a:latin typeface="Calibri" panose="020F0502020204030204" pitchFamily="34" charset="0"/>
              </a:rPr>
              <a:t>werkopdracht.pdf</a:t>
            </a:r>
            <a:endParaRPr lang="nl-NL" sz="1800" b="1" dirty="0">
              <a:effectLst/>
              <a:latin typeface="Calibri" panose="020F0502020204030204" pitchFamily="34" charset="0"/>
            </a:endParaRPr>
          </a:p>
          <a:p>
            <a:r>
              <a:rPr lang="nl-NL" sz="1800" dirty="0" err="1">
                <a:effectLst/>
                <a:latin typeface="Calibri" panose="020F0502020204030204" pitchFamily="34" charset="0"/>
              </a:rPr>
              <a:t>https</a:t>
            </a:r>
            <a:r>
              <a:rPr lang="nl-NL" sz="1800" dirty="0">
                <a:effectLst/>
                <a:latin typeface="Calibri" panose="020F0502020204030204" pitchFamily="34" charset="0"/>
              </a:rPr>
              <a:t>://</a:t>
            </a:r>
            <a:r>
              <a:rPr lang="nl-NL" sz="1800" dirty="0" err="1">
                <a:effectLst/>
                <a:latin typeface="Calibri" panose="020F0502020204030204" pitchFamily="34" charset="0"/>
              </a:rPr>
              <a:t>www.slo.nl</a:t>
            </a:r>
            <a:r>
              <a:rPr lang="nl-NL" sz="1800" dirty="0">
                <a:effectLst/>
                <a:latin typeface="Calibri" panose="020F0502020204030204" pitchFamily="34" charset="0"/>
              </a:rPr>
              <a:t>/thema/meer/actualisatie-kerndoelen-examenprogramma/actualisatie-examenprogramma/@21256/</a:t>
            </a:r>
            <a:r>
              <a:rPr lang="nl-NL" sz="1800" b="1" dirty="0">
                <a:effectLst/>
                <a:latin typeface="Calibri" panose="020F0502020204030204" pitchFamily="34" charset="0"/>
              </a:rPr>
              <a:t>kader-ontwerpruimte/</a:t>
            </a:r>
          </a:p>
          <a:p>
            <a:endParaRPr lang="nl-NL" sz="1800" b="1" dirty="0">
              <a:effectLst/>
              <a:latin typeface="Calibri" panose="020F0502020204030204" pitchFamily="34" charset="0"/>
            </a:endParaRPr>
          </a:p>
          <a:p>
            <a:r>
              <a:rPr lang="nl-NL" sz="1800" b="1" dirty="0">
                <a:effectLst/>
                <a:latin typeface="Calibri" panose="020F0502020204030204" pitchFamily="34" charset="0"/>
              </a:rPr>
              <a:t>Actualisatie Klassieken</a:t>
            </a:r>
          </a:p>
          <a:p>
            <a:r>
              <a:rPr lang="nl-NL" sz="1800" dirty="0" err="1">
                <a:effectLst/>
                <a:latin typeface="Calibri" panose="020F0502020204030204" pitchFamily="34" charset="0"/>
              </a:rPr>
              <a:t>https</a:t>
            </a:r>
            <a:r>
              <a:rPr lang="nl-NL" sz="1800" dirty="0">
                <a:effectLst/>
                <a:latin typeface="Calibri" panose="020F0502020204030204" pitchFamily="34" charset="0"/>
              </a:rPr>
              <a:t>://</a:t>
            </a:r>
            <a:r>
              <a:rPr lang="nl-NL" sz="1800" dirty="0" err="1">
                <a:effectLst/>
                <a:latin typeface="Calibri" panose="020F0502020204030204" pitchFamily="34" charset="0"/>
              </a:rPr>
              <a:t>www.</a:t>
            </a:r>
            <a:r>
              <a:rPr lang="nl-NL" sz="1800" b="1" dirty="0" err="1">
                <a:effectLst/>
                <a:latin typeface="Calibri" panose="020F0502020204030204" pitchFamily="34" charset="0"/>
              </a:rPr>
              <a:t>actualisatiekt.nl</a:t>
            </a:r>
            <a:endParaRPr lang="nl-NL" sz="1800" b="1" dirty="0">
              <a:effectLst/>
              <a:latin typeface="Calibri" panose="020F0502020204030204" pitchFamily="34" charset="0"/>
            </a:endParaRPr>
          </a:p>
          <a:p>
            <a:r>
              <a:rPr lang="nl-NL" sz="1800" b="0" dirty="0" err="1">
                <a:effectLst/>
                <a:latin typeface="Calibri" panose="020F0502020204030204" pitchFamily="34" charset="0"/>
              </a:rPr>
              <a:t>https</a:t>
            </a:r>
            <a:r>
              <a:rPr lang="nl-NL" sz="1800" b="0" dirty="0">
                <a:effectLst/>
                <a:latin typeface="Calibri" panose="020F0502020204030204" pitchFamily="34" charset="0"/>
              </a:rPr>
              <a:t>://</a:t>
            </a:r>
            <a:r>
              <a:rPr lang="nl-NL" sz="1800" b="0" dirty="0" err="1">
                <a:effectLst/>
                <a:latin typeface="Calibri" panose="020F0502020204030204" pitchFamily="34" charset="0"/>
              </a:rPr>
              <a:t>www.actualisatiekt.nl</a:t>
            </a:r>
            <a:r>
              <a:rPr lang="nl-NL" sz="1800" b="0" dirty="0">
                <a:effectLst/>
                <a:latin typeface="Calibri" panose="020F0502020204030204" pitchFamily="34" charset="0"/>
              </a:rPr>
              <a:t>/uploads/assets/updates/</a:t>
            </a:r>
            <a:r>
              <a:rPr lang="nl-NL" sz="1800" b="1" dirty="0">
                <a:effectLst/>
                <a:latin typeface="Calibri" panose="020F0502020204030204" pitchFamily="34" charset="0"/>
              </a:rPr>
              <a:t>Startnotitie-klassieke-talen-</a:t>
            </a:r>
            <a:r>
              <a:rPr lang="nl-NL" sz="1800" b="1" dirty="0" err="1">
                <a:effectLst/>
                <a:latin typeface="Calibri" panose="020F0502020204030204" pitchFamily="34" charset="0"/>
              </a:rPr>
              <a:t>web.pdf</a:t>
            </a:r>
            <a:endParaRPr lang="nl-NL" sz="1800" b="1" dirty="0">
              <a:effectLst/>
              <a:latin typeface="Calibri" panose="020F0502020204030204" pitchFamily="34" charset="0"/>
            </a:endParaRPr>
          </a:p>
          <a:p>
            <a:r>
              <a:rPr lang="nl-NL" sz="1800" b="0" dirty="0" err="1">
                <a:effectLst/>
                <a:latin typeface="Calibri" panose="020F0502020204030204" pitchFamily="34" charset="0"/>
              </a:rPr>
              <a:t>https</a:t>
            </a:r>
            <a:r>
              <a:rPr lang="nl-NL" sz="1800" b="0" dirty="0">
                <a:effectLst/>
                <a:latin typeface="Calibri" panose="020F0502020204030204" pitchFamily="34" charset="0"/>
              </a:rPr>
              <a:t>://</a:t>
            </a:r>
            <a:r>
              <a:rPr lang="nl-NL" sz="1800" b="0" dirty="0" err="1">
                <a:effectLst/>
                <a:latin typeface="Calibri" panose="020F0502020204030204" pitchFamily="34" charset="0"/>
              </a:rPr>
              <a:t>www.actualisatiekt.nl</a:t>
            </a:r>
            <a:r>
              <a:rPr lang="nl-NL" sz="1800" b="0" dirty="0">
                <a:effectLst/>
                <a:latin typeface="Calibri" panose="020F0502020204030204" pitchFamily="34" charset="0"/>
              </a:rPr>
              <a:t>/</a:t>
            </a:r>
            <a:r>
              <a:rPr lang="nl-NL" sz="1800" b="1" dirty="0">
                <a:effectLst/>
                <a:latin typeface="Calibri" panose="020F0502020204030204" pitchFamily="34" charset="0"/>
              </a:rPr>
              <a:t>proces</a:t>
            </a:r>
          </a:p>
          <a:p>
            <a:r>
              <a:rPr lang="nl-NL" sz="1800" b="0" dirty="0" err="1">
                <a:effectLst/>
                <a:latin typeface="Calibri" panose="020F0502020204030204" pitchFamily="34" charset="0"/>
              </a:rPr>
              <a:t>https</a:t>
            </a:r>
            <a:r>
              <a:rPr lang="nl-NL" sz="1800" b="0" dirty="0">
                <a:effectLst/>
                <a:latin typeface="Calibri" panose="020F0502020204030204" pitchFamily="34" charset="0"/>
              </a:rPr>
              <a:t>://</a:t>
            </a:r>
            <a:r>
              <a:rPr lang="nl-NL" sz="1800" b="0" dirty="0" err="1">
                <a:effectLst/>
                <a:latin typeface="Calibri" panose="020F0502020204030204" pitchFamily="34" charset="0"/>
              </a:rPr>
              <a:t>www.actualisatiekt.nl</a:t>
            </a:r>
            <a:r>
              <a:rPr lang="nl-NL" sz="1800" b="1" dirty="0">
                <a:effectLst/>
                <a:latin typeface="Calibri" panose="020F0502020204030204" pitchFamily="34" charset="0"/>
              </a:rPr>
              <a:t>/opdracht (aan welke eisen moet programma Klassieken voldoen)</a:t>
            </a:r>
          </a:p>
          <a:p>
            <a:r>
              <a:rPr lang="nl-NL" sz="1800" b="0" dirty="0" err="1">
                <a:effectLst/>
                <a:latin typeface="Calibri" panose="020F0502020204030204" pitchFamily="34" charset="0"/>
              </a:rPr>
              <a:t>https</a:t>
            </a:r>
            <a:r>
              <a:rPr lang="nl-NL" sz="1800" b="0" dirty="0">
                <a:effectLst/>
                <a:latin typeface="Calibri" panose="020F0502020204030204" pitchFamily="34" charset="0"/>
              </a:rPr>
              <a:t>://</a:t>
            </a:r>
            <a:r>
              <a:rPr lang="nl-NL" sz="1800" b="0" dirty="0" err="1">
                <a:effectLst/>
                <a:latin typeface="Calibri" panose="020F0502020204030204" pitchFamily="34" charset="0"/>
              </a:rPr>
              <a:t>www.examenblad.nl</a:t>
            </a:r>
            <a:r>
              <a:rPr lang="nl-NL" sz="1800" b="0" dirty="0">
                <a:effectLst/>
                <a:latin typeface="Calibri" panose="020F0502020204030204" pitchFamily="34" charset="0"/>
              </a:rPr>
              <a:t>/vak/</a:t>
            </a:r>
            <a:r>
              <a:rPr lang="nl-NL" sz="1800" b="1" dirty="0" err="1">
                <a:effectLst/>
                <a:latin typeface="Calibri" panose="020F0502020204030204" pitchFamily="34" charset="0"/>
              </a:rPr>
              <a:t>grieks</a:t>
            </a:r>
            <a:r>
              <a:rPr lang="nl-NL" sz="1800" b="1" dirty="0">
                <a:effectLst/>
                <a:latin typeface="Calibri" panose="020F0502020204030204" pitchFamily="34" charset="0"/>
              </a:rPr>
              <a:t>/2022</a:t>
            </a:r>
          </a:p>
          <a:p>
            <a:r>
              <a:rPr lang="nl-NL" sz="1800" b="0" dirty="0" err="1">
                <a:effectLst/>
                <a:latin typeface="Calibri" panose="020F0502020204030204" pitchFamily="34" charset="0"/>
              </a:rPr>
              <a:t>https</a:t>
            </a:r>
            <a:r>
              <a:rPr lang="nl-NL" sz="1800" b="0" dirty="0">
                <a:effectLst/>
                <a:latin typeface="Calibri" panose="020F0502020204030204" pitchFamily="34" charset="0"/>
              </a:rPr>
              <a:t>://</a:t>
            </a:r>
            <a:r>
              <a:rPr lang="nl-NL" sz="1800" b="0" dirty="0" err="1">
                <a:effectLst/>
                <a:latin typeface="Calibri" panose="020F0502020204030204" pitchFamily="34" charset="0"/>
              </a:rPr>
              <a:t>www.examenblad.nl</a:t>
            </a:r>
            <a:r>
              <a:rPr lang="nl-NL" sz="1800" b="0" dirty="0">
                <a:effectLst/>
                <a:latin typeface="Calibri" panose="020F0502020204030204" pitchFamily="34" charset="0"/>
              </a:rPr>
              <a:t>/vak/</a:t>
            </a:r>
            <a:r>
              <a:rPr lang="nl-NL" sz="1800" b="1" dirty="0">
                <a:effectLst/>
                <a:latin typeface="Calibri" panose="020F0502020204030204" pitchFamily="34" charset="0"/>
              </a:rPr>
              <a:t>latijn/2022</a:t>
            </a:r>
          </a:p>
          <a:p>
            <a:endParaRPr lang="nl-NL" sz="1800" b="1" dirty="0">
              <a:effectLst/>
              <a:latin typeface="Calibri" panose="020F0502020204030204" pitchFamily="34" charset="0"/>
            </a:endParaRPr>
          </a:p>
          <a:p>
            <a:endParaRPr lang="nl-NL" sz="1800" dirty="0">
              <a:effectLst/>
              <a:latin typeface="Calibri" panose="020F0502020204030204" pitchFamily="34" charset="0"/>
            </a:endParaRPr>
          </a:p>
          <a:p>
            <a:endParaRPr lang="nl-NL" sz="1800" b="1" dirty="0">
              <a:effectLst/>
              <a:latin typeface="Calibri" panose="020F0502020204030204" pitchFamily="34" charset="0"/>
            </a:endParaRPr>
          </a:p>
          <a:p>
            <a:endParaRPr lang="nl-NL" sz="1800" b="1" dirty="0">
              <a:effectLst/>
              <a:latin typeface="Calibri" panose="020F0502020204030204" pitchFamily="34" charset="0"/>
            </a:endParaRPr>
          </a:p>
          <a:p>
            <a:endParaRPr lang="nl-NL" sz="1800" dirty="0">
              <a:effectLst/>
              <a:latin typeface="Calibri" panose="020F0502020204030204" pitchFamily="34" charset="0"/>
            </a:endParaRPr>
          </a:p>
          <a:p>
            <a:endParaRPr lang="nl-NL" sz="1800" dirty="0">
              <a:effectLst/>
              <a:latin typeface="Calibri" panose="020F0502020204030204" pitchFamily="34" charset="0"/>
            </a:endParaRPr>
          </a:p>
          <a:p>
            <a:endParaRPr lang="nl-NL" dirty="0"/>
          </a:p>
          <a:p>
            <a:endParaRPr lang="nl-NL" dirty="0"/>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2</a:t>
            </a:fld>
            <a:endParaRPr lang="nl-NL"/>
          </a:p>
        </p:txBody>
      </p:sp>
    </p:spTree>
    <p:extLst>
      <p:ext uri="{BB962C8B-B14F-4D97-AF65-F5344CB8AC3E}">
        <p14:creationId xmlns:p14="http://schemas.microsoft.com/office/powerpoint/2010/main" val="28868530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800" dirty="0">
                <a:effectLst/>
                <a:latin typeface="Calibri" panose="020F0502020204030204" pitchFamily="34" charset="0"/>
              </a:rPr>
              <a:t>Fase 1</a:t>
            </a:r>
          </a:p>
          <a:p>
            <a:pPr algn="l"/>
            <a:r>
              <a:rPr lang="nl-NL" sz="2800" b="0" i="0" u="none" strike="noStrike" dirty="0">
                <a:solidFill>
                  <a:srgbClr val="000000"/>
                </a:solidFill>
                <a:effectLst/>
                <a:latin typeface="Montserrat" pitchFamily="2" charset="77"/>
              </a:rPr>
              <a:t>In vijf stappen werkt de </a:t>
            </a:r>
            <a:r>
              <a:rPr lang="nl-NL" sz="2800" b="0" i="0" u="none" strike="noStrike" dirty="0">
                <a:solidFill>
                  <a:srgbClr val="000000"/>
                </a:solidFill>
                <a:effectLst/>
                <a:latin typeface="Montserrat" pitchFamily="2" charset="77"/>
                <a:hlinkClick r:id="rId3"/>
              </a:rPr>
              <a:t>vakvernieuwingscommissie</a:t>
            </a:r>
            <a:r>
              <a:rPr lang="nl-NL" sz="2800" b="0" i="0" u="none" strike="noStrike" dirty="0">
                <a:solidFill>
                  <a:srgbClr val="000000"/>
                </a:solidFill>
                <a:effectLst/>
                <a:latin typeface="Montserrat" pitchFamily="2" charset="77"/>
              </a:rPr>
              <a:t> in deze fase toe naar de conceptexamenprogramma's. Dat doen zij samen met vakverenigingen, leraren, vak- en curriculumexperts. Ook wordt de adviescommissie betrokken, waaronder wetenschappers en </a:t>
            </a:r>
            <a:r>
              <a:rPr lang="nl-NL" sz="2800" b="0" i="0" u="none" strike="noStrike" dirty="0" err="1">
                <a:solidFill>
                  <a:srgbClr val="000000"/>
                </a:solidFill>
                <a:effectLst/>
                <a:latin typeface="Montserrat" pitchFamily="2" charset="77"/>
              </a:rPr>
              <a:t>toetsexperts</a:t>
            </a:r>
            <a:r>
              <a:rPr lang="nl-NL" sz="2800" b="0" i="0" u="none" strike="noStrike" dirty="0">
                <a:solidFill>
                  <a:srgbClr val="000000"/>
                </a:solidFill>
                <a:effectLst/>
                <a:latin typeface="Montserrat" pitchFamily="2" charset="77"/>
              </a:rPr>
              <a:t>. Daarbij is aandacht voor:</a:t>
            </a:r>
          </a:p>
          <a:p>
            <a:pPr algn="l">
              <a:buFont typeface="Arial" panose="020B0604020202020204" pitchFamily="34" charset="0"/>
              <a:buChar char="•"/>
            </a:pPr>
            <a:r>
              <a:rPr lang="nl-NL" sz="2800" b="0" i="0" u="none" strike="noStrike" dirty="0">
                <a:solidFill>
                  <a:srgbClr val="000000"/>
                </a:solidFill>
                <a:effectLst/>
                <a:latin typeface="Montserrat" pitchFamily="2" charset="77"/>
              </a:rPr>
              <a:t>De doelen van het vak (de inhouden van het vakgebied)</a:t>
            </a:r>
          </a:p>
          <a:p>
            <a:pPr algn="l">
              <a:buFont typeface="Arial" panose="020B0604020202020204" pitchFamily="34" charset="0"/>
              <a:buChar char="•"/>
            </a:pPr>
            <a:r>
              <a:rPr lang="nl-NL" sz="2800" b="0" i="0" u="none" strike="noStrike" dirty="0">
                <a:solidFill>
                  <a:srgbClr val="000000"/>
                </a:solidFill>
                <a:effectLst/>
                <a:latin typeface="Montserrat" pitchFamily="2" charset="77"/>
              </a:rPr>
              <a:t>De verdeling van doelen over centraal examen (CE) en schoolexamen (SE)</a:t>
            </a:r>
          </a:p>
          <a:p>
            <a:pPr algn="l">
              <a:buFont typeface="Arial" panose="020B0604020202020204" pitchFamily="34" charset="0"/>
              <a:buChar char="•"/>
            </a:pPr>
            <a:r>
              <a:rPr lang="nl-NL" sz="2800" b="0" i="0" u="none" strike="noStrike" dirty="0">
                <a:solidFill>
                  <a:srgbClr val="000000"/>
                </a:solidFill>
                <a:effectLst/>
                <a:latin typeface="Montserrat" pitchFamily="2" charset="77"/>
              </a:rPr>
              <a:t>Een consistente architectuur en aanpak</a:t>
            </a:r>
          </a:p>
          <a:p>
            <a:pPr algn="l"/>
            <a:r>
              <a:rPr lang="nl-NL" sz="2800" b="0" i="0" u="none" strike="noStrike" dirty="0">
                <a:solidFill>
                  <a:srgbClr val="000000"/>
                </a:solidFill>
                <a:effectLst/>
                <a:latin typeface="Montserrat" pitchFamily="2" charset="77"/>
              </a:rPr>
              <a:t>Er wordt zoveel mogelijk gelijktijdig gekeken naar verwante vakken.</a:t>
            </a:r>
          </a:p>
          <a:p>
            <a:pPr algn="l"/>
            <a:br>
              <a:rPr lang="nl-NL" sz="2800" b="1" i="0" u="none" strike="noStrike" dirty="0">
                <a:solidFill>
                  <a:srgbClr val="000000"/>
                </a:solidFill>
                <a:effectLst/>
                <a:latin typeface="Montserrat" pitchFamily="2" charset="77"/>
              </a:rPr>
            </a:br>
            <a:endParaRPr lang="nl-NL" sz="2800" b="1" i="0" u="none" strike="noStrike" dirty="0">
              <a:solidFill>
                <a:srgbClr val="000000"/>
              </a:solidFill>
              <a:effectLst/>
              <a:latin typeface="Montserrat" pitchFamily="2" charset="77"/>
            </a:endParaRPr>
          </a:p>
          <a:p>
            <a:pPr algn="l"/>
            <a:r>
              <a:rPr lang="nl-NL" sz="2800" b="1" i="0" u="none" strike="noStrike" dirty="0">
                <a:solidFill>
                  <a:srgbClr val="000000"/>
                </a:solidFill>
                <a:effectLst/>
                <a:latin typeface="Montserrat" pitchFamily="2" charset="77"/>
              </a:rPr>
              <a:t>Tussenproducten</a:t>
            </a:r>
          </a:p>
          <a:p>
            <a:pPr algn="l"/>
            <a:r>
              <a:rPr lang="nl-NL" sz="2800" b="0" i="0" u="none" strike="noStrike" dirty="0">
                <a:solidFill>
                  <a:srgbClr val="000000"/>
                </a:solidFill>
                <a:effectLst/>
                <a:latin typeface="Montserrat" pitchFamily="2" charset="77"/>
              </a:rPr>
              <a:t>Bij de actualisatie van de examenprogramma’s volgen de </a:t>
            </a:r>
            <a:r>
              <a:rPr lang="nl-NL" sz="2800" b="0" i="0" u="none" strike="noStrike" dirty="0" err="1">
                <a:solidFill>
                  <a:srgbClr val="000000"/>
                </a:solidFill>
                <a:effectLst/>
                <a:latin typeface="Montserrat" pitchFamily="2" charset="77"/>
              </a:rPr>
              <a:t>vakvernieuwingscommissies</a:t>
            </a:r>
            <a:r>
              <a:rPr lang="nl-NL" sz="2800" b="0" i="0" u="none" strike="noStrike" dirty="0">
                <a:solidFill>
                  <a:srgbClr val="000000"/>
                </a:solidFill>
                <a:effectLst/>
                <a:latin typeface="Montserrat" pitchFamily="2" charset="77"/>
              </a:rPr>
              <a:t> vijf belangrijke stappen die ieder leiden tot een tussenproduct:</a:t>
            </a:r>
          </a:p>
          <a:p>
            <a:pPr algn="l">
              <a:buFont typeface="+mj-lt"/>
              <a:buAutoNum type="arabicPeriod"/>
            </a:pPr>
            <a:r>
              <a:rPr lang="nl-NL" sz="2800" b="0" i="0" u="none" strike="noStrike" dirty="0">
                <a:solidFill>
                  <a:srgbClr val="000000"/>
                </a:solidFill>
                <a:effectLst/>
                <a:latin typeface="Montserrat" pitchFamily="2" charset="77"/>
              </a:rPr>
              <a:t>Karakteristiek van het vak</a:t>
            </a:r>
          </a:p>
          <a:p>
            <a:pPr algn="l">
              <a:buFont typeface="+mj-lt"/>
              <a:buAutoNum type="arabicPeriod"/>
            </a:pPr>
            <a:r>
              <a:rPr lang="nl-NL" sz="2800" b="0" i="0" u="none" strike="noStrike" dirty="0">
                <a:solidFill>
                  <a:srgbClr val="000000"/>
                </a:solidFill>
                <a:effectLst/>
                <a:latin typeface="Montserrat" pitchFamily="2" charset="77"/>
              </a:rPr>
              <a:t>Raamwerk van concepteindtermen van het vak</a:t>
            </a:r>
          </a:p>
          <a:p>
            <a:pPr algn="l">
              <a:buFont typeface="+mj-lt"/>
              <a:buAutoNum type="arabicPeriod"/>
            </a:pPr>
            <a:r>
              <a:rPr lang="nl-NL" sz="2800" b="0" i="0" u="none" strike="noStrike" dirty="0">
                <a:solidFill>
                  <a:srgbClr val="000000"/>
                </a:solidFill>
                <a:effectLst/>
                <a:latin typeface="Montserrat" pitchFamily="2" charset="77"/>
              </a:rPr>
              <a:t>Uitwerking selectie concepteindtermen van het vak</a:t>
            </a:r>
          </a:p>
          <a:p>
            <a:pPr algn="l">
              <a:buFont typeface="+mj-lt"/>
              <a:buAutoNum type="arabicPeriod"/>
            </a:pPr>
            <a:r>
              <a:rPr lang="nl-NL" sz="2800" b="0" i="0" u="none" strike="noStrike" dirty="0">
                <a:solidFill>
                  <a:srgbClr val="000000"/>
                </a:solidFill>
                <a:effectLst/>
                <a:latin typeface="Montserrat" pitchFamily="2" charset="77"/>
              </a:rPr>
              <a:t>Uitwerking volledige set concepteindtermen en verdeling CE-SE</a:t>
            </a:r>
          </a:p>
          <a:p>
            <a:pPr algn="l">
              <a:buFont typeface="+mj-lt"/>
              <a:buAutoNum type="arabicPeriod"/>
            </a:pPr>
            <a:r>
              <a:rPr lang="nl-NL" sz="2800" b="0" i="0" u="none" strike="noStrike" dirty="0">
                <a:solidFill>
                  <a:srgbClr val="000000"/>
                </a:solidFill>
                <a:effectLst/>
                <a:latin typeface="Montserrat" pitchFamily="2" charset="77"/>
              </a:rPr>
              <a:t>Conceptexamenprogramma van het vak + toelichtingsdocument</a:t>
            </a:r>
          </a:p>
          <a:p>
            <a:pPr algn="l"/>
            <a:r>
              <a:rPr lang="nl-NL" sz="2800" b="0" i="0" u="none" strike="noStrike" dirty="0">
                <a:solidFill>
                  <a:srgbClr val="000000"/>
                </a:solidFill>
                <a:effectLst/>
                <a:latin typeface="Montserrat" pitchFamily="2" charset="77"/>
              </a:rPr>
              <a:t>De advieskring kijkt mee op de inhoud van deze tussenproducten.</a:t>
            </a:r>
            <a:br>
              <a:rPr lang="nl-NL" sz="2800" b="0" i="0" u="none" strike="noStrike" dirty="0">
                <a:solidFill>
                  <a:srgbClr val="000000"/>
                </a:solidFill>
                <a:effectLst/>
                <a:latin typeface="Montserrat" pitchFamily="2" charset="77"/>
              </a:rPr>
            </a:br>
            <a:br>
              <a:rPr lang="nl-NL" sz="2800" b="0" i="0" u="none" strike="noStrike" dirty="0">
                <a:solidFill>
                  <a:srgbClr val="000000"/>
                </a:solidFill>
                <a:effectLst/>
                <a:latin typeface="Montserrat" pitchFamily="2" charset="77"/>
              </a:rPr>
            </a:br>
            <a:endParaRPr lang="nl-NL" sz="2800" b="0" i="0" u="none" strike="noStrike" dirty="0">
              <a:solidFill>
                <a:srgbClr val="000000"/>
              </a:solidFill>
              <a:effectLst/>
              <a:latin typeface="Montserrat" pitchFamily="2" charset="77"/>
            </a:endParaRPr>
          </a:p>
          <a:p>
            <a:pPr algn="l"/>
            <a:r>
              <a:rPr lang="nl-NL" sz="2800" b="1" i="0" u="none" strike="noStrike" dirty="0">
                <a:solidFill>
                  <a:srgbClr val="000000"/>
                </a:solidFill>
                <a:effectLst/>
                <a:latin typeface="Montserrat" pitchFamily="2" charset="77"/>
              </a:rPr>
              <a:t>Monitoring</a:t>
            </a:r>
          </a:p>
          <a:p>
            <a:pPr algn="l"/>
            <a:r>
              <a:rPr lang="nl-NL" sz="2800" b="0" i="0" u="none" strike="noStrike" dirty="0">
                <a:solidFill>
                  <a:srgbClr val="000000"/>
                </a:solidFill>
                <a:effectLst/>
                <a:latin typeface="Montserrat" pitchFamily="2" charset="77"/>
              </a:rPr>
              <a:t>Aan welke kwaliteitseisen moeten de geactualiseerde examenprogramma’s straks voldoen? Het ministerie van OCW heeft met inbreng van de tijdelijke wetenschappelijke curriculumcommissie aan SLO de </a:t>
            </a:r>
            <a:r>
              <a:rPr lang="nl-NL" sz="2800" b="0" i="0" u="sng" strike="noStrike" dirty="0">
                <a:solidFill>
                  <a:srgbClr val="000000"/>
                </a:solidFill>
                <a:effectLst/>
                <a:latin typeface="Montserrat" pitchFamily="2" charset="77"/>
                <a:hlinkClick r:id="rId4"/>
              </a:rPr>
              <a:t>werkopdracht ‘Actualisatie </a:t>
            </a:r>
            <a:r>
              <a:rPr lang="nl-NL" sz="2800" b="0" i="0" u="sng" strike="noStrike" dirty="0" err="1">
                <a:solidFill>
                  <a:srgbClr val="000000"/>
                </a:solidFill>
                <a:effectLst/>
                <a:latin typeface="Montserrat" pitchFamily="2" charset="77"/>
                <a:hlinkClick r:id="rId4"/>
              </a:rPr>
              <a:t>examenprogramma’s’</a:t>
            </a:r>
            <a:r>
              <a:rPr lang="nl-NL" sz="2800" b="0" i="0" u="none" strike="noStrike" dirty="0" err="1">
                <a:solidFill>
                  <a:srgbClr val="000000"/>
                </a:solidFill>
                <a:effectLst/>
                <a:latin typeface="Montserrat" pitchFamily="2" charset="77"/>
              </a:rPr>
              <a:t>gegeven</a:t>
            </a:r>
            <a:r>
              <a:rPr lang="nl-NL" sz="2800" b="0" i="0" u="none" strike="noStrike" dirty="0">
                <a:solidFill>
                  <a:srgbClr val="000000"/>
                </a:solidFill>
                <a:effectLst/>
                <a:latin typeface="Montserrat" pitchFamily="2" charset="77"/>
              </a:rPr>
              <a:t>. Hierin is vastgelegd waaraan de geactualiseerde examenprogramma’s moeten voldoen. Er zijn criteria opgesteld voor zowel de inhoud als ook voor het proces van totstandkoming van de examenprogramma’s. SLO monitort op deze criteria waardoor er gedurende het traject inzicht wordt verkregen of aan die criteria wordt voldaan of dat er tussentijds moet worden bijgestuurd. Ook worden aan het einde van het gehele actualisatietraject de lessen en de observaties in een evaluatie opgenomen. Om de monitoring van de actualisatie van de examenprogramma’s goed te borgen, heeft het programmateam een monitoringsteam ingericht. Het programmateam Actualisatie kerndoelen en examenprogramma’s kan op basis van de monitoringsresultaten bijsturen of extra acties ondernemen.</a:t>
            </a:r>
            <a:endParaRPr lang="nl-NL" sz="1800" dirty="0">
              <a:effectLst/>
              <a:latin typeface="Calibri" panose="020F0502020204030204" pitchFamily="34" charset="0"/>
            </a:endParaRPr>
          </a:p>
          <a:p>
            <a:endParaRPr lang="nl-NL" sz="1800" dirty="0">
              <a:effectLst/>
              <a:latin typeface="Calibri" panose="020F0502020204030204" pitchFamily="34" charset="0"/>
            </a:endParaRPr>
          </a:p>
          <a:p>
            <a:r>
              <a:rPr lang="nl-NL" sz="1800" dirty="0">
                <a:effectLst/>
                <a:latin typeface="Calibri" panose="020F0502020204030204" pitchFamily="34" charset="0"/>
              </a:rPr>
              <a:t>Fase 2</a:t>
            </a:r>
          </a:p>
          <a:p>
            <a:pPr algn="l"/>
            <a:r>
              <a:rPr lang="nl-NL" sz="2800" b="0" i="0" u="none" strike="noStrike" dirty="0">
                <a:effectLst/>
                <a:latin typeface="Montserrat" panose="020F0502020204030204" pitchFamily="34" charset="0"/>
              </a:rPr>
              <a:t>In fase 2 worden de opgeleverde conceptexamenprogramma's gevalideerd en beproefd op scholen en waar nodig bijgesteld. Daarbij wordt het programma gecheckt op relevantie, consistentie, bruikbaarheid, effectiviteit en </a:t>
            </a:r>
            <a:r>
              <a:rPr lang="nl-NL" sz="2800" b="0" i="0" u="none" strike="noStrike" dirty="0" err="1">
                <a:effectLst/>
                <a:latin typeface="Montserrat" panose="020F0502020204030204" pitchFamily="34" charset="0"/>
              </a:rPr>
              <a:t>toetsbaarheid</a:t>
            </a:r>
            <a:r>
              <a:rPr lang="nl-NL" sz="2800" b="0" i="0" u="none" strike="noStrike" dirty="0">
                <a:effectLst/>
                <a:latin typeface="Montserrat" panose="020F0502020204030204" pitchFamily="34" charset="0"/>
              </a:rPr>
              <a:t>.</a:t>
            </a:r>
            <a:endParaRPr lang="nl-NL" sz="2800" b="0" i="0" u="none" strike="noStrike" dirty="0">
              <a:effectLst/>
              <a:latin typeface="Montserrat" pitchFamily="2" charset="77"/>
            </a:endParaRPr>
          </a:p>
          <a:p>
            <a:pPr algn="l"/>
            <a:r>
              <a:rPr lang="nl-NL" sz="2800" b="1" i="0" u="none" strike="noStrike" dirty="0">
                <a:effectLst/>
                <a:latin typeface="Montserrat" pitchFamily="2" charset="77"/>
              </a:rPr>
              <a:t>SLO</a:t>
            </a:r>
            <a:r>
              <a:rPr lang="nl-NL" sz="2800" b="0" i="0" u="none" strike="noStrike" dirty="0">
                <a:effectLst/>
                <a:latin typeface="Montserrat" pitchFamily="2" charset="77"/>
              </a:rPr>
              <a:t> voert fase 2 uit in samenwerking met vakverenigingen, </a:t>
            </a:r>
            <a:r>
              <a:rPr lang="nl-NL" sz="2800" b="0" i="0" u="none" strike="noStrike" dirty="0" err="1">
                <a:effectLst/>
                <a:latin typeface="Montserrat" pitchFamily="2" charset="77"/>
              </a:rPr>
              <a:t>vakexperts</a:t>
            </a:r>
            <a:r>
              <a:rPr lang="nl-NL" sz="2800" b="0" i="0" u="none" strike="noStrike" dirty="0">
                <a:effectLst/>
                <a:latin typeface="Montserrat" pitchFamily="2" charset="77"/>
              </a:rPr>
              <a:t>, leraren, curriculumexperts en </a:t>
            </a:r>
            <a:r>
              <a:rPr lang="nl-NL" sz="2800" b="0" i="0" u="none" strike="noStrike" dirty="0" err="1">
                <a:effectLst/>
                <a:latin typeface="Montserrat" pitchFamily="2" charset="77"/>
              </a:rPr>
              <a:t>toetsexperts</a:t>
            </a:r>
            <a:r>
              <a:rPr lang="nl-NL" sz="2800" b="0" i="0" u="none" strike="noStrike" dirty="0">
                <a:effectLst/>
                <a:latin typeface="Montserrat" pitchFamily="2" charset="77"/>
              </a:rPr>
              <a:t> (</a:t>
            </a:r>
            <a:r>
              <a:rPr lang="nl-NL" sz="2800" b="0" i="0" u="none" strike="noStrike" dirty="0" err="1">
                <a:effectLst/>
                <a:latin typeface="Montserrat" pitchFamily="2" charset="77"/>
              </a:rPr>
              <a:t>CvTE</a:t>
            </a:r>
            <a:r>
              <a:rPr lang="nl-NL" sz="2800" b="0" i="0" u="none" strike="noStrike" dirty="0">
                <a:effectLst/>
                <a:latin typeface="Montserrat" pitchFamily="2" charset="77"/>
              </a:rPr>
              <a:t>/Cito).</a:t>
            </a:r>
          </a:p>
          <a:p>
            <a:pPr algn="l"/>
            <a:endParaRPr lang="nl-NL" sz="2800" b="0" i="0" u="none" strike="noStrike" dirty="0">
              <a:effectLst/>
              <a:latin typeface="Montserrat" pitchFamily="2" charset="77"/>
            </a:endParaRPr>
          </a:p>
          <a:p>
            <a:pPr algn="l"/>
            <a:r>
              <a:rPr lang="nl-NL" sz="4000" b="0" i="0" u="none" strike="noStrike" dirty="0">
                <a:solidFill>
                  <a:srgbClr val="222222"/>
                </a:solidFill>
                <a:effectLst/>
                <a:latin typeface="Montserrat" pitchFamily="2" charset="77"/>
              </a:rPr>
              <a:t>Fase 3</a:t>
            </a:r>
          </a:p>
          <a:p>
            <a:pPr algn="l"/>
            <a:r>
              <a:rPr lang="nl-NL" sz="4000" b="0" i="0" u="none" strike="noStrike" dirty="0">
                <a:solidFill>
                  <a:srgbClr val="222222"/>
                </a:solidFill>
                <a:effectLst/>
                <a:latin typeface="Montserrat" pitchFamily="2" charset="77"/>
              </a:rPr>
              <a:t>In fase 3 worden de handreikingen opgeleverd die scholen handvatten bieden bij de vormgeving van schoolexamens. Scholen zijn uiteindelijk zelf verantwoordelijk voor schoolexaminering. De handreikingen zijn dus niet voorschrijvend maar ondersteunend. Ze dragen bij aan kwaliteitsborging door de doelen te specificeren die zijn toegewezen aan de schoolexamens.</a:t>
            </a:r>
            <a:br>
              <a:rPr lang="nl-NL" sz="4000" dirty="0"/>
            </a:br>
            <a:r>
              <a:rPr lang="nl-NL" sz="4000" b="1" i="0" u="none" strike="noStrike" dirty="0">
                <a:solidFill>
                  <a:srgbClr val="222222"/>
                </a:solidFill>
                <a:effectLst/>
                <a:latin typeface="Montserrat" pitchFamily="2" charset="77"/>
              </a:rPr>
              <a:t>SLO</a:t>
            </a:r>
            <a:r>
              <a:rPr lang="nl-NL" sz="4000" b="0" i="0" u="none" strike="noStrike" dirty="0">
                <a:solidFill>
                  <a:srgbClr val="222222"/>
                </a:solidFill>
                <a:effectLst/>
                <a:latin typeface="Montserrat" pitchFamily="2" charset="77"/>
              </a:rPr>
              <a:t> voert fase 3 uit samen met vakverenigingen, </a:t>
            </a:r>
            <a:r>
              <a:rPr lang="nl-NL" sz="4000" b="0" i="0" u="none" strike="noStrike" dirty="0" err="1">
                <a:solidFill>
                  <a:srgbClr val="222222"/>
                </a:solidFill>
                <a:effectLst/>
                <a:latin typeface="Montserrat" pitchFamily="2" charset="77"/>
              </a:rPr>
              <a:t>vakexperts</a:t>
            </a:r>
            <a:r>
              <a:rPr lang="nl-NL" sz="4000" b="0" i="0" u="none" strike="noStrike" dirty="0">
                <a:solidFill>
                  <a:srgbClr val="222222"/>
                </a:solidFill>
                <a:effectLst/>
                <a:latin typeface="Montserrat" pitchFamily="2" charset="77"/>
              </a:rPr>
              <a:t>, leraren en </a:t>
            </a:r>
            <a:r>
              <a:rPr lang="nl-NL" sz="4000" b="0" i="0" u="none" strike="noStrike" dirty="0" err="1">
                <a:solidFill>
                  <a:srgbClr val="222222"/>
                </a:solidFill>
                <a:effectLst/>
                <a:latin typeface="Montserrat" pitchFamily="2" charset="77"/>
              </a:rPr>
              <a:t>toetsexperts</a:t>
            </a:r>
            <a:r>
              <a:rPr lang="nl-NL" sz="4000" b="0" i="0" u="none" strike="noStrike" dirty="0">
                <a:solidFill>
                  <a:srgbClr val="222222"/>
                </a:solidFill>
                <a:effectLst/>
                <a:latin typeface="Montserrat" pitchFamily="2" charset="77"/>
              </a:rPr>
              <a:t>.</a:t>
            </a:r>
          </a:p>
          <a:p>
            <a:pPr algn="l"/>
            <a:endParaRPr lang="nl-NL" sz="4000" b="0" i="0" u="none" strike="noStrike" dirty="0">
              <a:solidFill>
                <a:srgbClr val="222222"/>
              </a:solidFill>
              <a:effectLst/>
              <a:latin typeface="Montserrat" pitchFamily="2" charset="77"/>
            </a:endParaRPr>
          </a:p>
          <a:p>
            <a:pPr algn="l"/>
            <a:r>
              <a:rPr lang="nl-NL" sz="4000" b="0" i="0" u="none" strike="noStrike" dirty="0">
                <a:solidFill>
                  <a:srgbClr val="222222"/>
                </a:solidFill>
                <a:effectLst/>
                <a:latin typeface="Montserrat" pitchFamily="2" charset="77"/>
              </a:rPr>
              <a:t>Fase 4</a:t>
            </a:r>
          </a:p>
          <a:p>
            <a:pPr algn="l"/>
            <a:r>
              <a:rPr lang="nl-NL" sz="4000" b="0" i="0" u="none" strike="noStrike" dirty="0">
                <a:effectLst/>
                <a:latin typeface="Montserrat" pitchFamily="2" charset="77"/>
              </a:rPr>
              <a:t>In fase 4 worden de voorschrijvende syllabi voor het Centraal Examen opgeleverd. Hierin zijn de doelen gespecificeerd. Deze dienen als basis voor de uitwerking van centrale examens en als gereedschap voor leraren om hun leerlingen op het centrale examen voor te bereiden.</a:t>
            </a:r>
          </a:p>
          <a:p>
            <a:pPr algn="l"/>
            <a:r>
              <a:rPr lang="nl-NL" sz="4000" b="0" i="0" u="none" strike="noStrike" dirty="0">
                <a:effectLst/>
                <a:latin typeface="Montserrat" pitchFamily="2" charset="77"/>
              </a:rPr>
              <a:t>Het</a:t>
            </a:r>
            <a:r>
              <a:rPr lang="nl-NL" sz="4000" b="1" i="0" u="none" strike="noStrike" dirty="0">
                <a:effectLst/>
                <a:latin typeface="Montserrat" pitchFamily="2" charset="77"/>
              </a:rPr>
              <a:t> </a:t>
            </a:r>
            <a:r>
              <a:rPr lang="nl-NL" sz="4000" b="1" i="0" u="none" strike="noStrike" dirty="0" err="1">
                <a:effectLst/>
                <a:latin typeface="Montserrat" pitchFamily="2" charset="77"/>
              </a:rPr>
              <a:t>CvTE</a:t>
            </a:r>
            <a:r>
              <a:rPr lang="nl-NL" sz="4000" b="1" i="0" u="none" strike="noStrike" dirty="0">
                <a:effectLst/>
                <a:latin typeface="Montserrat" pitchFamily="2" charset="77"/>
              </a:rPr>
              <a:t> </a:t>
            </a:r>
            <a:r>
              <a:rPr lang="nl-NL" sz="4000" b="0" i="0" u="none" strike="noStrike" dirty="0">
                <a:effectLst/>
                <a:latin typeface="Montserrat" pitchFamily="2" charset="77"/>
              </a:rPr>
              <a:t>voert fase 4 uit samen met vakverenigingen, </a:t>
            </a:r>
            <a:r>
              <a:rPr lang="nl-NL" sz="4000" b="0" i="0" u="none" strike="noStrike" dirty="0" err="1">
                <a:effectLst/>
                <a:latin typeface="Montserrat" pitchFamily="2" charset="77"/>
              </a:rPr>
              <a:t>vakexperts</a:t>
            </a:r>
            <a:r>
              <a:rPr lang="nl-NL" sz="4000" b="0" i="0" u="none" strike="noStrike" dirty="0">
                <a:effectLst/>
                <a:latin typeface="Montserrat" pitchFamily="2" charset="77"/>
              </a:rPr>
              <a:t>, leraren en curriculumexperts (SLO).</a:t>
            </a:r>
          </a:p>
          <a:p>
            <a:pPr algn="l"/>
            <a:endParaRPr lang="nl-NL" sz="2800" b="0" i="0" u="none" strike="noStrike" dirty="0">
              <a:effectLst/>
              <a:latin typeface="Montserrat" pitchFamily="2" charset="77"/>
            </a:endParaRPr>
          </a:p>
          <a:p>
            <a:endParaRPr lang="nl-NL" sz="1800" dirty="0">
              <a:effectLst/>
              <a:latin typeface="Calibri" panose="020F0502020204030204" pitchFamily="34" charset="0"/>
            </a:endParaRPr>
          </a:p>
          <a:p>
            <a:endParaRPr lang="nl-NL" sz="1800" dirty="0">
              <a:effectLst/>
              <a:latin typeface="Calibri" panose="020F0502020204030204" pitchFamily="34" charset="0"/>
            </a:endParaRPr>
          </a:p>
          <a:p>
            <a:endParaRPr lang="nl-NL" dirty="0"/>
          </a:p>
          <a:p>
            <a:endParaRPr lang="nl-NL" dirty="0"/>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3</a:t>
            </a:fld>
            <a:endParaRPr lang="nl-NL"/>
          </a:p>
        </p:txBody>
      </p:sp>
    </p:spTree>
    <p:extLst>
      <p:ext uri="{BB962C8B-B14F-4D97-AF65-F5344CB8AC3E}">
        <p14:creationId xmlns:p14="http://schemas.microsoft.com/office/powerpoint/2010/main" val="10647839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nSpc>
                <a:spcPts val="1500"/>
              </a:lnSpc>
              <a:spcBef>
                <a:spcPts val="200"/>
              </a:spcBef>
            </a:pPr>
            <a:r>
              <a:rPr lang="nl-NL" sz="1800" b="1" i="0" dirty="0">
                <a:solidFill>
                  <a:srgbClr val="FF6A00"/>
                </a:solidFill>
                <a:effectLst/>
                <a:latin typeface="Verdana" panose="020B0604030504040204" pitchFamily="34" charset="0"/>
                <a:ea typeface="Yu Gothic Light" panose="020B0300000000000000" pitchFamily="34" charset="-128"/>
                <a:cs typeface="Times New Roman" panose="02020603050405020304" pitchFamily="18" charset="0"/>
              </a:rPr>
              <a:t>p. 17</a:t>
            </a:r>
          </a:p>
          <a:p>
            <a:pPr>
              <a:lnSpc>
                <a:spcPts val="1500"/>
              </a:lnSpc>
              <a:spcBef>
                <a:spcPts val="200"/>
              </a:spcBef>
            </a:pPr>
            <a:r>
              <a:rPr lang="nl-NL" sz="1800" b="1" i="1" dirty="0">
                <a:solidFill>
                  <a:srgbClr val="FF6A00"/>
                </a:solidFill>
                <a:effectLst/>
                <a:latin typeface="Verdana" panose="020B0604030504040204" pitchFamily="34" charset="0"/>
                <a:ea typeface="Yu Gothic Light" panose="020B0300000000000000" pitchFamily="34" charset="-128"/>
                <a:cs typeface="Times New Roman" panose="02020603050405020304" pitchFamily="18" charset="0"/>
              </a:rPr>
              <a:t>2.4.1 Uitgangspunten</a:t>
            </a:r>
            <a:r>
              <a:rPr lang="nl-NL" sz="1800" b="1" i="1" dirty="0">
                <a:effectLst/>
                <a:latin typeface="Verdana" panose="020B0604030504040204" pitchFamily="34" charset="0"/>
                <a:ea typeface="Yu Gothic Light" panose="020B0300000000000000" pitchFamily="34" charset="-128"/>
                <a:cs typeface="Times New Roman" panose="02020603050405020304" pitchFamily="18" charset="0"/>
              </a:rPr>
              <a:t> </a:t>
            </a:r>
            <a:endParaRPr lang="nl-NL" sz="1800" b="1" dirty="0">
              <a:effectLst/>
              <a:latin typeface="Verdana" panose="020B0604030504040204" pitchFamily="34" charset="0"/>
              <a:ea typeface="Yu Gothic Light" panose="020B0300000000000000" pitchFamily="34" charset="-128"/>
              <a:cs typeface="Times New Roman" panose="02020603050405020304" pitchFamily="18" charset="0"/>
            </a:endParaRPr>
          </a:p>
          <a:p>
            <a:pPr>
              <a:lnSpc>
                <a:spcPts val="1500"/>
              </a:lnSpc>
            </a:pPr>
            <a:r>
              <a:rPr lang="nl-NL" sz="1800" dirty="0">
                <a:effectLst/>
                <a:latin typeface="Verdana" panose="020B0604030504040204" pitchFamily="34" charset="0"/>
                <a:ea typeface="Verdana" panose="020B0604030504040204" pitchFamily="34" charset="0"/>
                <a:cs typeface="Verdana" panose="020B0604030504040204" pitchFamily="34" charset="0"/>
              </a:rPr>
              <a:t>Bij de voorstellen voor actualisatie van het examenprogramma is rekening gehouden met de volgende uitgangspunten.</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Verdana" panose="020B0604030504040204" pitchFamily="34" charset="0"/>
              </a:rPr>
              <a:t>1. “De concept-eindexamenprogramma’s doen recht aan de eigenstandige, gelijkwaardige en complementaire positie van het schoolexamen (SE) en het centraal examen (CE) in de diplomabeslissing.” (werkopdracht)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Verdana" panose="020B0604030504040204" pitchFamily="34" charset="0"/>
              </a:rPr>
              <a:t>2. De curriculaire uitdagingen zoals benoemd in de startnotitie:</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mj-lt"/>
              <a:buAutoNum type="alphaLcPeriod"/>
            </a:pPr>
            <a:r>
              <a:rPr lang="nl-NL" sz="1800" dirty="0">
                <a:effectLst/>
                <a:latin typeface="Verdana" panose="020B0604030504040204" pitchFamily="34" charset="0"/>
                <a:ea typeface="Verdana" panose="020B0604030504040204" pitchFamily="34" charset="0"/>
                <a:cs typeface="Verdana" panose="020B0604030504040204" pitchFamily="34" charset="0"/>
              </a:rPr>
              <a:t>concretiseren van het hoofddoel van GTC en LTC in het examenprogramma; (II.)</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mj-lt"/>
              <a:buAutoNum type="alphaLcPeriod"/>
            </a:pPr>
            <a:r>
              <a:rPr lang="nl-NL" sz="1800" dirty="0">
                <a:effectLst/>
                <a:latin typeface="Verdana" panose="020B0604030504040204" pitchFamily="34" charset="0"/>
                <a:ea typeface="Verdana" panose="020B0604030504040204" pitchFamily="34" charset="0"/>
                <a:cs typeface="Verdana" panose="020B0604030504040204" pitchFamily="34" charset="0"/>
              </a:rPr>
              <a:t>aansluiten bij de actualiteit en bij de belevingswereld van de leerling; (III.)</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mj-lt"/>
              <a:buAutoNum type="alphaLcPeriod"/>
            </a:pPr>
            <a:r>
              <a:rPr lang="nl-NL" sz="1800" dirty="0">
                <a:effectLst/>
                <a:latin typeface="Verdana" panose="020B0604030504040204" pitchFamily="34" charset="0"/>
                <a:ea typeface="Verdana" panose="020B0604030504040204" pitchFamily="34" charset="0"/>
                <a:cs typeface="Verdana" panose="020B0604030504040204" pitchFamily="34" charset="0"/>
              </a:rPr>
              <a:t>expliciteren van de integratie taal en cultuur in het examenprogramma; (II.)</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mj-lt"/>
              <a:buAutoNum type="alphaLcPeriod"/>
            </a:pPr>
            <a:r>
              <a:rPr lang="nl-NL" sz="1800" dirty="0">
                <a:effectLst/>
                <a:latin typeface="Verdana" panose="020B0604030504040204" pitchFamily="34" charset="0"/>
                <a:ea typeface="Verdana" panose="020B0604030504040204" pitchFamily="34" charset="0"/>
                <a:cs typeface="Verdana" panose="020B0604030504040204" pitchFamily="34" charset="0"/>
              </a:rPr>
              <a:t>beperken van de overladenheid van het examenprogramma. (I.)</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ts val="1500"/>
              </a:lnSpc>
              <a:spcBef>
                <a:spcPts val="0"/>
              </a:spcBef>
              <a:spcAft>
                <a:spcPts val="0"/>
              </a:spcAft>
              <a:buClrTx/>
              <a:buSzTx/>
              <a:buFontTx/>
              <a:buNone/>
              <a:tabLst/>
              <a:defRPr/>
            </a:pPr>
            <a:endParaRPr lang="nl-NL" dirty="0"/>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4</a:t>
            </a:fld>
            <a:endParaRPr lang="nl-NL"/>
          </a:p>
        </p:txBody>
      </p:sp>
    </p:spTree>
    <p:extLst>
      <p:ext uri="{BB962C8B-B14F-4D97-AF65-F5344CB8AC3E}">
        <p14:creationId xmlns:p14="http://schemas.microsoft.com/office/powerpoint/2010/main" val="904786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800" i="1" dirty="0">
                <a:effectLst/>
                <a:latin typeface="Verdana" panose="020B0604030504040204" pitchFamily="34" charset="0"/>
              </a:rPr>
              <a:t>Karakteristiek </a:t>
            </a:r>
            <a:endParaRPr lang="nl-NL" sz="1200" i="1" dirty="0">
              <a:effectLst/>
              <a:latin typeface="+mn-lt"/>
            </a:endParaRPr>
          </a:p>
          <a:p>
            <a:r>
              <a:rPr lang="nl-NL" sz="1200" i="1" dirty="0">
                <a:effectLst/>
                <a:latin typeface="+mn-lt"/>
              </a:rPr>
              <a:t>Max 950 woorden waarin het vak wordt beschreven. </a:t>
            </a:r>
            <a:endParaRPr lang="nl-NL" sz="1800" dirty="0">
              <a:effectLst/>
              <a:latin typeface="Verdana" panose="020B0604030504040204" pitchFamily="34" charset="0"/>
            </a:endParaRPr>
          </a:p>
          <a:p>
            <a:pPr marL="0" indent="0">
              <a:buFontTx/>
              <a:buNone/>
            </a:pPr>
            <a:r>
              <a:rPr lang="nl-NL" sz="1800" dirty="0">
                <a:effectLst/>
                <a:latin typeface="Verdana" panose="020B0604030504040204" pitchFamily="34" charset="0"/>
              </a:rPr>
              <a:t>De karakteristiek bestaat uit drie paragrafen: </a:t>
            </a:r>
            <a:endParaRPr lang="nl-NL" dirty="0"/>
          </a:p>
          <a:p>
            <a:pPr>
              <a:buFont typeface="Arial" panose="020B0604020202020204" pitchFamily="34" charset="0"/>
              <a:buChar char="•"/>
            </a:pPr>
            <a:r>
              <a:rPr lang="nl-NL" sz="1800" dirty="0">
                <a:effectLst/>
                <a:latin typeface="Verdana" panose="020B0604030504040204" pitchFamily="34" charset="0"/>
              </a:rPr>
              <a:t> Kenmerken van de vakken GTC en LTC, inclusief een vertaalslag van de drie doeldomeinen kwalificatie, socialisatie en persoonsvorming naar de vakken in de bovenbouw. </a:t>
            </a:r>
            <a:endParaRPr lang="nl-NL" sz="1800" dirty="0">
              <a:effectLst/>
              <a:latin typeface="SymbolMT"/>
            </a:endParaRPr>
          </a:p>
          <a:p>
            <a:pPr>
              <a:buFont typeface="Arial" panose="020B0604020202020204" pitchFamily="34" charset="0"/>
              <a:buChar char="•"/>
            </a:pPr>
            <a:r>
              <a:rPr lang="nl-NL" sz="1800" dirty="0">
                <a:effectLst/>
                <a:latin typeface="Verdana" panose="020B0604030504040204" pitchFamily="34" charset="0"/>
              </a:rPr>
              <a:t> GTC/LTC als schoolvak: positie van het vak in de bovenbouw </a:t>
            </a:r>
            <a:endParaRPr lang="nl-NL" sz="1800" dirty="0">
              <a:effectLst/>
              <a:latin typeface="SymbolMT"/>
            </a:endParaRPr>
          </a:p>
          <a:p>
            <a:pPr>
              <a:buFont typeface="Arial" panose="020B0604020202020204" pitchFamily="34" charset="0"/>
              <a:buChar char="•"/>
            </a:pPr>
            <a:r>
              <a:rPr lang="nl-NL" sz="1800" dirty="0">
                <a:effectLst/>
                <a:latin typeface="Verdana" panose="020B0604030504040204" pitchFamily="34" charset="0"/>
              </a:rPr>
              <a:t> Het schoolvak GTC/LTC in het VWO </a:t>
            </a:r>
          </a:p>
          <a:p>
            <a:pPr>
              <a:buFont typeface="Arial" panose="020B0604020202020204" pitchFamily="34" charset="0"/>
              <a:buChar char="•"/>
            </a:pPr>
            <a:endParaRPr lang="nl-NL" sz="1800" i="1" dirty="0">
              <a:effectLst/>
              <a:latin typeface="Verdana" panose="020B0604030504040204" pitchFamily="34" charset="0"/>
            </a:endParaRPr>
          </a:p>
          <a:p>
            <a:pPr>
              <a:buFontTx/>
              <a:buNone/>
            </a:pPr>
            <a:r>
              <a:rPr lang="nl-NL" sz="1800" i="1" dirty="0">
                <a:effectLst/>
                <a:latin typeface="Verdana" panose="020B0604030504040204" pitchFamily="34" charset="0"/>
              </a:rPr>
              <a:t>Raamwerk </a:t>
            </a:r>
            <a:endParaRPr lang="nl-NL" sz="2800" dirty="0">
              <a:effectLst/>
            </a:endParaRPr>
          </a:p>
          <a:p>
            <a:pPr>
              <a:buFontTx/>
              <a:buNone/>
            </a:pPr>
            <a:r>
              <a:rPr lang="nl-NL" sz="1800" dirty="0">
                <a:effectLst/>
                <a:latin typeface="Verdana" panose="020B0604030504040204" pitchFamily="34" charset="0"/>
              </a:rPr>
              <a:t>Het raamwerk is een schetsmatige indeling per schoolsoort en leerweg van de inhouden (kennis, vaardigheden en houdingen) van het vak in examendomeinen en indien nodig in </a:t>
            </a:r>
            <a:r>
              <a:rPr lang="nl-NL" sz="1800" dirty="0" err="1">
                <a:effectLst/>
                <a:latin typeface="Verdana" panose="020B0604030504040204" pitchFamily="34" charset="0"/>
              </a:rPr>
              <a:t>subdomeinen</a:t>
            </a:r>
            <a:r>
              <a:rPr lang="nl-NL" sz="1800" dirty="0">
                <a:effectLst/>
                <a:latin typeface="Verdana" panose="020B0604030504040204" pitchFamily="34" charset="0"/>
              </a:rPr>
              <a:t>, inclusief eventuele keuzedomeinen. Doel van het raamwerk is om de examenprogramma’s te structureren en om consistentie in die structuur te realiseren: binnen het vak zelf, tussen schoolsoorten en tussen verwante vakken. Dit sluit aan bij het advies van de curriculumcommissie over </a:t>
            </a:r>
            <a:r>
              <a:rPr lang="nl-NL" sz="1800" i="1" dirty="0">
                <a:effectLst/>
                <a:latin typeface="Verdana" panose="020B0604030504040204" pitchFamily="34" charset="0"/>
              </a:rPr>
              <a:t>de noodzaak van een ‘gezamenlijke architectuur’ voor de examenprogramma's van alle vakken en schoolsoorten. </a:t>
            </a:r>
            <a:endParaRPr lang="nl-NL" sz="2800" dirty="0">
              <a:effectLst/>
            </a:endParaRPr>
          </a:p>
          <a:p>
            <a:pPr>
              <a:buFontTx/>
              <a:buNone/>
            </a:pPr>
            <a:endParaRPr lang="nl-NL" sz="1800" dirty="0">
              <a:effectLst/>
              <a:latin typeface="Verdana" panose="020B0604030504040204" pitchFamily="34" charset="0"/>
            </a:endParaRPr>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5</a:t>
            </a:fld>
            <a:endParaRPr lang="nl-NL"/>
          </a:p>
        </p:txBody>
      </p:sp>
    </p:spTree>
    <p:extLst>
      <p:ext uri="{BB962C8B-B14F-4D97-AF65-F5344CB8AC3E}">
        <p14:creationId xmlns:p14="http://schemas.microsoft.com/office/powerpoint/2010/main" val="7774196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lang="nl-NL" sz="1800" dirty="0">
                <a:effectLst/>
                <a:latin typeface="Verdana" panose="020B0604030504040204" pitchFamily="34" charset="0"/>
                <a:ea typeface="Calibri" panose="020F0502020204030204" pitchFamily="34" charset="0"/>
                <a:cs typeface="Calibri" panose="020F0502020204030204" pitchFamily="34" charset="0"/>
              </a:rPr>
              <a:t>p.31</a:t>
            </a:r>
          </a:p>
          <a:p>
            <a:pPr marL="0" marR="0" lvl="0" indent="0" algn="l" defTabSz="914400" rtl="0" eaLnBrk="1" fontAlgn="auto" latinLnBrk="0" hangingPunct="1">
              <a:lnSpc>
                <a:spcPts val="1500"/>
              </a:lnSpc>
              <a:spcBef>
                <a:spcPts val="0"/>
              </a:spcBef>
              <a:spcAft>
                <a:spcPts val="0"/>
              </a:spcAft>
              <a:buClrTx/>
              <a:buSzTx/>
              <a:buFontTx/>
              <a:buNone/>
              <a:tabLst/>
              <a:defRPr/>
            </a:pPr>
            <a:r>
              <a:rPr lang="nl-NL" sz="1800" dirty="0">
                <a:effectLst/>
                <a:latin typeface="Verdana" panose="020B0604030504040204" pitchFamily="34" charset="0"/>
                <a:ea typeface="Calibri" panose="020F0502020204030204" pitchFamily="34" charset="0"/>
                <a:cs typeface="Calibri" panose="020F0502020204030204" pitchFamily="34" charset="0"/>
              </a:rPr>
              <a:t>Mijn opm. nieuwe formulering karakteristiek:</a:t>
            </a:r>
          </a:p>
          <a:p>
            <a:pPr marL="0" marR="0" lvl="0" indent="0" algn="l" defTabSz="914400" rtl="0" eaLnBrk="1" fontAlgn="auto" latinLnBrk="0" hangingPunct="1">
              <a:lnSpc>
                <a:spcPts val="1500"/>
              </a:lnSpc>
              <a:spcBef>
                <a:spcPts val="0"/>
              </a:spcBef>
              <a:spcAft>
                <a:spcPts val="0"/>
              </a:spcAft>
              <a:buClrTx/>
              <a:buSzTx/>
              <a:buFontTx/>
              <a:buNone/>
              <a:tabLst/>
              <a:defRPr/>
            </a:pPr>
            <a:r>
              <a:rPr lang="nl-NL" sz="1800" dirty="0">
                <a:effectLst/>
                <a:latin typeface="Verdana" panose="020B0604030504040204" pitchFamily="34" charset="0"/>
                <a:ea typeface="Calibri" panose="020F0502020204030204" pitchFamily="34" charset="0"/>
                <a:cs typeface="Calibri" panose="020F0502020204030204" pitchFamily="34" charset="0"/>
              </a:rPr>
              <a:t>bij </a:t>
            </a:r>
            <a:r>
              <a:rPr lang="nl-NL" sz="1800" dirty="0">
                <a:solidFill>
                  <a:srgbClr val="F9B146"/>
                </a:solidFill>
                <a:effectLst/>
                <a:latin typeface="Verdana" panose="020B0604030504040204" pitchFamily="34" charset="0"/>
                <a:ea typeface="Calibri" panose="020F0502020204030204" pitchFamily="34" charset="0"/>
                <a:cs typeface="Arial" panose="020B0604020202020204" pitchFamily="34" charset="0"/>
              </a:rPr>
              <a:t>intercultureel (zelf)bewustzijn? Dit klinkt mooi, maar is ook vaag (of het klinkt bescheiden). De term 'intercultureel' zou dan wel toegelicht worden: cultuur is gebonden aan vele aspecten, bv. chronologische en geografische contexten. Wat is het hoofddoel van maatschappijvakken (Geschiedenis, filosofie), MVT, Kunstvakken? GTC en LTC hebben juist ook een meerwaarde door een 'holistische(re)' en multidisciplinaire benadering.</a:t>
            </a:r>
            <a:endParaRPr lang="nl-NL" sz="1800" dirty="0">
              <a:effectLst/>
              <a:latin typeface="Verdana" panose="020B060403050404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ts val="1500"/>
              </a:lnSpc>
              <a:spcBef>
                <a:spcPts val="0"/>
              </a:spcBef>
              <a:spcAft>
                <a:spcPts val="0"/>
              </a:spcAft>
              <a:buClrTx/>
              <a:buSzTx/>
              <a:buFontTx/>
              <a:buNone/>
              <a:tabLst/>
              <a:defRPr/>
            </a:pPr>
            <a:endParaRPr lang="nl-NL" sz="1800" dirty="0">
              <a:effectLst/>
              <a:latin typeface="Verdana" panose="020B060403050404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ts val="1500"/>
              </a:lnSpc>
              <a:spcBef>
                <a:spcPts val="0"/>
              </a:spcBef>
              <a:spcAft>
                <a:spcPts val="0"/>
              </a:spcAft>
              <a:buClrTx/>
              <a:buSzTx/>
              <a:buFontTx/>
              <a:buNone/>
              <a:tabLst/>
              <a:defRPr/>
            </a:pPr>
            <a:r>
              <a:rPr lang="nl-NL" sz="1800" dirty="0">
                <a:effectLst/>
                <a:latin typeface="Verdana" panose="020B0604030504040204" pitchFamily="34" charset="0"/>
                <a:ea typeface="Calibri" panose="020F0502020204030204" pitchFamily="34" charset="0"/>
                <a:cs typeface="Calibri" panose="020F0502020204030204" pitchFamily="34" charset="0"/>
              </a:rPr>
              <a:t>p. 24 </a:t>
            </a:r>
          </a:p>
          <a:p>
            <a:pPr marL="0" marR="0" lvl="0" indent="0" algn="l" defTabSz="914400" rtl="0" eaLnBrk="1" fontAlgn="auto" latinLnBrk="0" hangingPunct="1">
              <a:lnSpc>
                <a:spcPts val="1500"/>
              </a:lnSpc>
              <a:spcBef>
                <a:spcPts val="0"/>
              </a:spcBef>
              <a:spcAft>
                <a:spcPts val="0"/>
              </a:spcAft>
              <a:buClrTx/>
              <a:buSzTx/>
              <a:buFontTx/>
              <a:buNone/>
              <a:tabLst/>
              <a:defRPr/>
            </a:pPr>
            <a:r>
              <a:rPr lang="nl-NL" sz="1800" dirty="0">
                <a:effectLst/>
                <a:latin typeface="Verdana" panose="020B0604030504040204" pitchFamily="34" charset="0"/>
                <a:ea typeface="Calibri" panose="020F0502020204030204" pitchFamily="34" charset="0"/>
                <a:cs typeface="Calibri" panose="020F0502020204030204" pitchFamily="34" charset="0"/>
              </a:rPr>
              <a:t>Onder punt 3: De totale grootte van het vak (ontwerpruimte) blijft in de nieuwe situatie zoals die nu is: 16% van het examenprogramma van het VWO. Hoe de school de verdeling van ontwerpruimte over vakken en binnen vakken vertaalt naar een lessentabel valt onder de verantwoordelijkheid van de scholen. De percentages geven wat de commissie betreft wel richting aan de tijd die door docent en leerling aan het kerncurriculum en de keuzedomeinen besteed moet worden</a:t>
            </a:r>
            <a:r>
              <a:rPr lang="nl-NL" sz="2800" dirty="0">
                <a:effectLst/>
              </a:rPr>
              <a:t> </a:t>
            </a: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pPr>
              <a:lnSpc>
                <a:spcPts val="1500"/>
              </a:lnSpc>
            </a:pPr>
            <a:endParaRPr lang="nl-NL" sz="1800" dirty="0">
              <a:effectLst/>
              <a:latin typeface="Verdana" panose="020B0604030504040204" pitchFamily="34" charset="0"/>
              <a:ea typeface="Verdana" panose="020B0604030504040204" pitchFamily="34" charset="0"/>
              <a:cs typeface="Verdana" panose="020B060403050404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Verdana" panose="020B0604030504040204" pitchFamily="34" charset="0"/>
              </a:rPr>
              <a:t>p. 34 en 35 </a:t>
            </a:r>
          </a:p>
          <a:p>
            <a:pPr>
              <a:lnSpc>
                <a:spcPts val="1500"/>
              </a:lnSpc>
            </a:pPr>
            <a:r>
              <a:rPr lang="nl-NL" sz="1800" dirty="0">
                <a:effectLst/>
                <a:latin typeface="Verdana" panose="020B0604030504040204" pitchFamily="34" charset="0"/>
                <a:ea typeface="Verdana" panose="020B0604030504040204" pitchFamily="34" charset="0"/>
                <a:cs typeface="Verdana" panose="020B0604030504040204" pitchFamily="34" charset="0"/>
              </a:rPr>
              <a:t>Deze focus op reflectie via Griekse en Latijnse teksten geeft GTC en LTC een unieke positie binnen het VWO-curriculum. Het is tegelijkertijd goed mogelijk om dwarsverbanden te leggen met andere schoolvakken:</a:t>
            </a:r>
            <a:r>
              <a:rPr lang="nl-NL" sz="1800" dirty="0">
                <a:effectLst/>
                <a:latin typeface="Verdana" panose="020B0604030504040204" pitchFamily="34" charset="0"/>
                <a:ea typeface="Calibri" panose="020F0502020204030204" pitchFamily="34" charset="0"/>
                <a:cs typeface="Arial" panose="020B0604020202020204" pitchFamily="34" charset="0"/>
              </a:rPr>
              <a:t> </a:t>
            </a:r>
          </a:p>
          <a:p>
            <a:pPr>
              <a:lnSpc>
                <a:spcPts val="1500"/>
              </a:lnSpc>
            </a:pPr>
            <a:r>
              <a:rPr lang="nl-NL" sz="1800" dirty="0">
                <a:effectLst/>
                <a:latin typeface="Verdana" panose="020B0604030504040204" pitchFamily="34" charset="0"/>
                <a:ea typeface="Verdana" panose="020B0604030504040204" pitchFamily="34" charset="0"/>
                <a:cs typeface="Verdana" panose="020B0604030504040204" pitchFamily="34" charset="0"/>
              </a:rPr>
              <a:t>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Verdana" panose="020B0604030504040204" pitchFamily="34" charset="0"/>
              <a:buChar char="-"/>
            </a:pPr>
            <a:r>
              <a:rPr lang="nl-NL" sz="1800" dirty="0">
                <a:effectLst/>
                <a:latin typeface="Verdana" panose="020B0604030504040204" pitchFamily="34" charset="0"/>
                <a:ea typeface="Verdana" panose="020B0604030504040204" pitchFamily="34" charset="0"/>
                <a:cs typeface="Verdana" panose="020B0604030504040204" pitchFamily="34" charset="0"/>
              </a:rPr>
              <a:t>GTC en LTC vergroten de taal- en </a:t>
            </a:r>
            <a:r>
              <a:rPr lang="nl-NL" sz="1800" dirty="0" err="1">
                <a:effectLst/>
                <a:latin typeface="Verdana" panose="020B0604030504040204" pitchFamily="34" charset="0"/>
                <a:ea typeface="Verdana" panose="020B0604030504040204" pitchFamily="34" charset="0"/>
                <a:cs typeface="Verdana" panose="020B0604030504040204" pitchFamily="34" charset="0"/>
              </a:rPr>
              <a:t>tekstanalytische</a:t>
            </a:r>
            <a:r>
              <a:rPr lang="nl-NL" sz="1800" dirty="0">
                <a:effectLst/>
                <a:latin typeface="Verdana" panose="020B0604030504040204" pitchFamily="34" charset="0"/>
                <a:ea typeface="Verdana" panose="020B0604030504040204" pitchFamily="34" charset="0"/>
                <a:cs typeface="Verdana" panose="020B0604030504040204" pitchFamily="34" charset="0"/>
              </a:rPr>
              <a:t> en literaire vaardigheden en de bewuste geletterdheid van leerlingen en sluiten daarmee aan bij de schoolvakken Nederlands en de moderne vreemde talen.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Verdana" panose="020B0604030504040204" pitchFamily="34" charset="0"/>
              <a:buChar char="-"/>
            </a:pPr>
            <a:r>
              <a:rPr lang="nl-NL" sz="1800" dirty="0">
                <a:effectLst/>
                <a:latin typeface="Verdana" panose="020B0604030504040204" pitchFamily="34" charset="0"/>
                <a:ea typeface="Verdana" panose="020B0604030504040204" pitchFamily="34" charset="0"/>
                <a:cs typeface="Verdana" panose="020B0604030504040204" pitchFamily="34" charset="0"/>
              </a:rPr>
              <a:t>Het onderwijs GTC en LTC in de bovenbouw heeft naast taal en literatuur ook culturele disciplines als kern, zoals de geschiedenis, filosofie en architectuur van de Oudheid. Ook de doorwerking van de Oudheid in allerlei kunstdisciplines is onderdeel van GTC en LTC. Door dit multidisciplinaire karakter van GTC en LTC zijn er veel raakvlakken met geschiedenis, filosofie en de kunstvakken.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Verdana" panose="020B0604030504040204" pitchFamily="34" charset="0"/>
              <a:buChar char="-"/>
            </a:pPr>
            <a:r>
              <a:rPr lang="nl-NL" sz="1800" dirty="0">
                <a:effectLst/>
                <a:latin typeface="Verdana" panose="020B0604030504040204" pitchFamily="34" charset="0"/>
                <a:ea typeface="Verdana" panose="020B0604030504040204" pitchFamily="34" charset="0"/>
                <a:cs typeface="Verdana" panose="020B0604030504040204" pitchFamily="34" charset="0"/>
              </a:rPr>
              <a:t>Daarnaast hebben GTC en LTC een persoonsvormende en socialiserende waarde. De bestudering van Griekse en Latijnse teksten biedt leerlingen daarvoor een toetssteen. Hierdoor bestaan er raakvlakken tussen het onderwijs GTC en LTC en maatschappijleer en maatschappijwetenschappen en levensbeschouwing en ook met filosofie, geschiedenis, de kunstvakken, MVT en Nederlands.</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Verdana" panose="020B0604030504040204" pitchFamily="34" charset="0"/>
              </a:rPr>
              <a:t>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r>
              <a:rPr lang="nl-NL" sz="1800" dirty="0">
                <a:effectLst/>
                <a:latin typeface="Verdana" panose="020B0604030504040204" pitchFamily="34" charset="0"/>
                <a:ea typeface="Calibri" panose="020F0502020204030204" pitchFamily="34" charset="0"/>
                <a:cs typeface="Arial" panose="020B0604020202020204" pitchFamily="34" charset="0"/>
              </a:rPr>
              <a:t>Taalbewustzijn, kennis van geschiedenis en cultuur en intercultureel begrip zijn ook relevant voor de ontwikkeling van </a:t>
            </a:r>
            <a:r>
              <a:rPr lang="nl-NL" sz="1800" dirty="0">
                <a:effectLst/>
                <a:latin typeface="Verdana" panose="020B0604030504040204" pitchFamily="34" charset="0"/>
                <a:ea typeface="Verdana" panose="020B0604030504040204" pitchFamily="34" charset="0"/>
                <a:cs typeface="Verdana" panose="020B0604030504040204" pitchFamily="34" charset="0"/>
              </a:rPr>
              <a:t>een wetenschappelijke werkwijze en dragen specifiek bij aan voorbereiding op vervolgstudies en beroepen waarin aandacht voor zorgvuldige analyse en aandacht voor nauwkeurige communicatie met verschillende doelgroepen belangrijk zijn.</a:t>
            </a:r>
            <a:r>
              <a:rPr lang="nl-NL" sz="2800" dirty="0">
                <a:effectLst/>
              </a:rPr>
              <a:t> </a:t>
            </a:r>
            <a:r>
              <a:rPr lang="nl-NL" sz="1800" dirty="0">
                <a:effectLst/>
                <a:latin typeface="Verdana" panose="020B0604030504040204" pitchFamily="34" charset="0"/>
                <a:ea typeface="Calibri" panose="020F0502020204030204" pitchFamily="34" charset="0"/>
                <a:cs typeface="Arial" panose="020B0604020202020204" pitchFamily="34" charset="0"/>
              </a:rPr>
              <a:t> Hier staat mooi hoe GTC en LTC een unieke positie in het curriculum hebben vanwege het vakoverstijgende en multidisciplinaire karakter.</a:t>
            </a:r>
          </a:p>
          <a:p>
            <a:br>
              <a:rPr lang="nl-NL" sz="1800" dirty="0">
                <a:effectLst/>
                <a:latin typeface="Verdana" panose="020B0604030504040204" pitchFamily="34" charset="0"/>
              </a:rPr>
            </a:br>
            <a:r>
              <a:rPr lang="nl-NL" sz="1800" dirty="0">
                <a:effectLst/>
                <a:latin typeface="Verdana" panose="020B0604030504040204" pitchFamily="34" charset="0"/>
              </a:rPr>
              <a:t>4 Onderschrijft de advieskring dit uitgangspunt? Waarom wel/niet? </a:t>
            </a:r>
          </a:p>
          <a:p>
            <a:endParaRPr lang="nl-NL" sz="1800" dirty="0">
              <a:effectLst/>
              <a:latin typeface="Verdana" panose="020B0604030504040204" pitchFamily="34" charset="0"/>
            </a:endParaRPr>
          </a:p>
          <a:p>
            <a:r>
              <a:rPr lang="nl-NL" sz="1800" dirty="0">
                <a:effectLst/>
                <a:latin typeface="Verdana" panose="020B0604030504040204" pitchFamily="34" charset="0"/>
              </a:rPr>
              <a:t>p.36 </a:t>
            </a:r>
          </a:p>
          <a:p>
            <a:pPr>
              <a:lnSpc>
                <a:spcPts val="1500"/>
              </a:lnSpc>
            </a:pPr>
            <a:r>
              <a:rPr lang="nl-NL" sz="1800" dirty="0">
                <a:effectLst/>
                <a:latin typeface="Verdana" panose="020B0604030504040204" pitchFamily="34" charset="0"/>
                <a:ea typeface="Verdana" panose="020B0604030504040204" pitchFamily="34" charset="0"/>
                <a:cs typeface="Verdana" panose="020B0604030504040204" pitchFamily="34" charset="0"/>
              </a:rPr>
              <a:t>De bestudering van Latijnse en Griekse teksten draagt bij</a:t>
            </a:r>
            <a:r>
              <a:rPr lang="nl-NL" sz="1800" dirty="0">
                <a:effectLst/>
                <a:latin typeface="Verdana" panose="020B0604030504040204" pitchFamily="34" charset="0"/>
                <a:ea typeface="Calibri" panose="020F0502020204030204" pitchFamily="34" charset="0"/>
                <a:cs typeface="Arial" panose="020B0604020202020204" pitchFamily="34" charset="0"/>
              </a:rPr>
              <a:t> aan de doeldomeinen kwalificatie, socialisatie en persoonsvorming. Door onderdompeling in de taal en cultuur van de Grieken en de Romeinen raken leerlingen geoefend in het doorgronden van complexe teksten die niet zonder context kunnen worden begrepen. Daarnaast denken ze op basis van de gelezen tekst na over dilemma’s in hun eigen culturele omgeving en over zichzelf. Reflectie op de inhoud van Griekse en Latijnse teksten sluit daarmee direct aan bij de kern van het burgerschapsonderwijs door aandacht voor intercultureel bewustzijn en het leven in een diverse samenleving.  </a:t>
            </a:r>
          </a:p>
          <a:p>
            <a:r>
              <a:rPr lang="nl-NL" sz="1800" dirty="0">
                <a:effectLst/>
                <a:latin typeface="Verdana" panose="020B0604030504040204" pitchFamily="34" charset="0"/>
                <a:ea typeface="Calibri" panose="020F0502020204030204" pitchFamily="34" charset="0"/>
                <a:cs typeface="Arial" panose="020B0604020202020204" pitchFamily="34" charset="0"/>
              </a:rPr>
              <a:t> [Mee eens.</a:t>
            </a:r>
          </a:p>
          <a:p>
            <a:pPr>
              <a:lnSpc>
                <a:spcPts val="1500"/>
              </a:lnSpc>
            </a:pPr>
            <a:r>
              <a:rPr lang="en-US" sz="1800" dirty="0">
                <a:effectLst/>
                <a:latin typeface="Verdana" panose="020B0604030504040204" pitchFamily="34" charset="0"/>
                <a:ea typeface="Calibri" panose="020F0502020204030204" pitchFamily="34" charset="0"/>
                <a:cs typeface="Arial" panose="020B0604020202020204" pitchFamily="34" charset="0"/>
              </a:rPr>
              <a:t> </a:t>
            </a:r>
            <a:r>
              <a:rPr lang="nl-NL" sz="1800" dirty="0">
                <a:solidFill>
                  <a:srgbClr val="000000"/>
                </a:solidFill>
                <a:effectLst/>
                <a:latin typeface="Verdana" panose="020B0604030504040204" pitchFamily="34" charset="0"/>
                <a:ea typeface="Calibri" panose="020F0502020204030204" pitchFamily="34" charset="0"/>
                <a:cs typeface="Arial" panose="020B0604020202020204" pitchFamily="34" charset="0"/>
              </a:rPr>
              <a:t>Zeker. Maar volgen de kernboodschap, het raamwerk en de gemaakte keuzes hieraan ook logisch en noodzakelijk uit?]</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endParaRPr lang="nl-NL" dirty="0"/>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6</a:t>
            </a:fld>
            <a:endParaRPr lang="nl-NL"/>
          </a:p>
        </p:txBody>
      </p:sp>
    </p:spTree>
    <p:extLst>
      <p:ext uri="{BB962C8B-B14F-4D97-AF65-F5344CB8AC3E}">
        <p14:creationId xmlns:p14="http://schemas.microsoft.com/office/powerpoint/2010/main" val="33568752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r>
              <a:rPr lang="nl-NL" sz="1800" b="1" dirty="0">
                <a:effectLst/>
                <a:latin typeface="Verdana" panose="020B0604030504040204" pitchFamily="34" charset="0"/>
                <a:ea typeface="Verdana" panose="020B0604030504040204" pitchFamily="34" charset="0"/>
                <a:cs typeface="Calibri" panose="020F0502020204030204" pitchFamily="34" charset="0"/>
              </a:rPr>
              <a:t>p.12</a:t>
            </a:r>
          </a:p>
          <a:p>
            <a:r>
              <a:rPr lang="nl-NL" sz="1800" b="1" dirty="0">
                <a:effectLst/>
                <a:latin typeface="Verdana" panose="020B0604030504040204" pitchFamily="34" charset="0"/>
                <a:ea typeface="Verdana" panose="020B0604030504040204" pitchFamily="34" charset="0"/>
                <a:cs typeface="Calibri" panose="020F0502020204030204" pitchFamily="34" charset="0"/>
              </a:rPr>
              <a:t>Domein A </a:t>
            </a:r>
            <a:r>
              <a:rPr lang="nl-NL" sz="1800" dirty="0">
                <a:effectLst/>
                <a:latin typeface="Verdana" panose="020B0604030504040204" pitchFamily="34" charset="0"/>
                <a:ea typeface="Verdana" panose="020B0604030504040204" pitchFamily="34" charset="0"/>
                <a:cs typeface="Calibri" panose="020F0502020204030204" pitchFamily="34" charset="0"/>
              </a:rPr>
              <a:t>(Tekstontsluiting) is het grootste domein (50% van de totale ontwerpruimte), </a:t>
            </a:r>
          </a:p>
          <a:p>
            <a:r>
              <a:rPr lang="nl-NL" sz="1800" dirty="0">
                <a:effectLst/>
                <a:latin typeface="Verdana" panose="020B0604030504040204" pitchFamily="34" charset="0"/>
                <a:ea typeface="Verdana" panose="020B0604030504040204" pitchFamily="34" charset="0"/>
                <a:cs typeface="Calibri" panose="020F0502020204030204" pitchFamily="34" charset="0"/>
              </a:rPr>
              <a:t>gevolgd door </a:t>
            </a:r>
            <a:r>
              <a:rPr lang="nl-NL" sz="1800" b="1" dirty="0">
                <a:effectLst/>
                <a:latin typeface="Verdana" panose="020B0604030504040204" pitchFamily="34" charset="0"/>
                <a:ea typeface="Verdana" panose="020B0604030504040204" pitchFamily="34" charset="0"/>
                <a:cs typeface="Calibri" panose="020F0502020204030204" pitchFamily="34" charset="0"/>
              </a:rPr>
              <a:t>domein B </a:t>
            </a:r>
            <a:r>
              <a:rPr lang="nl-NL" sz="1800" dirty="0">
                <a:effectLst/>
                <a:latin typeface="Verdana" panose="020B0604030504040204" pitchFamily="34" charset="0"/>
                <a:ea typeface="Verdana" panose="020B0604030504040204" pitchFamily="34" charset="0"/>
                <a:cs typeface="Calibri" panose="020F0502020204030204" pitchFamily="34" charset="0"/>
              </a:rPr>
              <a:t>waarin de gelezen tekst in de context wordt geplaatst (15% van de totale ontwerpruimte). </a:t>
            </a:r>
          </a:p>
          <a:p>
            <a:r>
              <a:rPr lang="nl-NL" sz="1800" dirty="0">
                <a:effectLst/>
                <a:latin typeface="Verdana" panose="020B0604030504040204" pitchFamily="34" charset="0"/>
                <a:ea typeface="Verdana" panose="020B0604030504040204" pitchFamily="34" charset="0"/>
                <a:cs typeface="Calibri" panose="020F0502020204030204" pitchFamily="34" charset="0"/>
              </a:rPr>
              <a:t>Hiermee wordt aangesloten bij de staande praktijk waarin het grootste deel van de lestijd gaat naar vertalen, lezen en in context begrijpen van de tekst. </a:t>
            </a:r>
          </a:p>
          <a:p>
            <a:r>
              <a:rPr lang="nl-NL" sz="1800" dirty="0">
                <a:effectLst/>
                <a:latin typeface="Verdana" panose="020B0604030504040204" pitchFamily="34" charset="0"/>
                <a:ea typeface="Verdana" panose="020B0604030504040204" pitchFamily="34" charset="0"/>
                <a:cs typeface="Calibri" panose="020F0502020204030204" pitchFamily="34" charset="0"/>
              </a:rPr>
              <a:t>Voor </a:t>
            </a:r>
            <a:r>
              <a:rPr lang="nl-NL" sz="1800" b="1" dirty="0">
                <a:effectLst/>
                <a:latin typeface="Verdana" panose="020B0604030504040204" pitchFamily="34" charset="0"/>
                <a:ea typeface="Verdana" panose="020B0604030504040204" pitchFamily="34" charset="0"/>
                <a:cs typeface="Calibri" panose="020F0502020204030204" pitchFamily="34" charset="0"/>
              </a:rPr>
              <a:t>domein C </a:t>
            </a:r>
            <a:r>
              <a:rPr lang="nl-NL" sz="1800" dirty="0">
                <a:effectLst/>
                <a:latin typeface="Verdana" panose="020B0604030504040204" pitchFamily="34" charset="0"/>
                <a:ea typeface="Verdana" panose="020B0604030504040204" pitchFamily="34" charset="0"/>
                <a:cs typeface="Calibri" panose="020F0502020204030204" pitchFamily="34" charset="0"/>
              </a:rPr>
              <a:t>(Tekst vanuit een later perspectief) acht de commissie 5% van de totale ontwerpruimte voldoende, omdat dit in een kort tijdsbestek kan worden uitgevoerd en niet bij elk thema uitvoerbaar is. </a:t>
            </a:r>
          </a:p>
          <a:p>
            <a:r>
              <a:rPr lang="nl-NL" sz="1800" dirty="0">
                <a:effectLst/>
                <a:latin typeface="Verdana" panose="020B0604030504040204" pitchFamily="34" charset="0"/>
                <a:ea typeface="Verdana" panose="020B0604030504040204" pitchFamily="34" charset="0"/>
                <a:cs typeface="Calibri" panose="020F0502020204030204" pitchFamily="34" charset="0"/>
              </a:rPr>
              <a:t>Vanwege de hoofddoelstelling van het schoolvak is 10% van de totale ontwerpruimte</a:t>
            </a:r>
            <a:r>
              <a:rPr lang="nl-NL" sz="1800" dirty="0">
                <a:effectLst/>
                <a:latin typeface="Verdana" panose="020B0604030504040204" pitchFamily="34" charset="0"/>
                <a:ea typeface="Calibri" panose="020F0502020204030204" pitchFamily="34" charset="0"/>
                <a:cs typeface="Arial" panose="020B0604020202020204" pitchFamily="34" charset="0"/>
              </a:rPr>
              <a:t>   </a:t>
            </a:r>
            <a:r>
              <a:rPr lang="nl-NL" sz="1800" dirty="0">
                <a:effectLst/>
                <a:latin typeface="Verdana" panose="020B0604030504040204" pitchFamily="34" charset="0"/>
                <a:ea typeface="Verdana" panose="020B0604030504040204" pitchFamily="34" charset="0"/>
                <a:cs typeface="Calibri" panose="020F0502020204030204" pitchFamily="34" charset="0"/>
              </a:rPr>
              <a:t> toegekend aan </a:t>
            </a:r>
            <a:r>
              <a:rPr lang="nl-NL" sz="1800" b="1" dirty="0">
                <a:effectLst/>
                <a:latin typeface="Verdana" panose="020B0604030504040204" pitchFamily="34" charset="0"/>
                <a:ea typeface="Verdana" panose="020B0604030504040204" pitchFamily="34" charset="0"/>
                <a:cs typeface="Calibri" panose="020F0502020204030204" pitchFamily="34" charset="0"/>
              </a:rPr>
              <a:t>domein D. </a:t>
            </a:r>
            <a:r>
              <a:rPr lang="nl-NL" sz="1800" dirty="0">
                <a:effectLst/>
                <a:latin typeface="Verdana" panose="020B0604030504040204" pitchFamily="34" charset="0"/>
                <a:ea typeface="Verdana" panose="020B0604030504040204" pitchFamily="34" charset="0"/>
                <a:cs typeface="Calibri" panose="020F0502020204030204" pitchFamily="34" charset="0"/>
              </a:rPr>
              <a:t>De commissie denkt dat hiermee voldoende ruimte gemaakt wordt om met leerlingen te reflecteren op de gelezen teksten en hen voor te bereiden op het formuleren van een persoonlijke reactie.</a:t>
            </a:r>
            <a:r>
              <a:rPr lang="nl-NL" sz="2800" dirty="0">
                <a:effectLst/>
              </a:rPr>
              <a:t> </a:t>
            </a:r>
            <a:r>
              <a:rPr lang="nl-NL" sz="1800" dirty="0">
                <a:effectLst/>
                <a:latin typeface="Verdana" panose="020B0604030504040204" pitchFamily="34" charset="0"/>
                <a:ea typeface="Calibri" panose="020F0502020204030204" pitchFamily="34" charset="0"/>
                <a:cs typeface="Arial" panose="020B0604020202020204" pitchFamily="34" charset="0"/>
              </a:rPr>
              <a:t> 10% klinkt weinig voor de hoofddoelstelling.</a:t>
            </a:r>
          </a:p>
          <a:p>
            <a:pPr>
              <a:lnSpc>
                <a:spcPts val="1500"/>
              </a:lnSpc>
            </a:pPr>
            <a:r>
              <a:rPr lang="en-US" sz="1800" dirty="0">
                <a:effectLst/>
                <a:latin typeface="Verdana" panose="020B0604030504040204" pitchFamily="34" charset="0"/>
                <a:ea typeface="Calibri" panose="020F0502020204030204" pitchFamily="34" charset="0"/>
                <a:cs typeface="Arial" panose="020B0604020202020204" pitchFamily="34" charset="0"/>
              </a:rPr>
              <a:t> </a:t>
            </a:r>
          </a:p>
          <a:p>
            <a:pPr>
              <a:lnSpc>
                <a:spcPts val="1500"/>
              </a:lnSpc>
            </a:pPr>
            <a:r>
              <a:rPr lang="nl-NL" sz="1800" b="1" dirty="0">
                <a:effectLst/>
                <a:latin typeface="Verdana" panose="020B0604030504040204" pitchFamily="34" charset="0"/>
                <a:ea typeface="Verdana" panose="020B0604030504040204" pitchFamily="34" charset="0"/>
                <a:cs typeface="Calibri" panose="020F0502020204030204" pitchFamily="34" charset="0"/>
              </a:rPr>
              <a:t>p. 13 </a:t>
            </a:r>
          </a:p>
          <a:p>
            <a:pPr>
              <a:lnSpc>
                <a:spcPts val="1500"/>
              </a:lnSpc>
            </a:pPr>
            <a:r>
              <a:rPr lang="nl-NL" sz="1800" dirty="0">
                <a:effectLst/>
                <a:latin typeface="Verdana" panose="020B0604030504040204" pitchFamily="34" charset="0"/>
                <a:ea typeface="Verdana" panose="020B0604030504040204" pitchFamily="34" charset="0"/>
                <a:cs typeface="Calibri" panose="020F0502020204030204" pitchFamily="34" charset="0"/>
              </a:rPr>
              <a:t>De lezer pendelt voortdurend heen en weer tussen het micro- en macroniveau van de tekst. De, </a:t>
            </a:r>
            <a:r>
              <a:rPr lang="nl-NL" sz="1800" dirty="0">
                <a:effectLst/>
                <a:highlight>
                  <a:srgbClr val="FFFF00"/>
                </a:highlight>
                <a:latin typeface="Verdana" panose="020B0604030504040204" pitchFamily="34" charset="0"/>
                <a:ea typeface="Verdana" panose="020B0604030504040204" pitchFamily="34" charset="0"/>
                <a:cs typeface="Calibri" panose="020F0502020204030204" pitchFamily="34" charset="0"/>
              </a:rPr>
              <a:t>weliswaar wat kunstmatige</a:t>
            </a:r>
            <a:r>
              <a:rPr lang="nl-NL" sz="1800" dirty="0">
                <a:effectLst/>
                <a:latin typeface="Verdana" panose="020B0604030504040204" pitchFamily="34" charset="0"/>
                <a:ea typeface="Verdana" panose="020B0604030504040204" pitchFamily="34" charset="0"/>
                <a:cs typeface="Calibri" panose="020F0502020204030204" pitchFamily="34" charset="0"/>
              </a:rPr>
              <a:t>, onderverdeling in deze twee </a:t>
            </a:r>
            <a:r>
              <a:rPr lang="nl-NL" sz="1800" dirty="0" err="1">
                <a:effectLst/>
                <a:latin typeface="Verdana" panose="020B0604030504040204" pitchFamily="34" charset="0"/>
                <a:ea typeface="Verdana" panose="020B0604030504040204" pitchFamily="34" charset="0"/>
                <a:cs typeface="Calibri" panose="020F0502020204030204" pitchFamily="34" charset="0"/>
              </a:rPr>
              <a:t>subdomeinen</a:t>
            </a:r>
            <a:r>
              <a:rPr lang="nl-NL" sz="1800" dirty="0">
                <a:effectLst/>
                <a:latin typeface="Verdana" panose="020B0604030504040204" pitchFamily="34" charset="0"/>
                <a:ea typeface="Verdana" panose="020B0604030504040204" pitchFamily="34" charset="0"/>
                <a:cs typeface="Calibri" panose="020F0502020204030204" pitchFamily="34" charset="0"/>
              </a:rPr>
              <a:t> is bedoeld om het onderscheid tussen deze twee niveaus te markeren. De commissie vindt het belangrijk dat leerlingen leren een tekst te interpreteren op zowel woord- en zinsniveau als op tekstgedeelte- en tekstniveau. In </a:t>
            </a:r>
            <a:r>
              <a:rPr lang="nl-NL" sz="1800" dirty="0" err="1">
                <a:effectLst/>
                <a:latin typeface="Verdana" panose="020B0604030504040204" pitchFamily="34" charset="0"/>
                <a:ea typeface="Verdana" panose="020B0604030504040204" pitchFamily="34" charset="0"/>
                <a:cs typeface="Calibri" panose="020F0502020204030204" pitchFamily="34" charset="0"/>
              </a:rPr>
              <a:t>subdomein</a:t>
            </a:r>
            <a:r>
              <a:rPr lang="nl-NL" sz="1800" dirty="0">
                <a:effectLst/>
                <a:latin typeface="Verdana" panose="020B0604030504040204" pitchFamily="34" charset="0"/>
                <a:ea typeface="Verdana" panose="020B0604030504040204" pitchFamily="34" charset="0"/>
                <a:cs typeface="Calibri" panose="020F0502020204030204" pitchFamily="34" charset="0"/>
              </a:rPr>
              <a:t> A.1 leert de leerling om de tekst gedetailleerd te begrijpen, wat onmisbaar is om succesvol te zijn in </a:t>
            </a:r>
            <a:r>
              <a:rPr lang="nl-NL" sz="1800" dirty="0" err="1">
                <a:effectLst/>
                <a:latin typeface="Verdana" panose="020B0604030504040204" pitchFamily="34" charset="0"/>
                <a:ea typeface="Verdana" panose="020B0604030504040204" pitchFamily="34" charset="0"/>
                <a:cs typeface="Calibri" panose="020F0502020204030204" pitchFamily="34" charset="0"/>
              </a:rPr>
              <a:t>subdomein</a:t>
            </a:r>
            <a:r>
              <a:rPr lang="nl-NL" sz="1800" dirty="0">
                <a:effectLst/>
                <a:latin typeface="Verdana" panose="020B0604030504040204" pitchFamily="34" charset="0"/>
                <a:ea typeface="Verdana" panose="020B0604030504040204" pitchFamily="34" charset="0"/>
                <a:cs typeface="Calibri" panose="020F0502020204030204" pitchFamily="34" charset="0"/>
              </a:rPr>
              <a:t> A.2, maar nog niet voldoende om een basis te leggen voor activiteiten in de domeinen B, C en D. Om te waarborgen dat beide binnen het examenprogramma aan bod komen wordt onderscheid gemaakt tussen A.1 en A.2. In de eerste selectie van de concepteindtermen (zie hieronder) wordt uitgewerkt hoe de leeractiviteiten uit </a:t>
            </a:r>
            <a:r>
              <a:rPr lang="nl-NL" sz="1800" dirty="0" err="1">
                <a:effectLst/>
                <a:latin typeface="Verdana" panose="020B0604030504040204" pitchFamily="34" charset="0"/>
                <a:ea typeface="Verdana" panose="020B0604030504040204" pitchFamily="34" charset="0"/>
                <a:cs typeface="Calibri" panose="020F0502020204030204" pitchFamily="34" charset="0"/>
              </a:rPr>
              <a:t>subdomein</a:t>
            </a:r>
            <a:r>
              <a:rPr lang="nl-NL" sz="1800" dirty="0">
                <a:effectLst/>
                <a:latin typeface="Verdana" panose="020B0604030504040204" pitchFamily="34" charset="0"/>
                <a:ea typeface="Calibri" panose="020F0502020204030204" pitchFamily="34" charset="0"/>
                <a:cs typeface="Arial" panose="020B0604020202020204" pitchFamily="34" charset="0"/>
              </a:rPr>
              <a:t>  </a:t>
            </a:r>
            <a:r>
              <a:rPr lang="nl-NL" sz="1800" dirty="0">
                <a:effectLst/>
                <a:latin typeface="Verdana" panose="020B0604030504040204" pitchFamily="34" charset="0"/>
                <a:ea typeface="Verdana" panose="020B0604030504040204" pitchFamily="34" charset="0"/>
                <a:cs typeface="Calibri" panose="020F0502020204030204" pitchFamily="34" charset="0"/>
              </a:rPr>
              <a:t> A.1 en uit A.2 concreet verschillen. </a:t>
            </a:r>
          </a:p>
          <a:p>
            <a:pPr>
              <a:lnSpc>
                <a:spcPts val="1500"/>
              </a:lnSpc>
            </a:pPr>
            <a:endParaRPr lang="nl-NL" sz="1800" dirty="0">
              <a:effectLst/>
              <a:latin typeface="Verdana" panose="020B0604030504040204" pitchFamily="34" charset="0"/>
              <a:ea typeface="Verdana" panose="020B0604030504040204" pitchFamily="34" charset="0"/>
              <a:cs typeface="Calibri" panose="020F050202020403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Calibri" panose="020F0502020204030204" pitchFamily="34" charset="0"/>
              </a:rPr>
              <a:t>p. 18</a:t>
            </a:r>
          </a:p>
          <a:p>
            <a:pPr>
              <a:lnSpc>
                <a:spcPts val="1500"/>
              </a:lnSpc>
            </a:pPr>
            <a:r>
              <a:rPr lang="nl-NL" sz="1800" dirty="0">
                <a:effectLst/>
                <a:latin typeface="Verdana" panose="020B0604030504040204" pitchFamily="34" charset="0"/>
                <a:ea typeface="Verdana" panose="020B0604030504040204" pitchFamily="34" charset="0"/>
                <a:cs typeface="Verdana" panose="020B0604030504040204" pitchFamily="34" charset="0"/>
              </a:rPr>
              <a:t>Bij de voorstellen voor actualisatie van het examenprogramma is rekening gehouden met de volgende uitgangspunten.</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Verdana" panose="020B0604030504040204" pitchFamily="34" charset="0"/>
              </a:rPr>
              <a:t>1. “De concept-eindexamenprogramma’s doen recht aan de eigenstandige, gelijkwaardige en complementaire positie van het schoolexamen (SE) en het centraal examen (CE) in de diplomabeslissing</a:t>
            </a:r>
            <a:r>
              <a:rPr lang="nl-NL" sz="1800" dirty="0">
                <a:effectLst/>
                <a:latin typeface="Verdana" panose="020B0604030504040204" pitchFamily="34" charset="0"/>
                <a:ea typeface="Calibri" panose="020F0502020204030204" pitchFamily="34" charset="0"/>
                <a:cs typeface="Arial" panose="020B0604020202020204" pitchFamily="34" charset="0"/>
              </a:rPr>
              <a:t> </a:t>
            </a:r>
            <a:r>
              <a:rPr lang="nl-NL" sz="1800" dirty="0">
                <a:effectLst/>
                <a:latin typeface="Verdana" panose="020B0604030504040204" pitchFamily="34" charset="0"/>
                <a:ea typeface="Verdana" panose="020B0604030504040204" pitchFamily="34" charset="0"/>
                <a:cs typeface="Verdana" panose="020B0604030504040204" pitchFamily="34" charset="0"/>
              </a:rPr>
              <a:t>.” (werkopdracht)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Verdana" panose="020B0604030504040204" pitchFamily="34" charset="0"/>
              </a:rPr>
              <a:t>2. De curriculaire uitdagingen zoals benoemd in de startnotitie</a:t>
            </a:r>
            <a:r>
              <a:rPr lang="nl-NL" sz="1800" dirty="0">
                <a:effectLst/>
                <a:latin typeface="Verdana" panose="020B0604030504040204" pitchFamily="34" charset="0"/>
                <a:ea typeface="Calibri" panose="020F0502020204030204" pitchFamily="34" charset="0"/>
                <a:cs typeface="Arial" panose="020B0604020202020204" pitchFamily="34" charset="0"/>
              </a:rPr>
              <a:t> </a:t>
            </a:r>
            <a:r>
              <a:rPr lang="nl-NL" sz="1800" dirty="0">
                <a:effectLst/>
                <a:latin typeface="Verdana" panose="020B0604030504040204" pitchFamily="34" charset="0"/>
                <a:ea typeface="Verdana" panose="020B0604030504040204" pitchFamily="34" charset="0"/>
                <a:cs typeface="Verdana" panose="020B0604030504040204" pitchFamily="34" charset="0"/>
              </a:rPr>
              <a:t>:</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mj-lt"/>
              <a:buAutoNum type="alphaLcPeriod"/>
            </a:pPr>
            <a:r>
              <a:rPr lang="nl-NL" sz="1800" dirty="0">
                <a:effectLst/>
                <a:latin typeface="Verdana" panose="020B0604030504040204" pitchFamily="34" charset="0"/>
                <a:ea typeface="Verdana" panose="020B0604030504040204" pitchFamily="34" charset="0"/>
                <a:cs typeface="Verdana" panose="020B0604030504040204" pitchFamily="34" charset="0"/>
              </a:rPr>
              <a:t>concretiseren van het hoofddoel van GTC en LTC in het examenprogramma;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mj-lt"/>
              <a:buAutoNum type="alphaLcPeriod"/>
            </a:pPr>
            <a:r>
              <a:rPr lang="nl-NL" sz="1800" dirty="0">
                <a:effectLst/>
                <a:latin typeface="Verdana" panose="020B0604030504040204" pitchFamily="34" charset="0"/>
                <a:ea typeface="Verdana" panose="020B0604030504040204" pitchFamily="34" charset="0"/>
                <a:cs typeface="Verdana" panose="020B0604030504040204" pitchFamily="34" charset="0"/>
              </a:rPr>
              <a:t>aansluiten bij de actualiteit en bij de belevingswereld van de leerling;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mj-lt"/>
              <a:buAutoNum type="alphaLcPeriod"/>
            </a:pPr>
            <a:r>
              <a:rPr lang="nl-NL" sz="1800" dirty="0">
                <a:effectLst/>
                <a:latin typeface="Verdana" panose="020B0604030504040204" pitchFamily="34" charset="0"/>
                <a:ea typeface="Verdana" panose="020B0604030504040204" pitchFamily="34" charset="0"/>
                <a:cs typeface="Verdana" panose="020B0604030504040204" pitchFamily="34" charset="0"/>
              </a:rPr>
              <a:t>expliciteren van de integratie taal en cultuur in het examenprogramma;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mj-lt"/>
              <a:buAutoNum type="alphaLcPeriod"/>
            </a:pPr>
            <a:r>
              <a:rPr lang="nl-NL" sz="1800" dirty="0">
                <a:effectLst/>
                <a:latin typeface="Verdana" panose="020B0604030504040204" pitchFamily="34" charset="0"/>
                <a:ea typeface="Verdana" panose="020B0604030504040204" pitchFamily="34" charset="0"/>
                <a:cs typeface="Verdana" panose="020B0604030504040204" pitchFamily="34" charset="0"/>
              </a:rPr>
              <a:t>beperken van de overladenheid van het examenprogramma.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endParaRPr lang="nl-NL" sz="1800" dirty="0">
              <a:effectLst/>
              <a:latin typeface="Arial" panose="020B0604020202020204" pitchFamily="34" charset="0"/>
              <a:ea typeface="Verdana" panose="020B0604030504040204" pitchFamily="34" charset="0"/>
              <a:cs typeface="Times New Roman" panose="02020603050405020304" pitchFamily="18" charset="0"/>
            </a:endParaRPr>
          </a:p>
          <a:p>
            <a:pPr>
              <a:lnSpc>
                <a:spcPts val="1500"/>
              </a:lnSpc>
            </a:pPr>
            <a:r>
              <a:rPr lang="nl-NL" sz="1800" dirty="0">
                <a:effectLst/>
                <a:latin typeface="Arial" panose="020B0604020202020204" pitchFamily="34" charset="0"/>
                <a:ea typeface="Verdana" panose="020B0604030504040204" pitchFamily="34" charset="0"/>
                <a:cs typeface="Times New Roman" panose="02020603050405020304" pitchFamily="18" charset="0"/>
              </a:rPr>
              <a:t>p.19</a:t>
            </a:r>
          </a:p>
          <a:p>
            <a:pPr>
              <a:lnSpc>
                <a:spcPts val="1500"/>
              </a:lnSpc>
            </a:pPr>
            <a:r>
              <a:rPr lang="nl-NL" sz="1800" dirty="0">
                <a:effectLst/>
                <a:latin typeface="Verdana" panose="020B0604030504040204" pitchFamily="34" charset="0"/>
                <a:ea typeface="Verdana" panose="020B0604030504040204" pitchFamily="34" charset="0"/>
                <a:cs typeface="Verdana" panose="020B0604030504040204" pitchFamily="34" charset="0"/>
              </a:rPr>
              <a:t>Door aan het CE de domeinen A.2, B, C en D toe te wijzen, komen kennis, vaardigheden en houdingen in een evenwichtige verdeling over de domeinen aan bod. </a:t>
            </a:r>
          </a:p>
          <a:p>
            <a:pPr>
              <a:lnSpc>
                <a:spcPts val="1500"/>
              </a:lnSpc>
            </a:pPr>
            <a:r>
              <a:rPr lang="nl-NL" sz="1800" b="1" dirty="0">
                <a:effectLst/>
                <a:latin typeface="Verdana" panose="020B0604030504040204" pitchFamily="34" charset="0"/>
                <a:ea typeface="Verdana" panose="020B0604030504040204" pitchFamily="34" charset="0"/>
                <a:cs typeface="Verdana" panose="020B0604030504040204" pitchFamily="34" charset="0"/>
              </a:rPr>
              <a:t>Het CE fungeert als een meesterproef</a:t>
            </a:r>
            <a:r>
              <a:rPr lang="nl-NL" sz="1800" b="1" dirty="0">
                <a:effectLst/>
                <a:latin typeface="Verdana" panose="020B0604030504040204" pitchFamily="34" charset="0"/>
                <a:ea typeface="Calibri" panose="020F0502020204030204" pitchFamily="34" charset="0"/>
                <a:cs typeface="Arial" panose="020B0604020202020204" pitchFamily="34" charset="0"/>
              </a:rPr>
              <a:t> </a:t>
            </a:r>
            <a:r>
              <a:rPr lang="nl-NL" sz="1800" dirty="0">
                <a:effectLst/>
                <a:latin typeface="Verdana" panose="020B0604030504040204" pitchFamily="34" charset="0"/>
                <a:ea typeface="Verdana" panose="020B0604030504040204" pitchFamily="34" charset="0"/>
                <a:cs typeface="Verdana" panose="020B0604030504040204" pitchFamily="34" charset="0"/>
              </a:rPr>
              <a:t>, waarin het hoofddoel ‘intercultureel bewustzijn door reflectie op Griekse en Latijnse teksten’ duidelijk tot uitdrukking komt doordat leerlingen op deze domeinen worden getoetst.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endParaRPr lang="nl-NL" sz="1800" dirty="0">
              <a:effectLst/>
              <a:latin typeface="Verdana" panose="020B0604030504040204" pitchFamily="34" charset="0"/>
              <a:ea typeface="Calibri" panose="020F0502020204030204" pitchFamily="34" charset="0"/>
              <a:cs typeface="Arial" panose="020B0604020202020204" pitchFamily="34" charset="0"/>
            </a:endParaRPr>
          </a:p>
          <a:p>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b="1" i="0" dirty="0">
                <a:effectLst/>
                <a:latin typeface="Verdana" panose="020B0604030504040204" pitchFamily="34" charset="0"/>
                <a:ea typeface="Verdana" panose="020B0604030504040204" pitchFamily="34" charset="0"/>
                <a:cs typeface="Calibri" panose="020F0502020204030204" pitchFamily="34" charset="0"/>
              </a:rPr>
              <a:t>p. 13-15</a:t>
            </a:r>
          </a:p>
          <a:p>
            <a:pPr>
              <a:lnSpc>
                <a:spcPts val="1500"/>
              </a:lnSpc>
            </a:pPr>
            <a:r>
              <a:rPr lang="nl-NL" sz="1800" b="1" i="1" dirty="0" err="1">
                <a:effectLst/>
                <a:latin typeface="Verdana" panose="020B0604030504040204" pitchFamily="34" charset="0"/>
                <a:ea typeface="Verdana" panose="020B0604030504040204" pitchFamily="34" charset="0"/>
                <a:cs typeface="Calibri" panose="020F0502020204030204" pitchFamily="34" charset="0"/>
              </a:rPr>
              <a:t>Subdomein</a:t>
            </a:r>
            <a:r>
              <a:rPr lang="nl-NL" sz="1800" b="1" i="1" dirty="0">
                <a:effectLst/>
                <a:latin typeface="Verdana" panose="020B0604030504040204" pitchFamily="34" charset="0"/>
                <a:ea typeface="Verdana" panose="020B0604030504040204" pitchFamily="34" charset="0"/>
                <a:cs typeface="Calibri" panose="020F0502020204030204" pitchFamily="34" charset="0"/>
              </a:rPr>
              <a:t> A.1: Woord en zin</a:t>
            </a:r>
            <a:endParaRPr lang="nl-NL" sz="1800" b="1"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Calibri" panose="020F0502020204030204" pitchFamily="34" charset="0"/>
              </a:rPr>
              <a:t>Leerlingen ontsluiten een tekst op woord- en zinsniveau. Daartoe moeten zij kennis toepassen van de Griekse/Latijnse morfologie, syntaxis, semantiek en pragmatiek en relevante culturele kennis van de wereld van de Oudheid. Leerlingen leggen de semantische betekenis van woord(en) en zin uit en verklaren verbanden tussen vorm en inhoud van woord(en) of zin(</a:t>
            </a:r>
            <a:r>
              <a:rPr lang="nl-NL" sz="1800" dirty="0" err="1">
                <a:effectLst/>
                <a:latin typeface="Verdana" panose="020B0604030504040204" pitchFamily="34" charset="0"/>
                <a:ea typeface="Verdana" panose="020B0604030504040204" pitchFamily="34" charset="0"/>
                <a:cs typeface="Calibri" panose="020F0502020204030204" pitchFamily="34" charset="0"/>
              </a:rPr>
              <a:t>nen</a:t>
            </a:r>
            <a:r>
              <a:rPr lang="nl-NL" sz="1800" dirty="0">
                <a:effectLst/>
                <a:latin typeface="Verdana" panose="020B0604030504040204" pitchFamily="34" charset="0"/>
                <a:ea typeface="Verdana" panose="020B0604030504040204" pitchFamily="34" charset="0"/>
                <a:cs typeface="Calibri" panose="020F0502020204030204" pitchFamily="34" charset="0"/>
              </a:rPr>
              <a:t>). Hieronder valt ook het gebruik van bijvoorbeeld metrum en stilistische middelen op woord- en zinsniveau. Leerlingen kunnen voor het begrip van kleinere tekstdelen ook receptie, actualisatie en/of persoonlijke reflectie inzetten. Deze zijn binnen dit </a:t>
            </a:r>
            <a:r>
              <a:rPr lang="nl-NL" sz="1800" dirty="0" err="1">
                <a:effectLst/>
                <a:latin typeface="Verdana" panose="020B0604030504040204" pitchFamily="34" charset="0"/>
                <a:ea typeface="Verdana" panose="020B0604030504040204" pitchFamily="34" charset="0"/>
                <a:cs typeface="Calibri" panose="020F0502020204030204" pitchFamily="34" charset="0"/>
              </a:rPr>
              <a:t>subdomein</a:t>
            </a:r>
            <a:r>
              <a:rPr lang="nl-NL" sz="1800" dirty="0">
                <a:effectLst/>
                <a:latin typeface="Verdana" panose="020B0604030504040204" pitchFamily="34" charset="0"/>
                <a:ea typeface="Verdana" panose="020B0604030504040204" pitchFamily="34" charset="0"/>
                <a:cs typeface="Calibri" panose="020F0502020204030204" pitchFamily="34" charset="0"/>
              </a:rPr>
              <a:t> gericht op het begrip van het microniveau van de tekst (bijvoorbeeld een schilderij van Hermes om te begrijpen hoe zijn staf en vleugelhoed eruitziet).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Calibri" panose="020F0502020204030204" pitchFamily="34" charset="0"/>
              </a:rPr>
              <a:t>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b="1" i="1" dirty="0" err="1">
                <a:effectLst/>
                <a:latin typeface="Verdana" panose="020B0604030504040204" pitchFamily="34" charset="0"/>
                <a:ea typeface="Verdana" panose="020B0604030504040204" pitchFamily="34" charset="0"/>
                <a:cs typeface="Calibri" panose="020F0502020204030204" pitchFamily="34" charset="0"/>
              </a:rPr>
              <a:t>Subdomein</a:t>
            </a:r>
            <a:r>
              <a:rPr lang="nl-NL" sz="1800" b="1" i="1" dirty="0">
                <a:effectLst/>
                <a:latin typeface="Verdana" panose="020B0604030504040204" pitchFamily="34" charset="0"/>
                <a:ea typeface="Verdana" panose="020B0604030504040204" pitchFamily="34" charset="0"/>
                <a:cs typeface="Calibri" panose="020F0502020204030204" pitchFamily="34" charset="0"/>
              </a:rPr>
              <a:t> A.2: Tekstgedeelte en tekst</a:t>
            </a:r>
            <a:endParaRPr lang="nl-NL" sz="1800" b="1"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Calibri" panose="020F0502020204030204" pitchFamily="34" charset="0"/>
              </a:rPr>
              <a:t>Leerlingen ontsluiten grotere tekstgedeelten, namelijk meerdere zinnen, alinea's en meerdere alinea's, en interpreteren de verbanden daartussen, zodat zij kunnen komen tot een interpretatie van de gehele tekst. Hieronder valt ook het gebruik van bijvoorbeeld retorische en narratologische middelen op alinea- en tekstniveau.</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Calibri" panose="020F0502020204030204" pitchFamily="34" charset="0"/>
              </a:rPr>
              <a:t>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b="1" dirty="0">
                <a:effectLst/>
                <a:latin typeface="Verdana" panose="020B0604030504040204" pitchFamily="34" charset="0"/>
                <a:ea typeface="Verdana" panose="020B0604030504040204" pitchFamily="34" charset="0"/>
                <a:cs typeface="Calibri" panose="020F0502020204030204" pitchFamily="34" charset="0"/>
              </a:rPr>
              <a:t>Domein B: Tekst in context</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Calibri" panose="020F0502020204030204" pitchFamily="34" charset="0"/>
              </a:rPr>
              <a:t>Binnen dit domein plaatst een leerling de rond een thema gelezen tekst in een bredere context. Hiervoor wordt de informatie uit de tekst geïntegreerd met kennis van de (brede) wereld waarin deze een rol speelde. Het doel hiervan is dat een leerling de betekenis van de tekst in de context (</a:t>
            </a:r>
            <a:r>
              <a:rPr lang="nl-NL" sz="1800" i="1" dirty="0" err="1">
                <a:effectLst/>
                <a:latin typeface="Verdana" panose="020B0604030504040204" pitchFamily="34" charset="0"/>
                <a:ea typeface="Verdana" panose="020B0604030504040204" pitchFamily="34" charset="0"/>
                <a:cs typeface="Calibri" panose="020F0502020204030204" pitchFamily="34" charset="0"/>
              </a:rPr>
              <a:t>meaning</a:t>
            </a:r>
            <a:r>
              <a:rPr lang="nl-NL" sz="1800" dirty="0">
                <a:effectLst/>
                <a:latin typeface="Verdana" panose="020B0604030504040204" pitchFamily="34" charset="0"/>
                <a:ea typeface="Verdana" panose="020B0604030504040204" pitchFamily="34" charset="0"/>
                <a:cs typeface="Calibri" panose="020F0502020204030204" pitchFamily="34" charset="0"/>
              </a:rPr>
              <a:t>, Verhoeven, 1997) vaststelt. </a:t>
            </a:r>
            <a:r>
              <a:rPr lang="nl-NL" sz="1800" dirty="0">
                <a:effectLst/>
                <a:latin typeface="Verdana" panose="020B0604030504040204" pitchFamily="34" charset="0"/>
                <a:ea typeface="Calibri" panose="020F0502020204030204" pitchFamily="34" charset="0"/>
                <a:cs typeface="Calibri" panose="020F0502020204030204" pitchFamily="34" charset="0"/>
              </a:rPr>
              <a:t>Te denken valt aan het toepassen van vakkennis op het gebied van (filosofisch) gedachtengoed, genre, literatuur, politiek en materiële cultuur bij de interpretatie van de gelezen tekst. Ook kan met behulp van een andere tekst verhelderd worden hoe over het betreffende thema werd geschreven door anderen. </a:t>
            </a:r>
            <a:r>
              <a:rPr lang="nl-NL" sz="1800" dirty="0">
                <a:effectLst/>
                <a:latin typeface="Verdana" panose="020B0604030504040204" pitchFamily="34" charset="0"/>
                <a:ea typeface="Verdana" panose="020B0604030504040204" pitchFamily="34" charset="0"/>
                <a:cs typeface="Calibri" panose="020F0502020204030204" pitchFamily="34" charset="0"/>
              </a:rPr>
              <a:t>Het thema waarbinnen de tekst gelezen wordt, bepaalt daarmee wat relevante context is.</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Calibri" panose="020F0502020204030204" pitchFamily="34" charset="0"/>
              </a:rPr>
              <a:t>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b="1" dirty="0">
                <a:effectLst/>
                <a:latin typeface="Verdana" panose="020B0604030504040204" pitchFamily="34" charset="0"/>
                <a:ea typeface="Verdana" panose="020B0604030504040204" pitchFamily="34" charset="0"/>
                <a:cs typeface="Calibri" panose="020F0502020204030204" pitchFamily="34" charset="0"/>
              </a:rPr>
              <a:t>Domein C: Tekst vanuit later perspectief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Calibri" panose="020F0502020204030204" pitchFamily="34" charset="0"/>
              </a:rPr>
              <a:t>Als de tekst rond het thema is ontsloten en in de context geplaatst, is de basisvoorwaarde aanwezig om door reflectie op de tekst het intercultureel bewustzijn ten aanzien van het thema te versterken. Reflecteren op het eigene aan de hand van een Griekse/Latijnse tekst in context is echter geen eenvoudige opgave. Zelfs als de leerling in staat is de tekst in de context te duiden, is de afstand naar het eigene van de leerling soms groot. Receptie (</a:t>
            </a:r>
            <a:r>
              <a:rPr lang="nl-NL" sz="1800" dirty="0" err="1">
                <a:effectLst/>
                <a:latin typeface="Verdana" panose="020B0604030504040204" pitchFamily="34" charset="0"/>
                <a:ea typeface="Verdana" panose="020B0604030504040204" pitchFamily="34" charset="0"/>
                <a:cs typeface="Calibri" panose="020F0502020204030204" pitchFamily="34" charset="0"/>
              </a:rPr>
              <a:t>subdomein</a:t>
            </a:r>
            <a:r>
              <a:rPr lang="nl-NL" sz="1800" dirty="0">
                <a:effectLst/>
                <a:latin typeface="Verdana" panose="020B0604030504040204" pitchFamily="34" charset="0"/>
                <a:ea typeface="Verdana" panose="020B0604030504040204" pitchFamily="34" charset="0"/>
                <a:cs typeface="Calibri" panose="020F0502020204030204" pitchFamily="34" charset="0"/>
              </a:rPr>
              <a:t> C.1) en actualisatie (</a:t>
            </a:r>
            <a:r>
              <a:rPr lang="nl-NL" sz="1800" dirty="0" err="1">
                <a:effectLst/>
                <a:latin typeface="Verdana" panose="020B0604030504040204" pitchFamily="34" charset="0"/>
                <a:ea typeface="Verdana" panose="020B0604030504040204" pitchFamily="34" charset="0"/>
                <a:cs typeface="Calibri" panose="020F0502020204030204" pitchFamily="34" charset="0"/>
              </a:rPr>
              <a:t>subdomein</a:t>
            </a:r>
            <a:r>
              <a:rPr lang="nl-NL" sz="1800" dirty="0">
                <a:effectLst/>
                <a:latin typeface="Verdana" panose="020B0604030504040204" pitchFamily="34" charset="0"/>
                <a:ea typeface="Verdana" panose="020B0604030504040204" pitchFamily="34" charset="0"/>
                <a:cs typeface="Calibri" panose="020F0502020204030204" pitchFamily="34" charset="0"/>
              </a:rPr>
              <a:t> C.2) kunnen ingezet worden om die afstand kleiner te maken, waarbij er tussen de tekst en de receptiebron een directe relatie bestaat en tussen de tekst en de actualisatiebron niet. Om te waarborgen dat zowel receptie als actualisatie binnen het examenprogramma aan bod komen wordt onderscheid gemaakt tussen C.1 en C.2.</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Calibri" panose="020F0502020204030204" pitchFamily="34" charset="0"/>
              </a:rPr>
              <a:t>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b="1" i="1" dirty="0" err="1">
                <a:effectLst/>
                <a:latin typeface="Verdana" panose="020B0604030504040204" pitchFamily="34" charset="0"/>
                <a:ea typeface="Verdana" panose="020B0604030504040204" pitchFamily="34" charset="0"/>
                <a:cs typeface="Calibri" panose="020F0502020204030204" pitchFamily="34" charset="0"/>
              </a:rPr>
              <a:t>Subdomein</a:t>
            </a:r>
            <a:r>
              <a:rPr lang="nl-NL" sz="1800" b="1" i="1" dirty="0">
                <a:effectLst/>
                <a:latin typeface="Verdana" panose="020B0604030504040204" pitchFamily="34" charset="0"/>
                <a:ea typeface="Verdana" panose="020B0604030504040204" pitchFamily="34" charset="0"/>
                <a:cs typeface="Calibri" panose="020F0502020204030204" pitchFamily="34" charset="0"/>
              </a:rPr>
              <a:t> C.1: Receptie</a:t>
            </a:r>
            <a:endParaRPr lang="nl-NL" sz="1800" b="1"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Calibri" panose="020F0502020204030204" pitchFamily="34" charset="0"/>
              </a:rPr>
              <a:t>Receptie van de tekst in verschillende kunstvormen uit later tijd biedt de leerling verschillende perspectieven op het thema van de tekst, bijvoorbeeld in muziek, film, literatuur en beeldende kunst. De inzet van receptiebronnen geeft een leerling de gelegenheid om zijn visie op de tekst te verhelderen en te evalueren met behulp van het perspectief van een kunstenaar. Het thema waarbinnen de tekst gelezen wordt, bepaalt wat een relevante receptiebron is. Het zal vaak een uitdaging zijn om een receptiebron te vinden die ook thematisch aansluit bij de gelezen tekst.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Calibri" panose="020F0502020204030204" pitchFamily="34" charset="0"/>
              </a:rPr>
              <a:t>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b="1" i="1" dirty="0" err="1">
                <a:effectLst/>
                <a:latin typeface="Verdana" panose="020B0604030504040204" pitchFamily="34" charset="0"/>
                <a:ea typeface="Verdana" panose="020B0604030504040204" pitchFamily="34" charset="0"/>
                <a:cs typeface="Calibri" panose="020F0502020204030204" pitchFamily="34" charset="0"/>
              </a:rPr>
              <a:t>Subdomein</a:t>
            </a:r>
            <a:r>
              <a:rPr lang="nl-NL" sz="1800" b="1" i="1" dirty="0">
                <a:effectLst/>
                <a:latin typeface="Verdana" panose="020B0604030504040204" pitchFamily="34" charset="0"/>
                <a:ea typeface="Verdana" panose="020B0604030504040204" pitchFamily="34" charset="0"/>
                <a:cs typeface="Calibri" panose="020F0502020204030204" pitchFamily="34" charset="0"/>
              </a:rPr>
              <a:t> C.2: Actualisatie </a:t>
            </a:r>
            <a:endParaRPr lang="nl-NL" sz="1800" b="1"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Calibri" panose="020F0502020204030204" pitchFamily="34" charset="0"/>
              </a:rPr>
              <a:t>Een leerling analyseert overeenkomsten en verschillen tussen de manier waarop een thema enerzijds in de gelezen tekst en anderzijds in moderne(re) bronnen aan de orde komt, gericht op dilemma's, discussies en maatschappelijke processen. Actualisatie verheldert zowel de gelezen tekst als het heden en maakt bovendien de relevantie van de gelezen tekst voor het heden duidelijk. Het thema waarbinnen de tekst gelezen wordt, bepaalt wat een relevante actualisatiebron is.</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b="1" dirty="0">
                <a:effectLst/>
                <a:latin typeface="Verdana" panose="020B0604030504040204" pitchFamily="34" charset="0"/>
                <a:ea typeface="Verdana" panose="020B0604030504040204" pitchFamily="34" charset="0"/>
                <a:cs typeface="Calibri" panose="020F0502020204030204" pitchFamily="34" charset="0"/>
              </a:rPr>
              <a:t>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b="1" dirty="0">
                <a:effectLst/>
                <a:latin typeface="Verdana" panose="020B0604030504040204" pitchFamily="34" charset="0"/>
                <a:ea typeface="Verdana" panose="020B0604030504040204" pitchFamily="34" charset="0"/>
                <a:cs typeface="Calibri" panose="020F0502020204030204" pitchFamily="34" charset="0"/>
              </a:rPr>
              <a:t>Domein D: Tekst en leerling</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Calibri" panose="020F0502020204030204" pitchFamily="34" charset="0"/>
              </a:rPr>
              <a:t>Griekse en Latijnse teksten inzetten als spiegel geeft leerlingen de mogelijkheid tot ontwikkeling van intercultureel bewustzijn (</a:t>
            </a:r>
            <a:r>
              <a:rPr lang="nl-NL" sz="1800" dirty="0" err="1">
                <a:effectLst/>
                <a:latin typeface="Verdana" panose="020B0604030504040204" pitchFamily="34" charset="0"/>
                <a:ea typeface="Verdana" panose="020B0604030504040204" pitchFamily="34" charset="0"/>
                <a:cs typeface="Calibri" panose="020F0502020204030204" pitchFamily="34" charset="0"/>
              </a:rPr>
              <a:t>subdomein</a:t>
            </a:r>
            <a:r>
              <a:rPr lang="nl-NL" sz="1800" dirty="0">
                <a:effectLst/>
                <a:latin typeface="Verdana" panose="020B0604030504040204" pitchFamily="34" charset="0"/>
                <a:ea typeface="Verdana" panose="020B0604030504040204" pitchFamily="34" charset="0"/>
                <a:cs typeface="Calibri" panose="020F0502020204030204" pitchFamily="34" charset="0"/>
              </a:rPr>
              <a:t> D.1) door het perspectief van een ander en de cultuur waarin die ander leeft te onderzoeken. De teksten bieden leerlingen de gelegenheid tot persoonlijke reflectie (</a:t>
            </a:r>
            <a:r>
              <a:rPr lang="nl-NL" sz="1800" dirty="0" err="1">
                <a:effectLst/>
                <a:latin typeface="Verdana" panose="020B0604030504040204" pitchFamily="34" charset="0"/>
                <a:ea typeface="Verdana" panose="020B0604030504040204" pitchFamily="34" charset="0"/>
                <a:cs typeface="Calibri" panose="020F0502020204030204" pitchFamily="34" charset="0"/>
              </a:rPr>
              <a:t>subdomein</a:t>
            </a:r>
            <a:r>
              <a:rPr lang="nl-NL" sz="1800" dirty="0">
                <a:effectLst/>
                <a:latin typeface="Verdana" panose="020B0604030504040204" pitchFamily="34" charset="0"/>
                <a:ea typeface="Verdana" panose="020B0604030504040204" pitchFamily="34" charset="0"/>
                <a:cs typeface="Calibri" panose="020F0502020204030204" pitchFamily="34" charset="0"/>
              </a:rPr>
              <a:t> D.2) op de bestudeerde teksten en hierover een persoonlijk oordeel te geven. Om te waarborgen dat zowel intercultureel bewustzijn als persoonlijke reflectie binnen het examenprogramma aan bod komen wordt onderscheid gemaakt tussen D.1 en D.2.</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Calibri" panose="020F0502020204030204" pitchFamily="34" charset="0"/>
              </a:rPr>
              <a:t>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b="1" i="1" dirty="0" err="1">
                <a:effectLst/>
                <a:latin typeface="Verdana" panose="020B0604030504040204" pitchFamily="34" charset="0"/>
                <a:ea typeface="Verdana" panose="020B0604030504040204" pitchFamily="34" charset="0"/>
                <a:cs typeface="Calibri" panose="020F0502020204030204" pitchFamily="34" charset="0"/>
              </a:rPr>
              <a:t>Subdomein</a:t>
            </a:r>
            <a:r>
              <a:rPr lang="nl-NL" sz="1800" b="1" i="1" dirty="0">
                <a:effectLst/>
                <a:latin typeface="Verdana" panose="020B0604030504040204" pitchFamily="34" charset="0"/>
                <a:ea typeface="Verdana" panose="020B0604030504040204" pitchFamily="34" charset="0"/>
                <a:cs typeface="Calibri" panose="020F0502020204030204" pitchFamily="34" charset="0"/>
              </a:rPr>
              <a:t> D.1: Intercultureel bewustzijn</a:t>
            </a:r>
            <a:endParaRPr lang="nl-NL" sz="1800" b="1"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Calibri" panose="020F0502020204030204" pitchFamily="34" charset="0"/>
              </a:rPr>
              <a:t>Reflectie op het eigene komt tot stand door bewustwording van de eigen standplaatsgebondenheid. Hiervoor is het van belang dat leerlingen laten zien dat zij zich kunnen verplaatsen in het perspectief van de ander in de klassieke tekst. Het thema waarbinnen de tekst gelezen wordt, geeft focus aan de totstandkoming van het intercultureel bewustzijn.</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Calibri" panose="020F0502020204030204" pitchFamily="34" charset="0"/>
                <a:cs typeface="Calibri" panose="020F0502020204030204" pitchFamily="34" charset="0"/>
              </a:rPr>
              <a:t>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b="1" i="1" dirty="0" err="1">
                <a:effectLst/>
                <a:latin typeface="Verdana" panose="020B0604030504040204" pitchFamily="34" charset="0"/>
                <a:ea typeface="Verdana" panose="020B0604030504040204" pitchFamily="34" charset="0"/>
                <a:cs typeface="Calibri" panose="020F0502020204030204" pitchFamily="34" charset="0"/>
              </a:rPr>
              <a:t>Subdomein</a:t>
            </a:r>
            <a:r>
              <a:rPr lang="nl-NL" sz="1800" b="1" i="1" dirty="0">
                <a:effectLst/>
                <a:latin typeface="Verdana" panose="020B0604030504040204" pitchFamily="34" charset="0"/>
                <a:ea typeface="Verdana" panose="020B0604030504040204" pitchFamily="34" charset="0"/>
                <a:cs typeface="Calibri" panose="020F0502020204030204" pitchFamily="34" charset="0"/>
              </a:rPr>
              <a:t> D.2: Persoonlijke reflectie</a:t>
            </a:r>
            <a:endParaRPr lang="nl-NL" sz="1800" b="1"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Calibri" panose="020F0502020204030204" pitchFamily="34" charset="0"/>
              </a:rPr>
              <a:t>De hoofddoelstelling van GTC en LTC wordt bereikt door persoonlijke reflectie van de leerling op de eigen normen en waarden naar aanleiding van het lezen van de tekst. Hierdoor kunnen leerlingen tot een eigen standpunt komen op basis van de gelezen teksten. Het thema waarbinnen de tekst gelezen wordt, bepaalt de lens van de persoonlijke reflectie.</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7</a:t>
            </a:fld>
            <a:endParaRPr lang="nl-NL"/>
          </a:p>
        </p:txBody>
      </p:sp>
    </p:spTree>
    <p:extLst>
      <p:ext uri="{BB962C8B-B14F-4D97-AF65-F5344CB8AC3E}">
        <p14:creationId xmlns:p14="http://schemas.microsoft.com/office/powerpoint/2010/main" val="28837495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nSpc>
                <a:spcPts val="1500"/>
              </a:lnSpc>
            </a:pPr>
            <a:r>
              <a:rPr lang="nl-NL" sz="1800" b="1" dirty="0">
                <a:effectLst/>
                <a:latin typeface="Verdana" panose="020B0604030504040204" pitchFamily="34" charset="0"/>
                <a:ea typeface="Verdana" panose="020B0604030504040204" pitchFamily="34" charset="0"/>
                <a:cs typeface="Calibri" panose="020F0502020204030204" pitchFamily="34" charset="0"/>
              </a:rPr>
              <a:t>p/15 - 16</a:t>
            </a:r>
          </a:p>
          <a:p>
            <a:pPr>
              <a:lnSpc>
                <a:spcPts val="1500"/>
              </a:lnSpc>
            </a:pPr>
            <a:r>
              <a:rPr lang="nl-NL" sz="1800" b="1" dirty="0">
                <a:effectLst/>
                <a:latin typeface="Verdana" panose="020B0604030504040204" pitchFamily="34" charset="0"/>
                <a:ea typeface="Verdana" panose="020B0604030504040204" pitchFamily="34" charset="0"/>
                <a:cs typeface="Calibri" panose="020F0502020204030204" pitchFamily="34" charset="0"/>
              </a:rPr>
              <a:t>Keuzedomein E: cultuurbeschouwing</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Calibri" panose="020F0502020204030204" pitchFamily="34" charset="0"/>
              </a:rPr>
              <a:t>Cultuuruitingen en culturele fenomenen staan centraal in dit </a:t>
            </a:r>
            <a:r>
              <a:rPr lang="nl-NL" sz="1800" dirty="0" err="1">
                <a:effectLst/>
                <a:latin typeface="Verdana" panose="020B0604030504040204" pitchFamily="34" charset="0"/>
                <a:ea typeface="Verdana" panose="020B0604030504040204" pitchFamily="34" charset="0"/>
                <a:cs typeface="Calibri" panose="020F0502020204030204" pitchFamily="34" charset="0"/>
              </a:rPr>
              <a:t>subdomein</a:t>
            </a:r>
            <a:r>
              <a:rPr lang="nl-NL" sz="1800" dirty="0">
                <a:effectLst/>
                <a:latin typeface="Verdana" panose="020B0604030504040204" pitchFamily="34" charset="0"/>
                <a:ea typeface="Verdana" panose="020B0604030504040204" pitchFamily="34" charset="0"/>
                <a:cs typeface="Calibri" panose="020F0502020204030204" pitchFamily="34" charset="0"/>
              </a:rPr>
              <a:t>. Eventueel te lezen klassieke teksten kunnen in vertaling worden gelezen. </a:t>
            </a:r>
            <a:r>
              <a:rPr lang="en-US" sz="1800" dirty="0" err="1">
                <a:effectLst/>
                <a:latin typeface="Verdana" panose="020B0604030504040204" pitchFamily="34" charset="0"/>
                <a:ea typeface="Verdana" panose="020B0604030504040204" pitchFamily="34" charset="0"/>
                <a:cs typeface="Calibri" panose="020F0502020204030204" pitchFamily="34" charset="0"/>
              </a:rPr>
              <a:t>Hierbij</a:t>
            </a:r>
            <a:r>
              <a:rPr lang="en-US" sz="1800" dirty="0">
                <a:effectLst/>
                <a:latin typeface="Verdana" panose="020B0604030504040204" pitchFamily="34" charset="0"/>
                <a:ea typeface="Verdana" panose="020B0604030504040204" pitchFamily="34" charset="0"/>
                <a:cs typeface="Calibri" panose="020F0502020204030204" pitchFamily="34" charset="0"/>
              </a:rPr>
              <a:t> </a:t>
            </a:r>
            <a:r>
              <a:rPr lang="en-US" sz="1800" dirty="0" err="1">
                <a:effectLst/>
                <a:latin typeface="Verdana" panose="020B0604030504040204" pitchFamily="34" charset="0"/>
                <a:ea typeface="Verdana" panose="020B0604030504040204" pitchFamily="34" charset="0"/>
                <a:cs typeface="Calibri" panose="020F0502020204030204" pitchFamily="34" charset="0"/>
              </a:rPr>
              <a:t>valt</a:t>
            </a:r>
            <a:r>
              <a:rPr lang="en-US" sz="1800" dirty="0">
                <a:effectLst/>
                <a:latin typeface="Verdana" panose="020B0604030504040204" pitchFamily="34" charset="0"/>
                <a:ea typeface="Verdana" panose="020B0604030504040204" pitchFamily="34" charset="0"/>
                <a:cs typeface="Calibri" panose="020F0502020204030204" pitchFamily="34" charset="0"/>
              </a:rPr>
              <a:t> </a:t>
            </a:r>
            <a:r>
              <a:rPr lang="en-US" sz="1800" dirty="0" err="1">
                <a:effectLst/>
                <a:latin typeface="Verdana" panose="020B0604030504040204" pitchFamily="34" charset="0"/>
                <a:ea typeface="Verdana" panose="020B0604030504040204" pitchFamily="34" charset="0"/>
                <a:cs typeface="Calibri" panose="020F0502020204030204" pitchFamily="34" charset="0"/>
              </a:rPr>
              <a:t>te</a:t>
            </a:r>
            <a:r>
              <a:rPr lang="en-US" sz="1800" dirty="0">
                <a:effectLst/>
                <a:latin typeface="Verdana" panose="020B0604030504040204" pitchFamily="34" charset="0"/>
                <a:ea typeface="Verdana" panose="020B0604030504040204" pitchFamily="34" charset="0"/>
                <a:cs typeface="Calibri" panose="020F0502020204030204" pitchFamily="34" charset="0"/>
              </a:rPr>
              <a:t> </a:t>
            </a:r>
            <a:r>
              <a:rPr lang="en-US" sz="1800" dirty="0" err="1">
                <a:effectLst/>
                <a:latin typeface="Verdana" panose="020B0604030504040204" pitchFamily="34" charset="0"/>
                <a:ea typeface="Verdana" panose="020B0604030504040204" pitchFamily="34" charset="0"/>
                <a:cs typeface="Calibri" panose="020F0502020204030204" pitchFamily="34" charset="0"/>
              </a:rPr>
              <a:t>denken</a:t>
            </a:r>
            <a:r>
              <a:rPr lang="en-US" sz="1800" dirty="0">
                <a:effectLst/>
                <a:latin typeface="Verdana" panose="020B0604030504040204" pitchFamily="34" charset="0"/>
                <a:ea typeface="Verdana" panose="020B0604030504040204" pitchFamily="34" charset="0"/>
                <a:cs typeface="Calibri" panose="020F0502020204030204" pitchFamily="34" charset="0"/>
              </a:rPr>
              <a:t> </a:t>
            </a:r>
            <a:r>
              <a:rPr lang="en-US" sz="1800" dirty="0" err="1">
                <a:effectLst/>
                <a:latin typeface="Verdana" panose="020B0604030504040204" pitchFamily="34" charset="0"/>
                <a:ea typeface="Verdana" panose="020B0604030504040204" pitchFamily="34" charset="0"/>
                <a:cs typeface="Calibri" panose="020F0502020204030204" pitchFamily="34" charset="0"/>
              </a:rPr>
              <a:t>aan</a:t>
            </a:r>
            <a:r>
              <a:rPr lang="en-US" sz="1800" dirty="0">
                <a:effectLst/>
                <a:latin typeface="Verdana" panose="020B0604030504040204" pitchFamily="34" charset="0"/>
                <a:ea typeface="Verdana" panose="020B0604030504040204" pitchFamily="34" charset="0"/>
                <a:cs typeface="Calibri" panose="020F0502020204030204" pitchFamily="34" charset="0"/>
              </a:rPr>
              <a:t>:</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Symbol" pitchFamily="2" charset="2"/>
              <a:buChar char=""/>
            </a:pPr>
            <a:r>
              <a:rPr lang="nl-NL" sz="1800" dirty="0">
                <a:effectLst/>
                <a:latin typeface="Verdana" panose="020B0604030504040204" pitchFamily="34" charset="0"/>
                <a:ea typeface="Verdana" panose="020B0604030504040204" pitchFamily="34" charset="0"/>
                <a:cs typeface="Calibri" panose="020F0502020204030204" pitchFamily="34" charset="0"/>
              </a:rPr>
              <a:t>Het onderzoeken van cultuurhistorische lijnen: filosofie, beeldende kunst, verhalengoed, bouwkunde, retorica, oude geschiedenis, literatuurgeschiedenis.</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Symbol" pitchFamily="2" charset="2"/>
              <a:buChar char=""/>
            </a:pPr>
            <a:r>
              <a:rPr lang="nl-NL" sz="1800" dirty="0">
                <a:effectLst/>
                <a:latin typeface="Verdana" panose="020B0604030504040204" pitchFamily="34" charset="0"/>
                <a:ea typeface="Verdana" panose="020B0604030504040204" pitchFamily="34" charset="0"/>
                <a:cs typeface="Calibri" panose="020F0502020204030204" pitchFamily="34" charset="0"/>
              </a:rPr>
              <a:t>Het onderzoeken van cultuurhistorische onderwerpen: antieke geneeskunde, de stad Rome, Olympische Spelen.</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Symbol" pitchFamily="2" charset="2"/>
              <a:buChar char=""/>
            </a:pPr>
            <a:r>
              <a:rPr lang="nl-NL" sz="1800" dirty="0">
                <a:effectLst/>
                <a:latin typeface="Verdana" panose="020B0604030504040204" pitchFamily="34" charset="0"/>
                <a:ea typeface="Verdana" panose="020B0604030504040204" pitchFamily="34" charset="0"/>
                <a:cs typeface="Calibri" panose="020F0502020204030204" pitchFamily="34" charset="0"/>
              </a:rPr>
              <a:t>Het onderzoeken van Griekse en Romeinse cultuur of literatuur in relatie tot andere culturen uit de Oudheid.</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b="1" dirty="0">
                <a:effectLst/>
                <a:latin typeface="Verdana" panose="020B0604030504040204" pitchFamily="34" charset="0"/>
                <a:ea typeface="Verdana" panose="020B0604030504040204" pitchFamily="34" charset="0"/>
                <a:cs typeface="Calibri" panose="020F0502020204030204" pitchFamily="34" charset="0"/>
              </a:rPr>
              <a:t>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b="1" dirty="0">
                <a:effectLst/>
                <a:latin typeface="Verdana" panose="020B0604030504040204" pitchFamily="34" charset="0"/>
                <a:ea typeface="Verdana" panose="020B0604030504040204" pitchFamily="34" charset="0"/>
                <a:cs typeface="Calibri" panose="020F0502020204030204" pitchFamily="34" charset="0"/>
              </a:rPr>
              <a:t>Keuzedomein F: literatuurbeschouwing</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Calibri" panose="020F0502020204030204" pitchFamily="34" charset="0"/>
              </a:rPr>
              <a:t>Een authentieke Griekse of Latijnse of vertaalde tekst vormt in dit domein het uitgangspunt voor le</a:t>
            </a:r>
            <a:r>
              <a:rPr lang="nl-NL" sz="1800" dirty="0">
                <a:effectLst/>
                <a:latin typeface="Verdana" panose="020B0604030504040204" pitchFamily="34" charset="0"/>
                <a:ea typeface="Calibri" panose="020F0502020204030204" pitchFamily="34" charset="0"/>
                <a:cs typeface="Calibri" panose="020F0502020204030204" pitchFamily="34" charset="0"/>
              </a:rPr>
              <a:t>tterkundige reflectie.</a:t>
            </a:r>
            <a:r>
              <a:rPr lang="nl-NL" sz="1800" dirty="0">
                <a:effectLst/>
                <a:latin typeface="Verdana" panose="020B0604030504040204" pitchFamily="34" charset="0"/>
                <a:ea typeface="Verdana" panose="020B0604030504040204" pitchFamily="34" charset="0"/>
                <a:cs typeface="Calibri" panose="020F0502020204030204" pitchFamily="34" charset="0"/>
              </a:rPr>
              <a:t> Hierbij valt te denken aan:</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Symbol" pitchFamily="2" charset="2"/>
              <a:buChar char=""/>
            </a:pPr>
            <a:r>
              <a:rPr lang="nl-NL" sz="1800" dirty="0">
                <a:effectLst/>
                <a:latin typeface="Verdana" panose="020B0604030504040204" pitchFamily="34" charset="0"/>
                <a:ea typeface="Verdana" panose="020B0604030504040204" pitchFamily="34" charset="0"/>
                <a:cs typeface="Calibri" panose="020F0502020204030204" pitchFamily="34" charset="0"/>
              </a:rPr>
              <a:t>Het maken van een narratologische analyse.</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Symbol" pitchFamily="2" charset="2"/>
              <a:buChar char=""/>
            </a:pPr>
            <a:r>
              <a:rPr lang="nl-NL" sz="1800" dirty="0">
                <a:effectLst/>
                <a:latin typeface="Verdana" panose="020B0604030504040204" pitchFamily="34" charset="0"/>
                <a:ea typeface="Verdana" panose="020B0604030504040204" pitchFamily="34" charset="0"/>
                <a:cs typeface="Calibri" panose="020F0502020204030204" pitchFamily="34" charset="0"/>
              </a:rPr>
              <a:t>Het maken van een intertekstuele analyse.</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Calibri" panose="020F0502020204030204" pitchFamily="34" charset="0"/>
              </a:rPr>
              <a:t>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b="1" dirty="0">
                <a:effectLst/>
                <a:latin typeface="Verdana" panose="020B0604030504040204" pitchFamily="34" charset="0"/>
                <a:ea typeface="Verdana" panose="020B0604030504040204" pitchFamily="34" charset="0"/>
                <a:cs typeface="Calibri" panose="020F0502020204030204" pitchFamily="34" charset="0"/>
              </a:rPr>
              <a:t>Keuzedomein G: taalbeschouwing</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Calibri" panose="020F0502020204030204" pitchFamily="34" charset="0"/>
                <a:cs typeface="Arial" panose="020B0604020202020204" pitchFamily="34" charset="0"/>
              </a:rPr>
              <a:t>Het Griekse of Latijnse taalsysteem of taalgebruik</a:t>
            </a:r>
            <a:r>
              <a:rPr lang="nl-NL" sz="1800" dirty="0">
                <a:effectLst/>
                <a:latin typeface="Verdana" panose="020B0604030504040204" pitchFamily="34" charset="0"/>
                <a:ea typeface="Verdana" panose="020B0604030504040204" pitchFamily="34" charset="0"/>
                <a:cs typeface="Calibri" panose="020F0502020204030204" pitchFamily="34" charset="0"/>
              </a:rPr>
              <a:t> vormt bij taalbeschouwing het uitgangspunt. Hierbij valt te denken aan:</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Symbol" pitchFamily="2" charset="2"/>
              <a:buChar char=""/>
            </a:pPr>
            <a:r>
              <a:rPr lang="nl-NL" sz="1800" dirty="0">
                <a:effectLst/>
                <a:latin typeface="Verdana" panose="020B0604030504040204" pitchFamily="34" charset="0"/>
                <a:ea typeface="Verdana" panose="020B0604030504040204" pitchFamily="34" charset="0"/>
                <a:cs typeface="Verdana" panose="020B0604030504040204" pitchFamily="34" charset="0"/>
              </a:rPr>
              <a:t>Analyseren en/of interpreteren van taalkundige verschijnselen, zoals pragmatische of discourse analyse, over bijvoorbeeld tijdgebruik, aspect of woordvolgorde</a:t>
            </a:r>
            <a:r>
              <a:rPr lang="nl-NL" sz="1800" dirty="0">
                <a:effectLst/>
                <a:latin typeface="Verdana" panose="020B0604030504040204" pitchFamily="34" charset="0"/>
                <a:ea typeface="Verdana" panose="020B0604030504040204" pitchFamily="34" charset="0"/>
                <a:cs typeface="Calibri" panose="020F0502020204030204" pitchFamily="34" charset="0"/>
              </a:rPr>
              <a:t>.</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Symbol" pitchFamily="2" charset="2"/>
              <a:buChar char=""/>
            </a:pPr>
            <a:r>
              <a:rPr lang="nl-NL" sz="1800" dirty="0">
                <a:effectLst/>
                <a:latin typeface="Verdana" panose="020B0604030504040204" pitchFamily="34" charset="0"/>
                <a:ea typeface="Verdana" panose="020B0604030504040204" pitchFamily="34" charset="0"/>
                <a:cs typeface="Calibri" panose="020F0502020204030204" pitchFamily="34" charset="0"/>
              </a:rPr>
              <a:t>Onderzoeken van de ontwikkeling van het Latijn/Grieks, bijvoorbeeld aan de hand van teksten uit Myceense tijd, Byzantijnse tijd, Middeleeuwen, Renaissance of later.</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Symbol" pitchFamily="2" charset="2"/>
              <a:buChar char=""/>
            </a:pPr>
            <a:r>
              <a:rPr lang="nl-NL" sz="1800" dirty="0">
                <a:effectLst/>
                <a:latin typeface="Verdana" panose="020B0604030504040204" pitchFamily="34" charset="0"/>
                <a:ea typeface="Verdana" panose="020B0604030504040204" pitchFamily="34" charset="0"/>
                <a:cs typeface="Calibri" panose="020F0502020204030204" pitchFamily="34" charset="0"/>
              </a:rPr>
              <a:t>Onderzoeken van taalvariëteiten van het Latijn/Grieks (bijvoorbeeld in niet-literaire teksten uit de Griekse/Romeinse wereld).</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Symbol" pitchFamily="2" charset="2"/>
              <a:buChar char=""/>
            </a:pPr>
            <a:r>
              <a:rPr lang="nl-NL" sz="1800" dirty="0">
                <a:effectLst/>
                <a:latin typeface="Verdana" panose="020B0604030504040204" pitchFamily="34" charset="0"/>
                <a:ea typeface="Verdana" panose="020B0604030504040204" pitchFamily="34" charset="0"/>
                <a:cs typeface="Verdana" panose="020B0604030504040204" pitchFamily="34" charset="0"/>
              </a:rPr>
              <a:t>Vergelijken van het Griekse/Latijnse taalsysteem of taalgebruik met die van een andere taal.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Calibri" panose="020F0502020204030204" pitchFamily="34" charset="0"/>
              </a:rPr>
              <a:t>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b="1" dirty="0">
                <a:effectLst/>
                <a:latin typeface="Verdana" panose="020B0604030504040204" pitchFamily="34" charset="0"/>
                <a:ea typeface="Verdana" panose="020B0604030504040204" pitchFamily="34" charset="0"/>
                <a:cs typeface="Calibri" panose="020F0502020204030204" pitchFamily="34" charset="0"/>
              </a:rPr>
              <a:t>Keuzedomein H: receptie</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Calibri" panose="020F0502020204030204" pitchFamily="34" charset="0"/>
              </a:rPr>
              <a:t>Receptiebronnen vormen het uitgangspunt. Eventueel te lezen klassieke teksten kunnen in vertaling worden gelezen. </a:t>
            </a:r>
            <a:r>
              <a:rPr lang="en-US" sz="1800" dirty="0" err="1">
                <a:effectLst/>
                <a:latin typeface="Verdana" panose="020B0604030504040204" pitchFamily="34" charset="0"/>
                <a:ea typeface="Verdana" panose="020B0604030504040204" pitchFamily="34" charset="0"/>
                <a:cs typeface="Calibri" panose="020F0502020204030204" pitchFamily="34" charset="0"/>
              </a:rPr>
              <a:t>Hierbij</a:t>
            </a:r>
            <a:r>
              <a:rPr lang="en-US" sz="1800" dirty="0">
                <a:effectLst/>
                <a:latin typeface="Verdana" panose="020B0604030504040204" pitchFamily="34" charset="0"/>
                <a:ea typeface="Verdana" panose="020B0604030504040204" pitchFamily="34" charset="0"/>
                <a:cs typeface="Calibri" panose="020F0502020204030204" pitchFamily="34" charset="0"/>
              </a:rPr>
              <a:t> </a:t>
            </a:r>
            <a:r>
              <a:rPr lang="en-US" sz="1800" dirty="0" err="1">
                <a:effectLst/>
                <a:latin typeface="Verdana" panose="020B0604030504040204" pitchFamily="34" charset="0"/>
                <a:ea typeface="Verdana" panose="020B0604030504040204" pitchFamily="34" charset="0"/>
                <a:cs typeface="Calibri" panose="020F0502020204030204" pitchFamily="34" charset="0"/>
              </a:rPr>
              <a:t>valt</a:t>
            </a:r>
            <a:r>
              <a:rPr lang="en-US" sz="1800" dirty="0">
                <a:effectLst/>
                <a:latin typeface="Verdana" panose="020B0604030504040204" pitchFamily="34" charset="0"/>
                <a:ea typeface="Verdana" panose="020B0604030504040204" pitchFamily="34" charset="0"/>
                <a:cs typeface="Calibri" panose="020F0502020204030204" pitchFamily="34" charset="0"/>
              </a:rPr>
              <a:t> </a:t>
            </a:r>
            <a:r>
              <a:rPr lang="en-US" sz="1800" dirty="0" err="1">
                <a:effectLst/>
                <a:latin typeface="Verdana" panose="020B0604030504040204" pitchFamily="34" charset="0"/>
                <a:ea typeface="Verdana" panose="020B0604030504040204" pitchFamily="34" charset="0"/>
                <a:cs typeface="Calibri" panose="020F0502020204030204" pitchFamily="34" charset="0"/>
              </a:rPr>
              <a:t>te</a:t>
            </a:r>
            <a:r>
              <a:rPr lang="en-US" sz="1800" dirty="0">
                <a:effectLst/>
                <a:latin typeface="Verdana" panose="020B0604030504040204" pitchFamily="34" charset="0"/>
                <a:ea typeface="Verdana" panose="020B0604030504040204" pitchFamily="34" charset="0"/>
                <a:cs typeface="Calibri" panose="020F0502020204030204" pitchFamily="34" charset="0"/>
              </a:rPr>
              <a:t> </a:t>
            </a:r>
            <a:r>
              <a:rPr lang="en-US" sz="1800" dirty="0" err="1">
                <a:effectLst/>
                <a:latin typeface="Verdana" panose="020B0604030504040204" pitchFamily="34" charset="0"/>
                <a:ea typeface="Verdana" panose="020B0604030504040204" pitchFamily="34" charset="0"/>
                <a:cs typeface="Calibri" panose="020F0502020204030204" pitchFamily="34" charset="0"/>
              </a:rPr>
              <a:t>denken</a:t>
            </a:r>
            <a:r>
              <a:rPr lang="en-US" sz="1800" dirty="0">
                <a:effectLst/>
                <a:latin typeface="Verdana" panose="020B0604030504040204" pitchFamily="34" charset="0"/>
                <a:ea typeface="Verdana" panose="020B0604030504040204" pitchFamily="34" charset="0"/>
                <a:cs typeface="Calibri" panose="020F0502020204030204" pitchFamily="34" charset="0"/>
              </a:rPr>
              <a:t> </a:t>
            </a:r>
            <a:r>
              <a:rPr lang="en-US" sz="1800" dirty="0" err="1">
                <a:effectLst/>
                <a:latin typeface="Verdana" panose="020B0604030504040204" pitchFamily="34" charset="0"/>
                <a:ea typeface="Verdana" panose="020B0604030504040204" pitchFamily="34" charset="0"/>
                <a:cs typeface="Calibri" panose="020F0502020204030204" pitchFamily="34" charset="0"/>
              </a:rPr>
              <a:t>aan</a:t>
            </a:r>
            <a:r>
              <a:rPr lang="en-US" sz="1800" dirty="0">
                <a:effectLst/>
                <a:latin typeface="Verdana" panose="020B0604030504040204" pitchFamily="34" charset="0"/>
                <a:ea typeface="Verdana" panose="020B0604030504040204" pitchFamily="34" charset="0"/>
                <a:cs typeface="Calibri" panose="020F0502020204030204" pitchFamily="34" charset="0"/>
              </a:rPr>
              <a:t>:</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Symbol" pitchFamily="2" charset="2"/>
              <a:buChar char=""/>
            </a:pPr>
            <a:r>
              <a:rPr lang="nl-NL" sz="1800" dirty="0">
                <a:effectLst/>
                <a:latin typeface="Verdana" panose="020B0604030504040204" pitchFamily="34" charset="0"/>
                <a:ea typeface="Verdana" panose="020B0604030504040204" pitchFamily="34" charset="0"/>
                <a:cs typeface="Calibri" panose="020F0502020204030204" pitchFamily="34" charset="0"/>
              </a:rPr>
              <a:t>Onderzoeken van de doorwerking van mythologie in de schilderkunst of de invloed van klassieke architectuur in later tijden.</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Symbol" pitchFamily="2" charset="2"/>
              <a:buChar char=""/>
            </a:pPr>
            <a:r>
              <a:rPr lang="nl-NL" sz="1800" dirty="0">
                <a:effectLst/>
                <a:latin typeface="Verdana" panose="020B0604030504040204" pitchFamily="34" charset="0"/>
                <a:ea typeface="Verdana" panose="020B0604030504040204" pitchFamily="34" charset="0"/>
                <a:cs typeface="Calibri" panose="020F0502020204030204" pitchFamily="34" charset="0"/>
              </a:rPr>
              <a:t>Vergelijken van moderne </a:t>
            </a:r>
            <a:r>
              <a:rPr lang="nl-NL" sz="1800" dirty="0" err="1">
                <a:effectLst/>
                <a:latin typeface="Verdana" panose="020B0604030504040204" pitchFamily="34" charset="0"/>
                <a:ea typeface="Verdana" panose="020B0604030504040204" pitchFamily="34" charset="0"/>
                <a:cs typeface="Calibri" panose="020F0502020204030204" pitchFamily="34" charset="0"/>
              </a:rPr>
              <a:t>hervertellingen</a:t>
            </a:r>
            <a:r>
              <a:rPr lang="nl-NL" sz="1800" dirty="0">
                <a:effectLst/>
                <a:latin typeface="Verdana" panose="020B0604030504040204" pitchFamily="34" charset="0"/>
                <a:ea typeface="Verdana" panose="020B0604030504040204" pitchFamily="34" charset="0"/>
                <a:cs typeface="Calibri" panose="020F0502020204030204" pitchFamily="34" charset="0"/>
              </a:rPr>
              <a:t>/verfilmingen met klassieke verhalen.</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b="1" dirty="0">
                <a:effectLst/>
                <a:latin typeface="Verdana" panose="020B0604030504040204" pitchFamily="34" charset="0"/>
                <a:ea typeface="Verdana" panose="020B0604030504040204" pitchFamily="34" charset="0"/>
                <a:cs typeface="Calibri" panose="020F0502020204030204" pitchFamily="34" charset="0"/>
              </a:rPr>
              <a:t> </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b="1" dirty="0">
                <a:effectLst/>
                <a:latin typeface="Verdana" panose="020B0604030504040204" pitchFamily="34" charset="0"/>
                <a:ea typeface="Verdana" panose="020B0604030504040204" pitchFamily="34" charset="0"/>
                <a:cs typeface="Calibri" panose="020F0502020204030204" pitchFamily="34" charset="0"/>
              </a:rPr>
              <a:t>Keuzedomein I: vertaalkunde</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r>
              <a:rPr lang="nl-NL" sz="1800" dirty="0">
                <a:effectLst/>
                <a:latin typeface="Verdana" panose="020B0604030504040204" pitchFamily="34" charset="0"/>
                <a:ea typeface="Verdana" panose="020B0604030504040204" pitchFamily="34" charset="0"/>
                <a:cs typeface="Calibri" panose="020F0502020204030204" pitchFamily="34" charset="0"/>
              </a:rPr>
              <a:t>Het gaat hierbij om zowel vertaalbeschouwing (de theoretisch-kritische reflectie op taal en vertaling) als vertaalbeheersing (het vertalen als praktisch-technische discipline). Hierbij valt t</a:t>
            </a:r>
            <a:r>
              <a:rPr lang="en-US" sz="1800" dirty="0">
                <a:effectLst/>
                <a:latin typeface="Verdana" panose="020B0604030504040204" pitchFamily="34" charset="0"/>
                <a:ea typeface="Verdana" panose="020B0604030504040204" pitchFamily="34" charset="0"/>
                <a:cs typeface="Calibri" panose="020F0502020204030204" pitchFamily="34" charset="0"/>
              </a:rPr>
              <a:t>e </a:t>
            </a:r>
            <a:r>
              <a:rPr lang="en-US" sz="1800" dirty="0" err="1">
                <a:effectLst/>
                <a:latin typeface="Verdana" panose="020B0604030504040204" pitchFamily="34" charset="0"/>
                <a:ea typeface="Verdana" panose="020B0604030504040204" pitchFamily="34" charset="0"/>
                <a:cs typeface="Calibri" panose="020F0502020204030204" pitchFamily="34" charset="0"/>
              </a:rPr>
              <a:t>denken</a:t>
            </a:r>
            <a:r>
              <a:rPr lang="en-US" sz="1800" dirty="0">
                <a:effectLst/>
                <a:latin typeface="Verdana" panose="020B0604030504040204" pitchFamily="34" charset="0"/>
                <a:ea typeface="Verdana" panose="020B0604030504040204" pitchFamily="34" charset="0"/>
                <a:cs typeface="Calibri" panose="020F0502020204030204" pitchFamily="34" charset="0"/>
              </a:rPr>
              <a:t> </a:t>
            </a:r>
            <a:r>
              <a:rPr lang="en-US" sz="1800" dirty="0" err="1">
                <a:effectLst/>
                <a:latin typeface="Verdana" panose="020B0604030504040204" pitchFamily="34" charset="0"/>
                <a:ea typeface="Verdana" panose="020B0604030504040204" pitchFamily="34" charset="0"/>
                <a:cs typeface="Calibri" panose="020F0502020204030204" pitchFamily="34" charset="0"/>
              </a:rPr>
              <a:t>aan</a:t>
            </a:r>
            <a:r>
              <a:rPr lang="en-US" sz="1800" dirty="0">
                <a:effectLst/>
                <a:latin typeface="Verdana" panose="020B0604030504040204" pitchFamily="34" charset="0"/>
                <a:ea typeface="Verdana" panose="020B0604030504040204" pitchFamily="34" charset="0"/>
                <a:cs typeface="Calibri" panose="020F0502020204030204" pitchFamily="34" charset="0"/>
              </a:rPr>
              <a:t>:</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Symbol" pitchFamily="2" charset="2"/>
              <a:buChar char=""/>
            </a:pPr>
            <a:r>
              <a:rPr lang="nl-NL" sz="1800" dirty="0">
                <a:effectLst/>
                <a:latin typeface="Verdana" panose="020B0604030504040204" pitchFamily="34" charset="0"/>
                <a:ea typeface="Verdana" panose="020B0604030504040204" pitchFamily="34" charset="0"/>
                <a:cs typeface="Calibri" panose="020F0502020204030204" pitchFamily="34" charset="0"/>
              </a:rPr>
              <a:t>Het maken van een literaire vertaling en een verantwoording van de gemaakte vertaalkeuzes daarbij.</a:t>
            </a:r>
            <a:endParaRPr lang="nl-NL" sz="1800" dirty="0">
              <a:effectLst/>
              <a:latin typeface="Verdana" panose="020B0604030504040204" pitchFamily="34" charset="0"/>
              <a:ea typeface="Calibri" panose="020F0502020204030204" pitchFamily="34" charset="0"/>
              <a:cs typeface="Arial" panose="020B0604020202020204" pitchFamily="34" charset="0"/>
            </a:endParaRPr>
          </a:p>
          <a:p>
            <a:pPr>
              <a:lnSpc>
                <a:spcPts val="1500"/>
              </a:lnSpc>
            </a:pPr>
            <a:endParaRPr lang="nl-NL" sz="1800" dirty="0">
              <a:effectLst/>
              <a:latin typeface="Verdana" panose="020B0604030504040204" pitchFamily="34" charset="0"/>
              <a:ea typeface="Calibri" panose="020F0502020204030204" pitchFamily="34" charset="0"/>
              <a:cs typeface="Arial" panose="020B0604020202020204" pitchFamily="34" charset="0"/>
            </a:endParaRPr>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8</a:t>
            </a:fld>
            <a:endParaRPr lang="nl-NL"/>
          </a:p>
        </p:txBody>
      </p:sp>
    </p:spTree>
    <p:extLst>
      <p:ext uri="{BB962C8B-B14F-4D97-AF65-F5344CB8AC3E}">
        <p14:creationId xmlns:p14="http://schemas.microsoft.com/office/powerpoint/2010/main" val="38876709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Situatie tot nu toe:</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CE-programma is voorgeschreven (50% van cijfer; NB is niet een op een gelijk aan ontwerpruimte)</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SE is binnen gegeven kaders (aantal OCT-’s, keuze auteurs en genre) eindtermen KCV+LTC en GTC, geheel keuze aan de scholen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Nieuwe situatie:</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Binnen de 50% vrije ontwerpruimte (binnen gegeven kaders SE, aantal </a:t>
            </a:r>
            <a:r>
              <a:rPr lang="nl-NL" sz="1800" dirty="0" err="1">
                <a:effectLst/>
                <a:latin typeface="Arial" panose="020B0604020202020204" pitchFamily="34" charset="0"/>
                <a:ea typeface="Times New Roman" panose="02020603050405020304" pitchFamily="18" charset="0"/>
                <a:cs typeface="Times New Roman" panose="02020603050405020304" pitchFamily="18" charset="0"/>
              </a:rPr>
              <a:t>OCT’s</a:t>
            </a:r>
            <a:r>
              <a:rPr lang="nl-NL" sz="1800" dirty="0">
                <a:effectLst/>
                <a:latin typeface="Arial" panose="020B0604020202020204" pitchFamily="34" charset="0"/>
                <a:ea typeface="Times New Roman" panose="02020603050405020304" pitchFamily="18" charset="0"/>
                <a:cs typeface="Times New Roman" panose="02020603050405020304" pitchFamily="18" charset="0"/>
              </a:rPr>
              <a:t>, keuze auteurs en genre, </a:t>
            </a:r>
            <a:r>
              <a:rPr lang="nl-NL" sz="1800" b="1" dirty="0">
                <a:effectLst/>
                <a:latin typeface="Arial" panose="020B0604020202020204" pitchFamily="34" charset="0"/>
                <a:ea typeface="Times New Roman" panose="02020603050405020304" pitchFamily="18" charset="0"/>
                <a:cs typeface="Times New Roman" panose="02020603050405020304" pitchFamily="18" charset="0"/>
              </a:rPr>
              <a:t>thema en domeinen A t/m I</a:t>
            </a:r>
            <a:r>
              <a:rPr lang="nl-NL" sz="1800" dirty="0">
                <a:effectLst/>
                <a:latin typeface="Arial" panose="020B0604020202020204" pitchFamily="34" charset="0"/>
                <a:ea typeface="Times New Roman" panose="02020603050405020304" pitchFamily="18" charset="0"/>
                <a:cs typeface="Times New Roman" panose="02020603050405020304" pitchFamily="18" charset="0"/>
              </a:rPr>
              <a:t>) is nu </a:t>
            </a:r>
            <a:r>
              <a:rPr lang="nl-NL" sz="1800" u="sng" dirty="0">
                <a:effectLst/>
                <a:latin typeface="Arial" panose="020B0604020202020204" pitchFamily="34" charset="0"/>
                <a:ea typeface="Times New Roman" panose="02020603050405020304" pitchFamily="18" charset="0"/>
                <a:cs typeface="Times New Roman" panose="02020603050405020304" pitchFamily="18" charset="0"/>
              </a:rPr>
              <a:t>20% verplicht voorgeschreven keuze</a:t>
            </a:r>
            <a:r>
              <a:rPr lang="nl-NL" sz="1800" dirty="0">
                <a:effectLst/>
                <a:latin typeface="Arial" panose="020B0604020202020204" pitchFamily="34" charset="0"/>
                <a:ea typeface="Times New Roman" panose="02020603050405020304" pitchFamily="18" charset="0"/>
                <a:cs typeface="Times New Roman" panose="02020603050405020304"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effectLst/>
                <a:latin typeface="Arial" panose="020B0604020202020204" pitchFamily="34" charset="0"/>
                <a:ea typeface="Times New Roman" panose="02020603050405020304" pitchFamily="18" charset="0"/>
                <a:cs typeface="Times New Roman" panose="02020603050405020304" pitchFamily="18" charset="0"/>
              </a:rPr>
              <a:t>Die 20% is te vergelijken met de ruimte voorheen bedoeld voor KCV. </a:t>
            </a:r>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9</a:t>
            </a:fld>
            <a:endParaRPr lang="nl-NL"/>
          </a:p>
        </p:txBody>
      </p:sp>
    </p:spTree>
    <p:extLst>
      <p:ext uri="{BB962C8B-B14F-4D97-AF65-F5344CB8AC3E}">
        <p14:creationId xmlns:p14="http://schemas.microsoft.com/office/powerpoint/2010/main" val="26005380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6C173D-6578-6946-AC53-81EBCB00D9AF}"/>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A027DEAD-4FB0-F046-BB01-ABD63ABF07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B3183707-2102-FC43-ADF9-B590F2D5A8A5}"/>
              </a:ext>
            </a:extLst>
          </p:cNvPr>
          <p:cNvSpPr>
            <a:spLocks noGrp="1"/>
          </p:cNvSpPr>
          <p:nvPr>
            <p:ph type="dt" sz="half" idx="10"/>
          </p:nvPr>
        </p:nvSpPr>
        <p:spPr/>
        <p:txBody>
          <a:bodyPr/>
          <a:lstStyle/>
          <a:p>
            <a:fld id="{5B568E51-4EA6-5C46-9DD1-1CA50A5A2FCD}" type="datetimeFigureOut">
              <a:rPr lang="nl-NL" smtClean="0"/>
              <a:t>17-10-2023</a:t>
            </a:fld>
            <a:endParaRPr lang="nl-NL"/>
          </a:p>
        </p:txBody>
      </p:sp>
      <p:sp>
        <p:nvSpPr>
          <p:cNvPr id="5" name="Tijdelijke aanduiding voor voettekst 4">
            <a:extLst>
              <a:ext uri="{FF2B5EF4-FFF2-40B4-BE49-F238E27FC236}">
                <a16:creationId xmlns:a16="http://schemas.microsoft.com/office/drawing/2014/main" id="{1B590F15-BCF0-CD41-BCCB-0939AAEC83C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3273CE6-B8C1-9848-BB98-32D56F2081F6}"/>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3447481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4B724-E81E-924B-8AF5-7C1C486D6AB2}"/>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C0DE8E06-7214-424E-AC55-9E5C6311AD33}"/>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726C8D1-2CE0-7440-8957-16F6AC9129C7}"/>
              </a:ext>
            </a:extLst>
          </p:cNvPr>
          <p:cNvSpPr>
            <a:spLocks noGrp="1"/>
          </p:cNvSpPr>
          <p:nvPr>
            <p:ph type="dt" sz="half" idx="10"/>
          </p:nvPr>
        </p:nvSpPr>
        <p:spPr/>
        <p:txBody>
          <a:bodyPr/>
          <a:lstStyle/>
          <a:p>
            <a:fld id="{5B568E51-4EA6-5C46-9DD1-1CA50A5A2FCD}" type="datetimeFigureOut">
              <a:rPr lang="nl-NL" smtClean="0"/>
              <a:t>17-10-2023</a:t>
            </a:fld>
            <a:endParaRPr lang="nl-NL"/>
          </a:p>
        </p:txBody>
      </p:sp>
      <p:sp>
        <p:nvSpPr>
          <p:cNvPr id="5" name="Tijdelijke aanduiding voor voettekst 4">
            <a:extLst>
              <a:ext uri="{FF2B5EF4-FFF2-40B4-BE49-F238E27FC236}">
                <a16:creationId xmlns:a16="http://schemas.microsoft.com/office/drawing/2014/main" id="{05FD8330-8299-5843-BA27-F96C9544CF3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3D7B4BD-1612-3C40-9450-B7173A6A6A08}"/>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1871445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5DA882D-AEF3-1F4E-9CA0-CDF4FA4CD4B2}"/>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5602CF5F-4364-5E41-80CD-735F949C67D7}"/>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9900125-2663-1F4D-B809-83631E26E9DB}"/>
              </a:ext>
            </a:extLst>
          </p:cNvPr>
          <p:cNvSpPr>
            <a:spLocks noGrp="1"/>
          </p:cNvSpPr>
          <p:nvPr>
            <p:ph type="dt" sz="half" idx="10"/>
          </p:nvPr>
        </p:nvSpPr>
        <p:spPr/>
        <p:txBody>
          <a:bodyPr/>
          <a:lstStyle/>
          <a:p>
            <a:fld id="{5B568E51-4EA6-5C46-9DD1-1CA50A5A2FCD}" type="datetimeFigureOut">
              <a:rPr lang="nl-NL" smtClean="0"/>
              <a:t>17-10-2023</a:t>
            </a:fld>
            <a:endParaRPr lang="nl-NL"/>
          </a:p>
        </p:txBody>
      </p:sp>
      <p:sp>
        <p:nvSpPr>
          <p:cNvPr id="5" name="Tijdelijke aanduiding voor voettekst 4">
            <a:extLst>
              <a:ext uri="{FF2B5EF4-FFF2-40B4-BE49-F238E27FC236}">
                <a16:creationId xmlns:a16="http://schemas.microsoft.com/office/drawing/2014/main" id="{738899B5-04B3-CB40-B9B6-82D3B79ED86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162E9EF-D1AF-ED43-A0AE-BD9B604EA4B0}"/>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1128994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652005-C314-124E-83B3-CDBB4743E1F9}"/>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DCF500B-0768-F24A-8794-4A5363858259}"/>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4A0218B-18B8-9D44-8C68-7A8BC25473F8}"/>
              </a:ext>
            </a:extLst>
          </p:cNvPr>
          <p:cNvSpPr>
            <a:spLocks noGrp="1"/>
          </p:cNvSpPr>
          <p:nvPr>
            <p:ph type="dt" sz="half" idx="10"/>
          </p:nvPr>
        </p:nvSpPr>
        <p:spPr/>
        <p:txBody>
          <a:bodyPr/>
          <a:lstStyle/>
          <a:p>
            <a:fld id="{5B568E51-4EA6-5C46-9DD1-1CA50A5A2FCD}" type="datetimeFigureOut">
              <a:rPr lang="nl-NL" smtClean="0"/>
              <a:t>17-10-2023</a:t>
            </a:fld>
            <a:endParaRPr lang="nl-NL"/>
          </a:p>
        </p:txBody>
      </p:sp>
      <p:sp>
        <p:nvSpPr>
          <p:cNvPr id="5" name="Tijdelijke aanduiding voor voettekst 4">
            <a:extLst>
              <a:ext uri="{FF2B5EF4-FFF2-40B4-BE49-F238E27FC236}">
                <a16:creationId xmlns:a16="http://schemas.microsoft.com/office/drawing/2014/main" id="{9C4A5CE6-5134-D845-9984-1A7F2312BC0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E3988F1-F61E-4441-A227-27EF7F682ED4}"/>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4103566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59FBBE-B158-3B4F-9D74-7937BF380B70}"/>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477FC9EC-0D22-9846-A877-B68B3D27C9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D81F2E83-6B2A-FB43-A4BD-E3C910C23B63}"/>
              </a:ext>
            </a:extLst>
          </p:cNvPr>
          <p:cNvSpPr>
            <a:spLocks noGrp="1"/>
          </p:cNvSpPr>
          <p:nvPr>
            <p:ph type="dt" sz="half" idx="10"/>
          </p:nvPr>
        </p:nvSpPr>
        <p:spPr/>
        <p:txBody>
          <a:bodyPr/>
          <a:lstStyle/>
          <a:p>
            <a:fld id="{5B568E51-4EA6-5C46-9DD1-1CA50A5A2FCD}" type="datetimeFigureOut">
              <a:rPr lang="nl-NL" smtClean="0"/>
              <a:t>17-10-2023</a:t>
            </a:fld>
            <a:endParaRPr lang="nl-NL"/>
          </a:p>
        </p:txBody>
      </p:sp>
      <p:sp>
        <p:nvSpPr>
          <p:cNvPr id="5" name="Tijdelijke aanduiding voor voettekst 4">
            <a:extLst>
              <a:ext uri="{FF2B5EF4-FFF2-40B4-BE49-F238E27FC236}">
                <a16:creationId xmlns:a16="http://schemas.microsoft.com/office/drawing/2014/main" id="{5D4E7BC4-03B5-3A45-98CB-7006879D7B0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C81009F-A244-A84E-9E09-59F9802CA457}"/>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796102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D7B7DD-7A79-7746-B2EA-73099F5B5D7E}"/>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ABD23E4-B877-E74E-A3FF-12DCE59DF869}"/>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C9E66F95-8F0E-B64C-A214-A59450E663E0}"/>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E8C8B979-F4CB-D74C-ADF5-8FC456FDDFB3}"/>
              </a:ext>
            </a:extLst>
          </p:cNvPr>
          <p:cNvSpPr>
            <a:spLocks noGrp="1"/>
          </p:cNvSpPr>
          <p:nvPr>
            <p:ph type="dt" sz="half" idx="10"/>
          </p:nvPr>
        </p:nvSpPr>
        <p:spPr/>
        <p:txBody>
          <a:bodyPr/>
          <a:lstStyle/>
          <a:p>
            <a:fld id="{5B568E51-4EA6-5C46-9DD1-1CA50A5A2FCD}" type="datetimeFigureOut">
              <a:rPr lang="nl-NL" smtClean="0"/>
              <a:t>17-10-2023</a:t>
            </a:fld>
            <a:endParaRPr lang="nl-NL"/>
          </a:p>
        </p:txBody>
      </p:sp>
      <p:sp>
        <p:nvSpPr>
          <p:cNvPr id="6" name="Tijdelijke aanduiding voor voettekst 5">
            <a:extLst>
              <a:ext uri="{FF2B5EF4-FFF2-40B4-BE49-F238E27FC236}">
                <a16:creationId xmlns:a16="http://schemas.microsoft.com/office/drawing/2014/main" id="{D1FF8BBB-2FA1-7C45-8668-03FAA39A40F9}"/>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0CAC25B0-EC7C-864E-A4F5-CE4CD2AAAFB1}"/>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2799288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89CB34-AC35-584B-9E5D-3E6D12F6EE65}"/>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7933B552-49BA-2049-B843-97D06D205E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202A2FE4-408E-6C4B-9123-4F5DB55D6FE7}"/>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206C31AE-C5E2-9C42-AFC5-8BD333BEF5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2A0156C9-C174-7244-A75A-223D2A3EC7C0}"/>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C995981A-396B-4644-8C6C-59FAD409827C}"/>
              </a:ext>
            </a:extLst>
          </p:cNvPr>
          <p:cNvSpPr>
            <a:spLocks noGrp="1"/>
          </p:cNvSpPr>
          <p:nvPr>
            <p:ph type="dt" sz="half" idx="10"/>
          </p:nvPr>
        </p:nvSpPr>
        <p:spPr/>
        <p:txBody>
          <a:bodyPr/>
          <a:lstStyle/>
          <a:p>
            <a:fld id="{5B568E51-4EA6-5C46-9DD1-1CA50A5A2FCD}" type="datetimeFigureOut">
              <a:rPr lang="nl-NL" smtClean="0"/>
              <a:t>17-10-2023</a:t>
            </a:fld>
            <a:endParaRPr lang="nl-NL"/>
          </a:p>
        </p:txBody>
      </p:sp>
      <p:sp>
        <p:nvSpPr>
          <p:cNvPr id="8" name="Tijdelijke aanduiding voor voettekst 7">
            <a:extLst>
              <a:ext uri="{FF2B5EF4-FFF2-40B4-BE49-F238E27FC236}">
                <a16:creationId xmlns:a16="http://schemas.microsoft.com/office/drawing/2014/main" id="{C741BAAD-1C4C-C848-BF23-8589EA5A0580}"/>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0B526650-706B-A343-9230-92C6A73917B3}"/>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823197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DD6027-E962-CA4C-A4E0-406BE52806F8}"/>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65918552-B58D-4645-9115-E317511A64B1}"/>
              </a:ext>
            </a:extLst>
          </p:cNvPr>
          <p:cNvSpPr>
            <a:spLocks noGrp="1"/>
          </p:cNvSpPr>
          <p:nvPr>
            <p:ph type="dt" sz="half" idx="10"/>
          </p:nvPr>
        </p:nvSpPr>
        <p:spPr/>
        <p:txBody>
          <a:bodyPr/>
          <a:lstStyle/>
          <a:p>
            <a:fld id="{5B568E51-4EA6-5C46-9DD1-1CA50A5A2FCD}" type="datetimeFigureOut">
              <a:rPr lang="nl-NL" smtClean="0"/>
              <a:t>17-10-2023</a:t>
            </a:fld>
            <a:endParaRPr lang="nl-NL"/>
          </a:p>
        </p:txBody>
      </p:sp>
      <p:sp>
        <p:nvSpPr>
          <p:cNvPr id="4" name="Tijdelijke aanduiding voor voettekst 3">
            <a:extLst>
              <a:ext uri="{FF2B5EF4-FFF2-40B4-BE49-F238E27FC236}">
                <a16:creationId xmlns:a16="http://schemas.microsoft.com/office/drawing/2014/main" id="{177E936D-7C82-3F4C-B23B-22A02E261EC0}"/>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F0C64FA6-EFDB-9B47-84E4-5B1A8EFA4815}"/>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596429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68E58140-35E8-7748-B203-E90586055502}"/>
              </a:ext>
            </a:extLst>
          </p:cNvPr>
          <p:cNvSpPr>
            <a:spLocks noGrp="1"/>
          </p:cNvSpPr>
          <p:nvPr>
            <p:ph type="dt" sz="half" idx="10"/>
          </p:nvPr>
        </p:nvSpPr>
        <p:spPr/>
        <p:txBody>
          <a:bodyPr/>
          <a:lstStyle/>
          <a:p>
            <a:fld id="{5B568E51-4EA6-5C46-9DD1-1CA50A5A2FCD}" type="datetimeFigureOut">
              <a:rPr lang="nl-NL" smtClean="0"/>
              <a:t>17-10-2023</a:t>
            </a:fld>
            <a:endParaRPr lang="nl-NL"/>
          </a:p>
        </p:txBody>
      </p:sp>
      <p:sp>
        <p:nvSpPr>
          <p:cNvPr id="3" name="Tijdelijke aanduiding voor voettekst 2">
            <a:extLst>
              <a:ext uri="{FF2B5EF4-FFF2-40B4-BE49-F238E27FC236}">
                <a16:creationId xmlns:a16="http://schemas.microsoft.com/office/drawing/2014/main" id="{E423FF5B-0AD0-BD49-82C7-7473060552B3}"/>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CE0356B0-B450-4540-A02E-1A3CC82FCB15}"/>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3284427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D47B4D-C574-0B42-85AA-62FA3FC0BF4A}"/>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102CDABE-CD14-654B-B92E-0FF45F755A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A5BA4362-1D05-7C45-BC22-D29142AD30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150445C2-D520-FA41-847E-4D30722EAB32}"/>
              </a:ext>
            </a:extLst>
          </p:cNvPr>
          <p:cNvSpPr>
            <a:spLocks noGrp="1"/>
          </p:cNvSpPr>
          <p:nvPr>
            <p:ph type="dt" sz="half" idx="10"/>
          </p:nvPr>
        </p:nvSpPr>
        <p:spPr/>
        <p:txBody>
          <a:bodyPr/>
          <a:lstStyle/>
          <a:p>
            <a:fld id="{5B568E51-4EA6-5C46-9DD1-1CA50A5A2FCD}" type="datetimeFigureOut">
              <a:rPr lang="nl-NL" smtClean="0"/>
              <a:t>17-10-2023</a:t>
            </a:fld>
            <a:endParaRPr lang="nl-NL"/>
          </a:p>
        </p:txBody>
      </p:sp>
      <p:sp>
        <p:nvSpPr>
          <p:cNvPr id="6" name="Tijdelijke aanduiding voor voettekst 5">
            <a:extLst>
              <a:ext uri="{FF2B5EF4-FFF2-40B4-BE49-F238E27FC236}">
                <a16:creationId xmlns:a16="http://schemas.microsoft.com/office/drawing/2014/main" id="{4842DAEE-2386-0140-A260-30DC14679441}"/>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D2F1F6E-2922-8143-89FC-7E76A7F2BDE7}"/>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1642287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C27418-6F53-084A-977B-DF4E70E15FFF}"/>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D9404BEE-81FA-9A40-8C0B-4730F75905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F14A921A-B8D8-F249-8330-4DFABEFEF8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3D70F71A-3FE4-7343-8C70-76DBA5E2DE0E}"/>
              </a:ext>
            </a:extLst>
          </p:cNvPr>
          <p:cNvSpPr>
            <a:spLocks noGrp="1"/>
          </p:cNvSpPr>
          <p:nvPr>
            <p:ph type="dt" sz="half" idx="10"/>
          </p:nvPr>
        </p:nvSpPr>
        <p:spPr/>
        <p:txBody>
          <a:bodyPr/>
          <a:lstStyle/>
          <a:p>
            <a:fld id="{5B568E51-4EA6-5C46-9DD1-1CA50A5A2FCD}" type="datetimeFigureOut">
              <a:rPr lang="nl-NL" smtClean="0"/>
              <a:t>17-10-2023</a:t>
            </a:fld>
            <a:endParaRPr lang="nl-NL"/>
          </a:p>
        </p:txBody>
      </p:sp>
      <p:sp>
        <p:nvSpPr>
          <p:cNvPr id="6" name="Tijdelijke aanduiding voor voettekst 5">
            <a:extLst>
              <a:ext uri="{FF2B5EF4-FFF2-40B4-BE49-F238E27FC236}">
                <a16:creationId xmlns:a16="http://schemas.microsoft.com/office/drawing/2014/main" id="{A664D8DF-02D9-B642-8836-6C8DC9A4C84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59AFF988-1F70-6840-AF8C-A5C6BFF65D26}"/>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446983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24B2EF3A-60E5-AF47-8637-3CCF52D0F5B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B59FE2B1-1559-FA49-9A4F-DC5F5DFDB0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CA449AD-1E9A-D940-883A-344156A932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568E51-4EA6-5C46-9DD1-1CA50A5A2FCD}" type="datetimeFigureOut">
              <a:rPr lang="nl-NL" smtClean="0"/>
              <a:t>17-10-2023</a:t>
            </a:fld>
            <a:endParaRPr lang="nl-NL"/>
          </a:p>
        </p:txBody>
      </p:sp>
      <p:sp>
        <p:nvSpPr>
          <p:cNvPr id="5" name="Tijdelijke aanduiding voor voettekst 4">
            <a:extLst>
              <a:ext uri="{FF2B5EF4-FFF2-40B4-BE49-F238E27FC236}">
                <a16:creationId xmlns:a16="http://schemas.microsoft.com/office/drawing/2014/main" id="{F170BCC4-4DD8-EB42-9F70-8C6A427C75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5A57253F-DB61-0443-ADB9-D2F37DB0780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F84456-23C2-E94F-8C1E-AB73ECF058CA}" type="slidenum">
              <a:rPr lang="nl-NL" smtClean="0"/>
              <a:t>‹nr.›</a:t>
            </a:fld>
            <a:endParaRPr lang="nl-NL"/>
          </a:p>
        </p:txBody>
      </p:sp>
    </p:spTree>
    <p:extLst>
      <p:ext uri="{BB962C8B-B14F-4D97-AF65-F5344CB8AC3E}">
        <p14:creationId xmlns:p14="http://schemas.microsoft.com/office/powerpoint/2010/main" val="13127615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hyperlink" Target="mailto:bgv@aob.nl" TargetMode="External"/><Relationship Id="rId4" Type="http://schemas.openxmlformats.org/officeDocument/2006/relationships/image" Target="../media/image4.jp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www.slo.nl/publish/pages/18345/startnotitie-dg-bovenbouw.pdf" TargetMode="External"/><Relationship Id="rId5" Type="http://schemas.openxmlformats.org/officeDocument/2006/relationships/hyperlink" Target="https://www.slo.nl/publish/pages/18344/startnotitie-burgerschap.pdf" TargetMode="External"/><Relationship Id="rId4" Type="http://schemas.openxmlformats.org/officeDocument/2006/relationships/hyperlink" Target="https://www.slo.nl/publish/pages/18819/werkopdracht.pdf"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Afbeelding 4" descr="Afbeelding met tekst, binnen, plafond, vloer&#10;&#10;Automatisch gegenereerde beschrijving">
            <a:extLst>
              <a:ext uri="{FF2B5EF4-FFF2-40B4-BE49-F238E27FC236}">
                <a16:creationId xmlns:a16="http://schemas.microsoft.com/office/drawing/2014/main" id="{CA4A527A-F959-ED4E-8020-70146BB9708A}"/>
              </a:ext>
            </a:extLst>
          </p:cNvPr>
          <p:cNvPicPr>
            <a:picLocks noChangeAspect="1"/>
          </p:cNvPicPr>
          <p:nvPr/>
        </p:nvPicPr>
        <p:blipFill rotWithShape="1">
          <a:blip r:embed="rId3">
            <a:alphaModFix amt="35000"/>
          </a:blip>
          <a:srcRect t="30"/>
          <a:stretch/>
        </p:blipFill>
        <p:spPr>
          <a:xfrm>
            <a:off x="0" y="24546"/>
            <a:ext cx="12192000" cy="6855958"/>
          </a:xfrm>
          <a:prstGeom prst="rect">
            <a:avLst/>
          </a:prstGeom>
        </p:spPr>
      </p:pic>
      <p:sp>
        <p:nvSpPr>
          <p:cNvPr id="2" name="Titel 1">
            <a:extLst>
              <a:ext uri="{FF2B5EF4-FFF2-40B4-BE49-F238E27FC236}">
                <a16:creationId xmlns:a16="http://schemas.microsoft.com/office/drawing/2014/main" id="{BC74DE0A-DBA1-854B-A54E-CFC8219E9DFA}"/>
              </a:ext>
            </a:extLst>
          </p:cNvPr>
          <p:cNvSpPr>
            <a:spLocks noGrp="1"/>
          </p:cNvSpPr>
          <p:nvPr>
            <p:ph type="ctrTitle"/>
          </p:nvPr>
        </p:nvSpPr>
        <p:spPr>
          <a:xfrm>
            <a:off x="643466" y="3320859"/>
            <a:ext cx="6334689" cy="2752137"/>
          </a:xfrm>
        </p:spPr>
        <p:txBody>
          <a:bodyPr anchor="t">
            <a:normAutofit fontScale="90000"/>
          </a:bodyPr>
          <a:lstStyle/>
          <a:p>
            <a:pPr algn="l"/>
            <a:r>
              <a:rPr lang="nl-NL" sz="4800" dirty="0"/>
              <a:t>                        </a:t>
            </a:r>
            <a:br>
              <a:rPr lang="nl-NL" sz="4800" dirty="0"/>
            </a:br>
            <a:r>
              <a:rPr lang="nl-NL" sz="4400" dirty="0">
                <a:latin typeface="Kalinga" panose="020B0502040204020203" pitchFamily="34" charset="0"/>
                <a:cs typeface="Kalinga" panose="020B0502040204020203" pitchFamily="34" charset="0"/>
              </a:rPr>
              <a:t>BGV-</a:t>
            </a:r>
            <a:r>
              <a:rPr lang="nl-NL" sz="4400" dirty="0" err="1">
                <a:latin typeface="Kalinga" panose="020B0502040204020203" pitchFamily="34" charset="0"/>
                <a:cs typeface="Kalinga" panose="020B0502040204020203" pitchFamily="34" charset="0"/>
              </a:rPr>
              <a:t>webcafé</a:t>
            </a:r>
            <a:r>
              <a:rPr lang="nl-NL" sz="4400" dirty="0">
                <a:latin typeface="Kalinga" panose="020B0502040204020203" pitchFamily="34" charset="0"/>
                <a:cs typeface="Kalinga" panose="020B0502040204020203" pitchFamily="34" charset="0"/>
              </a:rPr>
              <a:t> | </a:t>
            </a:r>
            <a:br>
              <a:rPr lang="nl-NL" sz="4400" dirty="0">
                <a:latin typeface="Kalinga" panose="020B0502040204020203" pitchFamily="34" charset="0"/>
                <a:cs typeface="Kalinga" panose="020B0502040204020203" pitchFamily="34" charset="0"/>
              </a:rPr>
            </a:br>
            <a:br>
              <a:rPr lang="nl-NL" sz="4400" dirty="0">
                <a:latin typeface="Kalinga" panose="020B0502040204020203" pitchFamily="34" charset="0"/>
                <a:cs typeface="Kalinga" panose="020B0502040204020203" pitchFamily="34" charset="0"/>
              </a:rPr>
            </a:br>
            <a:r>
              <a:rPr lang="nl-NL" sz="2800" dirty="0">
                <a:solidFill>
                  <a:srgbClr val="E2914B"/>
                </a:solidFill>
                <a:latin typeface="Kalinga" panose="020B0502040204020203" pitchFamily="34" charset="0"/>
                <a:cs typeface="Kalinga" panose="020B0502040204020203" pitchFamily="34" charset="0"/>
              </a:rPr>
              <a:t>Actualisatie curriculum GTC/LTC </a:t>
            </a:r>
            <a:br>
              <a:rPr lang="nl-NL" sz="3100" dirty="0">
                <a:solidFill>
                  <a:srgbClr val="E2914B"/>
                </a:solidFill>
                <a:latin typeface="Kalinga" panose="020B0502040204020203" pitchFamily="34" charset="0"/>
                <a:cs typeface="Kalinga" panose="020B0502040204020203" pitchFamily="34" charset="0"/>
              </a:rPr>
            </a:br>
            <a:r>
              <a:rPr lang="nl-NL" sz="3100" dirty="0">
                <a:solidFill>
                  <a:srgbClr val="E2914B"/>
                </a:solidFill>
                <a:latin typeface="Kalinga" panose="020B0502040204020203" pitchFamily="34" charset="0"/>
                <a:cs typeface="Kalinga" panose="020B0502040204020203" pitchFamily="34" charset="0"/>
              </a:rPr>
              <a:t>     </a:t>
            </a:r>
            <a:r>
              <a:rPr lang="nl-NL" sz="3100" b="1" i="1" dirty="0">
                <a:solidFill>
                  <a:srgbClr val="E2914B"/>
                </a:solidFill>
                <a:latin typeface="Kalinga" panose="020B0502040204020203" pitchFamily="34" charset="0"/>
                <a:cs typeface="Kalinga" panose="020B0502040204020203" pitchFamily="34" charset="0"/>
              </a:rPr>
              <a:t>van concept naar praktijk</a:t>
            </a:r>
          </a:p>
        </p:txBody>
      </p:sp>
      <p:sp>
        <p:nvSpPr>
          <p:cNvPr id="3" name="Ondertitel 2">
            <a:extLst>
              <a:ext uri="{FF2B5EF4-FFF2-40B4-BE49-F238E27FC236}">
                <a16:creationId xmlns:a16="http://schemas.microsoft.com/office/drawing/2014/main" id="{20D2CCBF-169C-EF4A-BDED-775A2687E834}"/>
              </a:ext>
            </a:extLst>
          </p:cNvPr>
          <p:cNvSpPr>
            <a:spLocks noGrp="1"/>
          </p:cNvSpPr>
          <p:nvPr>
            <p:ph type="subTitle" idx="1"/>
          </p:nvPr>
        </p:nvSpPr>
        <p:spPr>
          <a:xfrm>
            <a:off x="643467" y="2348680"/>
            <a:ext cx="4823883" cy="972180"/>
          </a:xfrm>
        </p:spPr>
        <p:txBody>
          <a:bodyPr anchor="b">
            <a:normAutofit/>
          </a:bodyPr>
          <a:lstStyle/>
          <a:p>
            <a:pPr algn="l"/>
            <a:r>
              <a:rPr lang="nl-NL" sz="2000" dirty="0">
                <a:latin typeface="Kalinga" panose="020B0502040204020203" pitchFamily="34" charset="0"/>
                <a:cs typeface="Kalinga" panose="020B0502040204020203" pitchFamily="34" charset="0"/>
              </a:rPr>
              <a:t>5 oktober 2023 om 15.30 &amp; 20.00 uur.</a:t>
            </a:r>
          </a:p>
        </p:txBody>
      </p:sp>
      <p:sp>
        <p:nvSpPr>
          <p:cNvPr id="15" name="Freeform: Shape 14">
            <a:extLst>
              <a:ext uri="{FF2B5EF4-FFF2-40B4-BE49-F238E27FC236}">
                <a16:creationId xmlns:a16="http://schemas.microsoft.com/office/drawing/2014/main" id="{BCC55ACC-A2F6-403C-A3A4-D59B3734D4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57312" y="381000"/>
            <a:ext cx="6334689" cy="6477000"/>
          </a:xfrm>
          <a:custGeom>
            <a:avLst/>
            <a:gdLst>
              <a:gd name="connsiteX0" fmla="*/ 3561588 w 6334689"/>
              <a:gd name="connsiteY0" fmla="*/ 0 h 6477000"/>
              <a:gd name="connsiteX1" fmla="*/ 6309883 w 6334689"/>
              <a:gd name="connsiteY1" fmla="*/ 1296087 h 6477000"/>
              <a:gd name="connsiteX2" fmla="*/ 6334689 w 6334689"/>
              <a:gd name="connsiteY2" fmla="*/ 1329261 h 6477000"/>
              <a:gd name="connsiteX3" fmla="*/ 6334689 w 6334689"/>
              <a:gd name="connsiteY3" fmla="*/ 5793916 h 6477000"/>
              <a:gd name="connsiteX4" fmla="*/ 6309883 w 6334689"/>
              <a:gd name="connsiteY4" fmla="*/ 5827089 h 6477000"/>
              <a:gd name="connsiteX5" fmla="*/ 5760467 w 6334689"/>
              <a:gd name="connsiteY5" fmla="*/ 6363539 h 6477000"/>
              <a:gd name="connsiteX6" fmla="*/ 5607796 w 6334689"/>
              <a:gd name="connsiteY6" fmla="*/ 6477000 h 6477000"/>
              <a:gd name="connsiteX7" fmla="*/ 1519571 w 6334689"/>
              <a:gd name="connsiteY7" fmla="*/ 6477000 h 6477000"/>
              <a:gd name="connsiteX8" fmla="*/ 1296088 w 6334689"/>
              <a:gd name="connsiteY8" fmla="*/ 6309883 h 6477000"/>
              <a:gd name="connsiteX9" fmla="*/ 0 w 6334689"/>
              <a:gd name="connsiteY9" fmla="*/ 3561588 h 6477000"/>
              <a:gd name="connsiteX10" fmla="*/ 3561588 w 6334689"/>
              <a:gd name="connsiteY10" fmla="*/ 0 h 6477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34689" h="6477000">
                <a:moveTo>
                  <a:pt x="3561588" y="0"/>
                </a:moveTo>
                <a:cubicBezTo>
                  <a:pt x="4668032" y="0"/>
                  <a:pt x="5656635" y="504534"/>
                  <a:pt x="6309883" y="1296087"/>
                </a:cubicBezTo>
                <a:lnTo>
                  <a:pt x="6334689" y="1329261"/>
                </a:lnTo>
                <a:lnTo>
                  <a:pt x="6334689" y="5793916"/>
                </a:lnTo>
                <a:lnTo>
                  <a:pt x="6309883" y="5827089"/>
                </a:lnTo>
                <a:cubicBezTo>
                  <a:pt x="6146571" y="6024977"/>
                  <a:pt x="5962299" y="6204927"/>
                  <a:pt x="5760467" y="6363539"/>
                </a:cubicBezTo>
                <a:lnTo>
                  <a:pt x="5607796" y="6477000"/>
                </a:lnTo>
                <a:lnTo>
                  <a:pt x="1519571" y="6477000"/>
                </a:lnTo>
                <a:lnTo>
                  <a:pt x="1296088" y="6309883"/>
                </a:lnTo>
                <a:cubicBezTo>
                  <a:pt x="504535" y="5656635"/>
                  <a:pt x="0" y="4668032"/>
                  <a:pt x="0" y="3561588"/>
                </a:cubicBezTo>
                <a:cubicBezTo>
                  <a:pt x="0" y="1594577"/>
                  <a:pt x="1594577" y="0"/>
                  <a:pt x="3561588"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Afbeelding 6" descr="Afbeelding met tekst&#10;&#10;Automatisch gegenereerde beschrijving">
            <a:extLst>
              <a:ext uri="{FF2B5EF4-FFF2-40B4-BE49-F238E27FC236}">
                <a16:creationId xmlns:a16="http://schemas.microsoft.com/office/drawing/2014/main" id="{9C291842-D69A-CB4A-901C-8BF5E6FB2831}"/>
              </a:ext>
            </a:extLst>
          </p:cNvPr>
          <p:cNvPicPr>
            <a:picLocks noChangeAspect="1"/>
          </p:cNvPicPr>
          <p:nvPr/>
        </p:nvPicPr>
        <p:blipFill rotWithShape="1">
          <a:blip r:embed="rId4"/>
          <a:srcRect l="41394" r="31237"/>
          <a:stretch/>
        </p:blipFill>
        <p:spPr>
          <a:xfrm>
            <a:off x="6021086" y="544804"/>
            <a:ext cx="6170914" cy="6313225"/>
          </a:xfrm>
          <a:custGeom>
            <a:avLst/>
            <a:gdLst/>
            <a:ahLst/>
            <a:cxnLst/>
            <a:rect l="l" t="t" r="r" b="b"/>
            <a:pathLst>
              <a:path w="6170914" h="6313225">
                <a:moveTo>
                  <a:pt x="3397813" y="0"/>
                </a:moveTo>
                <a:cubicBezTo>
                  <a:pt x="4453378" y="0"/>
                  <a:pt x="5396522" y="481334"/>
                  <a:pt x="6019731" y="1236489"/>
                </a:cubicBezTo>
                <a:lnTo>
                  <a:pt x="6170914" y="1438663"/>
                </a:lnTo>
                <a:lnTo>
                  <a:pt x="6170914" y="5356963"/>
                </a:lnTo>
                <a:lnTo>
                  <a:pt x="6019731" y="5559138"/>
                </a:lnTo>
                <a:cubicBezTo>
                  <a:pt x="5786028" y="5842321"/>
                  <a:pt x="5507333" y="6086998"/>
                  <a:pt x="5194591" y="6282226"/>
                </a:cubicBezTo>
                <a:lnTo>
                  <a:pt x="5141791" y="6313225"/>
                </a:lnTo>
                <a:lnTo>
                  <a:pt x="1659199" y="6313225"/>
                </a:lnTo>
                <a:lnTo>
                  <a:pt x="1498064" y="6215333"/>
                </a:lnTo>
                <a:cubicBezTo>
                  <a:pt x="594240" y="5604721"/>
                  <a:pt x="0" y="4570663"/>
                  <a:pt x="0" y="3397813"/>
                </a:cubicBezTo>
                <a:cubicBezTo>
                  <a:pt x="0" y="1521253"/>
                  <a:pt x="1521253" y="0"/>
                  <a:pt x="3397813" y="0"/>
                </a:cubicBezTo>
                <a:close/>
              </a:path>
            </a:pathLst>
          </a:custGeom>
        </p:spPr>
      </p:pic>
      <p:pic>
        <p:nvPicPr>
          <p:cNvPr id="9" name="Afbeelding 8" descr="Afbeelding met tekst, illustratie&#10;&#10;Automatisch gegenereerde beschrijving">
            <a:extLst>
              <a:ext uri="{FF2B5EF4-FFF2-40B4-BE49-F238E27FC236}">
                <a16:creationId xmlns:a16="http://schemas.microsoft.com/office/drawing/2014/main" id="{2BE3D7D2-8B90-BA44-8737-41C858AB791C}"/>
              </a:ext>
            </a:extLst>
          </p:cNvPr>
          <p:cNvPicPr>
            <a:picLocks noChangeAspect="1"/>
          </p:cNvPicPr>
          <p:nvPr/>
        </p:nvPicPr>
        <p:blipFill>
          <a:blip r:embed="rId5"/>
          <a:stretch>
            <a:fillRect/>
          </a:stretch>
        </p:blipFill>
        <p:spPr>
          <a:xfrm>
            <a:off x="7230029" y="1308936"/>
            <a:ext cx="4100996" cy="5038365"/>
          </a:xfrm>
          <a:prstGeom prst="rect">
            <a:avLst/>
          </a:prstGeom>
        </p:spPr>
      </p:pic>
    </p:spTree>
    <p:extLst>
      <p:ext uri="{BB962C8B-B14F-4D97-AF65-F5344CB8AC3E}">
        <p14:creationId xmlns:p14="http://schemas.microsoft.com/office/powerpoint/2010/main" val="809312016"/>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36185" y="17282"/>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sp>
        <p:nvSpPr>
          <p:cNvPr id="3" name="Content Placeholder 8">
            <a:extLst>
              <a:ext uri="{FF2B5EF4-FFF2-40B4-BE49-F238E27FC236}">
                <a16:creationId xmlns:a16="http://schemas.microsoft.com/office/drawing/2014/main" id="{00C5DEA3-64BE-ABBB-214B-F0C14CB07A12}"/>
              </a:ext>
            </a:extLst>
          </p:cNvPr>
          <p:cNvSpPr>
            <a:spLocks noGrp="1"/>
          </p:cNvSpPr>
          <p:nvPr>
            <p:ph idx="1"/>
          </p:nvPr>
        </p:nvSpPr>
        <p:spPr>
          <a:xfrm>
            <a:off x="477981" y="4680772"/>
            <a:ext cx="5090062" cy="2090410"/>
          </a:xfrm>
        </p:spPr>
        <p:txBody>
          <a:bodyPr vert="horz" lIns="91440" tIns="45720" rIns="91440" bIns="45720" rtlCol="0">
            <a:noAutofit/>
          </a:bodyPr>
          <a:lstStyle/>
          <a:p>
            <a:pPr marL="0" indent="0">
              <a:buNone/>
            </a:pPr>
            <a:r>
              <a:rPr lang="en-US" sz="2400" b="1" i="1" dirty="0">
                <a:latin typeface="Kalinga" panose="020B0502040204020203" pitchFamily="34" charset="0"/>
                <a:cs typeface="Kalinga" panose="020B0502040204020203" pitchFamily="34" charset="0"/>
              </a:rPr>
              <a:t>Intermezzo: Het </a:t>
            </a:r>
            <a:r>
              <a:rPr lang="en-US" sz="2400" b="1" i="1" dirty="0" err="1">
                <a:latin typeface="Kalinga" panose="020B0502040204020203" pitchFamily="34" charset="0"/>
                <a:cs typeface="Kalinga" panose="020B0502040204020203" pitchFamily="34" charset="0"/>
              </a:rPr>
              <a:t>centraal</a:t>
            </a:r>
            <a:r>
              <a:rPr lang="en-US" sz="2400" b="1" i="1" dirty="0">
                <a:latin typeface="Kalinga" panose="020B0502040204020203" pitchFamily="34" charset="0"/>
                <a:cs typeface="Kalinga" panose="020B0502040204020203" pitchFamily="34" charset="0"/>
              </a:rPr>
              <a:t> examen door de </a:t>
            </a:r>
            <a:r>
              <a:rPr lang="en-US" sz="2400" b="1" i="1" dirty="0" err="1">
                <a:latin typeface="Kalinga" panose="020B0502040204020203" pitchFamily="34" charset="0"/>
                <a:cs typeface="Kalinga" panose="020B0502040204020203" pitchFamily="34" charset="0"/>
              </a:rPr>
              <a:t>jaren</a:t>
            </a:r>
            <a:r>
              <a:rPr lang="en-US" sz="2400" b="1" i="1" dirty="0">
                <a:latin typeface="Kalinga" panose="020B0502040204020203" pitchFamily="34" charset="0"/>
                <a:cs typeface="Kalinga" panose="020B0502040204020203" pitchFamily="34" charset="0"/>
              </a:rPr>
              <a:t>.</a:t>
            </a:r>
            <a:endParaRPr lang="nl-NL" sz="2400" b="1" dirty="0">
              <a:effectLst/>
              <a:latin typeface="Kalinga" panose="020B0502040204020203" pitchFamily="34" charset="0"/>
              <a:cs typeface="Kalinga" panose="020B0502040204020203" pitchFamily="34" charset="0"/>
            </a:endParaRPr>
          </a:p>
        </p:txBody>
      </p:sp>
      <p:sp>
        <p:nvSpPr>
          <p:cNvPr id="12" name="Tekstvak 11">
            <a:extLst>
              <a:ext uri="{FF2B5EF4-FFF2-40B4-BE49-F238E27FC236}">
                <a16:creationId xmlns:a16="http://schemas.microsoft.com/office/drawing/2014/main" id="{73B433B9-5EFF-9F6D-21F8-096E83895CE5}"/>
              </a:ext>
            </a:extLst>
          </p:cNvPr>
          <p:cNvSpPr txBox="1"/>
          <p:nvPr/>
        </p:nvSpPr>
        <p:spPr>
          <a:xfrm>
            <a:off x="1539654" y="299603"/>
            <a:ext cx="4449450" cy="2677656"/>
          </a:xfrm>
          <a:prstGeom prst="rect">
            <a:avLst/>
          </a:prstGeom>
          <a:solidFill>
            <a:srgbClr val="F9B146"/>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400" dirty="0">
                <a:solidFill>
                  <a:schemeClr val="bg1"/>
                </a:solidFill>
                <a:effectLst/>
                <a:ea typeface="Times New Roman" panose="02020603050405020304" pitchFamily="18" charset="0"/>
                <a:cs typeface="Times New Roman" panose="02020603050405020304" pitchFamily="18" charset="0"/>
              </a:rPr>
              <a:t>Vanaf 1971 / 1975 </a:t>
            </a:r>
          </a:p>
          <a:p>
            <a:pPr>
              <a:defRPr/>
            </a:pPr>
            <a:r>
              <a:rPr lang="nl-NL" sz="1400" dirty="0">
                <a:solidFill>
                  <a:schemeClr val="bg1"/>
                </a:solidFill>
                <a:effectLst/>
                <a:ea typeface="Times New Roman" panose="02020603050405020304" pitchFamily="18" charset="0"/>
                <a:cs typeface="Times New Roman" panose="02020603050405020304" pitchFamily="18" charset="0"/>
              </a:rPr>
              <a:t>Zitting 3 klokuur.</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dirty="0">
                <a:solidFill>
                  <a:schemeClr val="bg1"/>
                </a:solidFill>
                <a:effectLst/>
                <a:ea typeface="Times New Roman" panose="02020603050405020304" pitchFamily="18" charset="0"/>
                <a:cs typeface="Times New Roman" panose="02020603050405020304" pitchFamily="18" charset="0"/>
              </a:rPr>
              <a:t>alleen PV  ca. </a:t>
            </a:r>
            <a:r>
              <a:rPr lang="nl-NL" sz="1400" b="1" dirty="0">
                <a:solidFill>
                  <a:schemeClr val="bg1"/>
                </a:solidFill>
                <a:effectLst/>
                <a:ea typeface="Times New Roman" panose="02020603050405020304" pitchFamily="18" charset="0"/>
                <a:cs typeface="Times New Roman" panose="02020603050405020304" pitchFamily="18" charset="0"/>
              </a:rPr>
              <a:t>17 regels </a:t>
            </a:r>
            <a:r>
              <a:rPr lang="nl-NL" sz="1400" dirty="0">
                <a:solidFill>
                  <a:schemeClr val="bg1"/>
                </a:solidFill>
                <a:effectLst/>
                <a:ea typeface="Times New Roman" panose="02020603050405020304" pitchFamily="18" charset="0"/>
                <a:cs typeface="Times New Roman" panose="02020603050405020304" pitchFamily="18" charset="0"/>
              </a:rPr>
              <a:t>en </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dirty="0">
                <a:solidFill>
                  <a:schemeClr val="bg1"/>
                </a:solidFill>
                <a:effectLst/>
                <a:ea typeface="Times New Roman" panose="02020603050405020304" pitchFamily="18" charset="0"/>
                <a:cs typeface="Times New Roman" panose="02020603050405020304" pitchFamily="18" charset="0"/>
              </a:rPr>
              <a:t>ca. 7 à 10  korte vragen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400" dirty="0">
              <a:solidFill>
                <a:schemeClr val="bg1"/>
              </a:solidFill>
              <a:effectLst/>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dirty="0">
                <a:solidFill>
                  <a:schemeClr val="bg1"/>
                </a:solidFill>
                <a:effectLst/>
                <a:ea typeface="Times New Roman" panose="02020603050405020304" pitchFamily="18" charset="0"/>
                <a:cs typeface="Times New Roman" panose="02020603050405020304" pitchFamily="18" charset="0"/>
              </a:rPr>
              <a:t>Vanaf 1990 Syllabus + nieuw examen</a:t>
            </a:r>
          </a:p>
          <a:p>
            <a:pPr>
              <a:defRPr/>
            </a:pPr>
            <a:r>
              <a:rPr lang="nl-NL" sz="1400" dirty="0">
                <a:solidFill>
                  <a:schemeClr val="bg1"/>
                </a:solidFill>
                <a:effectLst/>
                <a:ea typeface="Times New Roman" panose="02020603050405020304" pitchFamily="18" charset="0"/>
                <a:cs typeface="Times New Roman" panose="02020603050405020304" pitchFamily="18" charset="0"/>
              </a:rPr>
              <a:t>Zitting 3 klokuur.</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dirty="0">
                <a:solidFill>
                  <a:schemeClr val="bg1"/>
                </a:solidFill>
                <a:effectLst/>
                <a:ea typeface="Times New Roman" panose="02020603050405020304" pitchFamily="18" charset="0"/>
                <a:cs typeface="Times New Roman" panose="02020603050405020304" pitchFamily="18" charset="0"/>
              </a:rPr>
              <a:t>Ca. 20 vragen</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dirty="0">
                <a:solidFill>
                  <a:schemeClr val="bg1"/>
                </a:solidFill>
                <a:effectLst/>
                <a:ea typeface="Times New Roman" panose="02020603050405020304" pitchFamily="18" charset="0"/>
                <a:cs typeface="Times New Roman" panose="02020603050405020304" pitchFamily="18" charset="0"/>
              </a:rPr>
              <a:t>PV  </a:t>
            </a:r>
            <a:r>
              <a:rPr lang="nl-NL" sz="1400" b="1" dirty="0">
                <a:solidFill>
                  <a:schemeClr val="bg1"/>
                </a:solidFill>
                <a:effectLst/>
                <a:ea typeface="Times New Roman" panose="02020603050405020304" pitchFamily="18" charset="0"/>
                <a:cs typeface="Times New Roman" panose="02020603050405020304" pitchFamily="18" charset="0"/>
              </a:rPr>
              <a:t>9!! Regels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dirty="0">
                <a:solidFill>
                  <a:schemeClr val="bg1"/>
                </a:solidFill>
                <a:effectLst/>
                <a:ea typeface="Times New Roman" panose="02020603050405020304" pitchFamily="18" charset="0"/>
                <a:cs typeface="Times New Roman" panose="02020603050405020304" pitchFamily="18" charset="0"/>
              </a:rPr>
              <a:t>1 passage gelezen Grieks (</a:t>
            </a:r>
            <a:r>
              <a:rPr lang="nl-NL" sz="1400" b="1" dirty="0">
                <a:solidFill>
                  <a:schemeClr val="bg1"/>
                </a:solidFill>
                <a:effectLst/>
                <a:ea typeface="Times New Roman" panose="02020603050405020304" pitchFamily="18" charset="0"/>
                <a:cs typeface="Times New Roman" panose="02020603050405020304" pitchFamily="18" charset="0"/>
              </a:rPr>
              <a:t>40 regels</a:t>
            </a:r>
            <a:r>
              <a:rPr lang="nl-NL" sz="1400" dirty="0">
                <a:solidFill>
                  <a:schemeClr val="bg1"/>
                </a:solidFill>
                <a:effectLst/>
                <a:ea typeface="Times New Roman" panose="02020603050405020304" pitchFamily="18" charset="0"/>
                <a:cs typeface="Times New Roman" panose="02020603050405020304"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dirty="0">
                <a:solidFill>
                  <a:schemeClr val="bg1"/>
                </a:solidFill>
                <a:effectLst/>
                <a:ea typeface="Times New Roman" panose="02020603050405020304" pitchFamily="18" charset="0"/>
                <a:cs typeface="Times New Roman" panose="02020603050405020304" pitchFamily="18" charset="0"/>
              </a:rPr>
              <a:t>1 passage in vertaling (</a:t>
            </a:r>
            <a:r>
              <a:rPr lang="nl-NL" sz="1400" b="1" dirty="0">
                <a:solidFill>
                  <a:schemeClr val="bg1"/>
                </a:solidFill>
                <a:effectLst/>
                <a:ea typeface="Times New Roman" panose="02020603050405020304" pitchFamily="18" charset="0"/>
                <a:cs typeface="Times New Roman" panose="02020603050405020304" pitchFamily="18" charset="0"/>
              </a:rPr>
              <a:t>8 regels</a:t>
            </a:r>
            <a:r>
              <a:rPr lang="nl-NL" sz="1400" dirty="0">
                <a:solidFill>
                  <a:schemeClr val="bg1"/>
                </a:solidFill>
                <a:effectLst/>
                <a:ea typeface="Times New Roman" panose="02020603050405020304" pitchFamily="18" charset="0"/>
                <a:cs typeface="Times New Roman" panose="02020603050405020304" pitchFamily="18" charset="0"/>
              </a:rPr>
              <a:t>)</a:t>
            </a:r>
            <a:endParaRPr lang="nl-NL" sz="1400" dirty="0">
              <a:effectLst/>
              <a:ea typeface="Times New Roman" panose="02020603050405020304" pitchFamily="18" charset="0"/>
              <a:cs typeface="Times New Roman" panose="02020603050405020304" pitchFamily="18" charset="0"/>
            </a:endParaRPr>
          </a:p>
          <a:p>
            <a:endParaRPr lang="nl-NL" sz="1400" b="1" dirty="0">
              <a:solidFill>
                <a:schemeClr val="bg1">
                  <a:lumMod val="85000"/>
                  <a:lumOff val="15000"/>
                </a:schemeClr>
              </a:solidFill>
              <a:ea typeface="Times New Roman" panose="02020603050405020304" pitchFamily="18" charset="0"/>
              <a:cs typeface="Kalinga" panose="020B0502040204020203" pitchFamily="34" charset="0"/>
            </a:endParaRPr>
          </a:p>
        </p:txBody>
      </p:sp>
      <p:sp>
        <p:nvSpPr>
          <p:cNvPr id="6" name="Tekstvak 5">
            <a:extLst>
              <a:ext uri="{FF2B5EF4-FFF2-40B4-BE49-F238E27FC236}">
                <a16:creationId xmlns:a16="http://schemas.microsoft.com/office/drawing/2014/main" id="{A1F3CE9D-FCD8-4006-F591-B063312F7A01}"/>
              </a:ext>
            </a:extLst>
          </p:cNvPr>
          <p:cNvSpPr txBox="1"/>
          <p:nvPr/>
        </p:nvSpPr>
        <p:spPr>
          <a:xfrm>
            <a:off x="6202896" y="299603"/>
            <a:ext cx="5722404" cy="6555641"/>
          </a:xfrm>
          <a:prstGeom prst="rect">
            <a:avLst/>
          </a:prstGeom>
          <a:solidFill>
            <a:srgbClr val="F9B146"/>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400" dirty="0">
                <a:solidFill>
                  <a:schemeClr val="bg1"/>
                </a:solidFill>
                <a:effectLst/>
                <a:ea typeface="Times New Roman" panose="02020603050405020304" pitchFamily="18" charset="0"/>
                <a:cs typeface="Times New Roman" panose="02020603050405020304" pitchFamily="18" charset="0"/>
              </a:rPr>
              <a:t>Vanaf 2001 Tweede fase CE (2001 overgangsjaar met oude en nieuwe stijl)</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dirty="0">
                <a:solidFill>
                  <a:schemeClr val="bg1"/>
                </a:solidFill>
                <a:ea typeface="Times New Roman" panose="02020603050405020304" pitchFamily="18" charset="0"/>
                <a:cs typeface="Times New Roman" panose="02020603050405020304" pitchFamily="18" charset="0"/>
              </a:rPr>
              <a:t>Zitting 3 klokuren</a:t>
            </a:r>
            <a:endParaRPr lang="nl-NL" sz="1400" dirty="0">
              <a:solidFill>
                <a:schemeClr val="bg1"/>
              </a:solidFill>
              <a:effectLst/>
              <a:ea typeface="Times New Roman" panose="02020603050405020304" pitchFamily="18" charset="0"/>
              <a:cs typeface="Times New Roman" panose="02020603050405020304" pitchFamily="18" charset="0"/>
            </a:endParaRPr>
          </a:p>
          <a:p>
            <a:pPr>
              <a:defRPr/>
            </a:pPr>
            <a:r>
              <a:rPr lang="nl-NL" sz="1400" dirty="0">
                <a:solidFill>
                  <a:schemeClr val="bg1"/>
                </a:solidFill>
                <a:effectLst/>
                <a:ea typeface="Times New Roman" panose="02020603050405020304" pitchFamily="18" charset="0"/>
                <a:cs typeface="Times New Roman" panose="02020603050405020304" pitchFamily="18" charset="0"/>
              </a:rPr>
              <a:t>OS: </a:t>
            </a:r>
            <a:r>
              <a:rPr lang="nl-NL" sz="1400" b="1" dirty="0">
                <a:solidFill>
                  <a:schemeClr val="bg1"/>
                </a:solidFill>
                <a:effectLst/>
                <a:ea typeface="Times New Roman" panose="02020603050405020304" pitchFamily="18" charset="0"/>
                <a:cs typeface="Times New Roman" panose="02020603050405020304" pitchFamily="18" charset="0"/>
              </a:rPr>
              <a:t>25 </a:t>
            </a:r>
            <a:r>
              <a:rPr lang="nl-NL" sz="1400" dirty="0">
                <a:solidFill>
                  <a:schemeClr val="bg1"/>
                </a:solidFill>
                <a:effectLst/>
                <a:ea typeface="Times New Roman" panose="02020603050405020304" pitchFamily="18" charset="0"/>
                <a:cs typeface="Times New Roman" panose="02020603050405020304" pitchFamily="18" charset="0"/>
              </a:rPr>
              <a:t>vragen</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dirty="0">
                <a:solidFill>
                  <a:schemeClr val="bg1"/>
                </a:solidFill>
                <a:effectLst/>
                <a:ea typeface="Times New Roman" panose="02020603050405020304" pitchFamily="18" charset="0"/>
                <a:cs typeface="Times New Roman" panose="02020603050405020304" pitchFamily="18" charset="0"/>
              </a:rPr>
              <a:t>PV ca. </a:t>
            </a:r>
            <a:r>
              <a:rPr lang="nl-NL" sz="1400" b="1" dirty="0">
                <a:solidFill>
                  <a:schemeClr val="bg1"/>
                </a:solidFill>
                <a:effectLst/>
                <a:ea typeface="Times New Roman" panose="02020603050405020304" pitchFamily="18" charset="0"/>
                <a:cs typeface="Times New Roman" panose="02020603050405020304" pitchFamily="18" charset="0"/>
              </a:rPr>
              <a:t>9 à 10 </a:t>
            </a:r>
            <a:r>
              <a:rPr lang="nl-NL" sz="1400" dirty="0">
                <a:solidFill>
                  <a:schemeClr val="bg1"/>
                </a:solidFill>
                <a:effectLst/>
                <a:ea typeface="Times New Roman" panose="02020603050405020304" pitchFamily="18" charset="0"/>
                <a:cs typeface="Times New Roman" panose="02020603050405020304" pitchFamily="18" charset="0"/>
              </a:rPr>
              <a:t>regels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dirty="0">
                <a:solidFill>
                  <a:schemeClr val="bg1"/>
                </a:solidFill>
                <a:effectLst/>
                <a:ea typeface="Times New Roman" panose="02020603050405020304" pitchFamily="18" charset="0"/>
                <a:cs typeface="Times New Roman" panose="02020603050405020304" pitchFamily="18" charset="0"/>
              </a:rPr>
              <a:t>1 Griekse passage gelezen (</a:t>
            </a:r>
            <a:r>
              <a:rPr lang="nl-NL" sz="1400" b="1" dirty="0">
                <a:solidFill>
                  <a:schemeClr val="bg1"/>
                </a:solidFill>
                <a:effectLst/>
                <a:ea typeface="Times New Roman" panose="02020603050405020304" pitchFamily="18" charset="0"/>
                <a:cs typeface="Times New Roman" panose="02020603050405020304" pitchFamily="18" charset="0"/>
              </a:rPr>
              <a:t>37 regels</a:t>
            </a:r>
            <a:r>
              <a:rPr lang="nl-NL" sz="1400" dirty="0">
                <a:solidFill>
                  <a:schemeClr val="bg1"/>
                </a:solidFill>
                <a:effectLst/>
                <a:ea typeface="Times New Roman" panose="02020603050405020304" pitchFamily="18" charset="0"/>
                <a:cs typeface="Times New Roman" panose="02020603050405020304"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dirty="0">
                <a:solidFill>
                  <a:schemeClr val="bg1"/>
                </a:solidFill>
                <a:effectLst/>
                <a:ea typeface="Times New Roman" panose="02020603050405020304" pitchFamily="18" charset="0"/>
                <a:cs typeface="Times New Roman" panose="02020603050405020304" pitchFamily="18" charset="0"/>
              </a:rPr>
              <a:t>1 bron (gedicht)</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dirty="0">
                <a:solidFill>
                  <a:schemeClr val="bg1"/>
                </a:solidFill>
                <a:effectLst/>
                <a:ea typeface="Times New Roman" panose="02020603050405020304" pitchFamily="18" charset="0"/>
                <a:cs typeface="Times New Roman" panose="02020603050405020304" pitchFamily="18" charset="0"/>
              </a:rPr>
              <a:t>1 tekst in vertaling </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dirty="0">
                <a:solidFill>
                  <a:schemeClr val="bg1"/>
                </a:solidFill>
                <a:effectLst/>
                <a:ea typeface="Times New Roman" panose="02020603050405020304" pitchFamily="18" charset="0"/>
                <a:cs typeface="Times New Roman" panose="02020603050405020304" pitchFamily="18" charset="0"/>
              </a:rPr>
              <a:t>1 Griekse passage gelezen (</a:t>
            </a:r>
            <a:r>
              <a:rPr lang="nl-NL" sz="1400" b="1" dirty="0">
                <a:solidFill>
                  <a:schemeClr val="bg1"/>
                </a:solidFill>
                <a:effectLst/>
                <a:ea typeface="Times New Roman" panose="02020603050405020304" pitchFamily="18" charset="0"/>
                <a:cs typeface="Times New Roman" panose="02020603050405020304" pitchFamily="18" charset="0"/>
              </a:rPr>
              <a:t>12 regels</a:t>
            </a:r>
            <a:r>
              <a:rPr lang="nl-NL" sz="1400" dirty="0">
                <a:solidFill>
                  <a:schemeClr val="bg1"/>
                </a:solidFill>
                <a:effectLst/>
                <a:ea typeface="Times New Roman" panose="02020603050405020304" pitchFamily="18" charset="0"/>
                <a:cs typeface="Times New Roman" panose="02020603050405020304"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400" dirty="0">
              <a:solidFill>
                <a:schemeClr val="bg1"/>
              </a:solidFill>
              <a:effectLst/>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dirty="0">
                <a:solidFill>
                  <a:schemeClr val="bg1"/>
                </a:solidFill>
                <a:effectLst/>
                <a:ea typeface="Times New Roman" panose="02020603050405020304" pitchFamily="18" charset="0"/>
                <a:cs typeface="Times New Roman" panose="02020603050405020304" pitchFamily="18" charset="0"/>
              </a:rPr>
              <a:t>NS </a:t>
            </a:r>
            <a:r>
              <a:rPr lang="nl-NL" sz="1400" b="1" dirty="0">
                <a:solidFill>
                  <a:schemeClr val="bg1"/>
                </a:solidFill>
                <a:effectLst/>
                <a:ea typeface="Times New Roman" panose="02020603050405020304" pitchFamily="18" charset="0"/>
                <a:cs typeface="Times New Roman" panose="02020603050405020304" pitchFamily="18" charset="0"/>
              </a:rPr>
              <a:t>25</a:t>
            </a:r>
            <a:r>
              <a:rPr lang="nl-NL" sz="1400" dirty="0">
                <a:solidFill>
                  <a:schemeClr val="bg1"/>
                </a:solidFill>
                <a:effectLst/>
                <a:ea typeface="Times New Roman" panose="02020603050405020304" pitchFamily="18" charset="0"/>
                <a:cs typeface="Times New Roman" panose="02020603050405020304" pitchFamily="18" charset="0"/>
              </a:rPr>
              <a:t> vragen</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dirty="0">
                <a:solidFill>
                  <a:schemeClr val="bg1"/>
                </a:solidFill>
                <a:effectLst/>
                <a:ea typeface="Times New Roman" panose="02020603050405020304" pitchFamily="18" charset="0"/>
                <a:cs typeface="Times New Roman" panose="02020603050405020304" pitchFamily="18" charset="0"/>
              </a:rPr>
              <a:t>PV ca. </a:t>
            </a:r>
            <a:r>
              <a:rPr lang="nl-NL" sz="1400" b="1" dirty="0">
                <a:solidFill>
                  <a:schemeClr val="bg1"/>
                </a:solidFill>
                <a:effectLst/>
                <a:ea typeface="Times New Roman" panose="02020603050405020304" pitchFamily="18" charset="0"/>
                <a:cs typeface="Times New Roman" panose="02020603050405020304" pitchFamily="18" charset="0"/>
              </a:rPr>
              <a:t>12</a:t>
            </a:r>
            <a:r>
              <a:rPr lang="nl-NL" sz="1400" dirty="0">
                <a:solidFill>
                  <a:schemeClr val="bg1"/>
                </a:solidFill>
                <a:effectLst/>
                <a:ea typeface="Times New Roman" panose="02020603050405020304" pitchFamily="18" charset="0"/>
                <a:cs typeface="Times New Roman" panose="02020603050405020304" pitchFamily="18" charset="0"/>
              </a:rPr>
              <a:t> regels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dirty="0">
                <a:solidFill>
                  <a:schemeClr val="bg1"/>
                </a:solidFill>
                <a:effectLst/>
                <a:ea typeface="Times New Roman" panose="02020603050405020304" pitchFamily="18" charset="0"/>
                <a:cs typeface="Times New Roman" panose="02020603050405020304" pitchFamily="18" charset="0"/>
              </a:rPr>
              <a:t>1 tekst gelezen stof (</a:t>
            </a:r>
            <a:r>
              <a:rPr lang="nl-NL" sz="1400" b="1" dirty="0">
                <a:solidFill>
                  <a:schemeClr val="bg1"/>
                </a:solidFill>
                <a:effectLst/>
                <a:ea typeface="Times New Roman" panose="02020603050405020304" pitchFamily="18" charset="0"/>
                <a:cs typeface="Times New Roman" panose="02020603050405020304" pitchFamily="18" charset="0"/>
              </a:rPr>
              <a:t>20 regels</a:t>
            </a:r>
            <a:r>
              <a:rPr lang="nl-NL" sz="1400" dirty="0">
                <a:solidFill>
                  <a:schemeClr val="bg1"/>
                </a:solidFill>
                <a:effectLst/>
                <a:ea typeface="Times New Roman" panose="02020603050405020304" pitchFamily="18" charset="0"/>
                <a:cs typeface="Times New Roman" panose="02020603050405020304"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dirty="0">
                <a:solidFill>
                  <a:schemeClr val="bg1"/>
                </a:solidFill>
                <a:effectLst/>
                <a:ea typeface="Times New Roman" panose="02020603050405020304" pitchFamily="18" charset="0"/>
                <a:cs typeface="Times New Roman" panose="02020603050405020304" pitchFamily="18" charset="0"/>
              </a:rPr>
              <a:t>1 tekst gelezen stof (</a:t>
            </a:r>
            <a:r>
              <a:rPr lang="nl-NL" sz="1400" b="1" dirty="0">
                <a:solidFill>
                  <a:schemeClr val="bg1"/>
                </a:solidFill>
                <a:effectLst/>
                <a:ea typeface="Times New Roman" panose="02020603050405020304" pitchFamily="18" charset="0"/>
                <a:cs typeface="Times New Roman" panose="02020603050405020304" pitchFamily="18" charset="0"/>
              </a:rPr>
              <a:t>13 regels</a:t>
            </a:r>
            <a:r>
              <a:rPr lang="nl-NL" sz="1400" dirty="0">
                <a:solidFill>
                  <a:schemeClr val="bg1"/>
                </a:solidFill>
                <a:effectLst/>
                <a:ea typeface="Times New Roman" panose="02020603050405020304" pitchFamily="18" charset="0"/>
                <a:cs typeface="Times New Roman" panose="02020603050405020304"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dirty="0">
                <a:solidFill>
                  <a:schemeClr val="bg1"/>
                </a:solidFill>
                <a:effectLst/>
                <a:ea typeface="Times New Roman" panose="02020603050405020304" pitchFamily="18" charset="0"/>
                <a:cs typeface="Times New Roman" panose="02020603050405020304" pitchFamily="18" charset="0"/>
              </a:rPr>
              <a:t>1 tekst gelezen stof (</a:t>
            </a:r>
            <a:r>
              <a:rPr lang="nl-NL" sz="1400" b="1" dirty="0">
                <a:solidFill>
                  <a:schemeClr val="bg1"/>
                </a:solidFill>
                <a:effectLst/>
                <a:ea typeface="Times New Roman" panose="02020603050405020304" pitchFamily="18" charset="0"/>
                <a:cs typeface="Times New Roman" panose="02020603050405020304" pitchFamily="18" charset="0"/>
              </a:rPr>
              <a:t>19 regels</a:t>
            </a:r>
            <a:r>
              <a:rPr lang="nl-NL" sz="1400" dirty="0">
                <a:solidFill>
                  <a:schemeClr val="bg1"/>
                </a:solidFill>
                <a:effectLst/>
                <a:ea typeface="Times New Roman" panose="02020603050405020304" pitchFamily="18" charset="0"/>
                <a:cs typeface="Times New Roman" panose="02020603050405020304"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400" dirty="0">
              <a:solidFill>
                <a:schemeClr val="bg1"/>
              </a:solidFill>
              <a:effectLst/>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dirty="0">
                <a:solidFill>
                  <a:schemeClr val="bg1"/>
                </a:solidFill>
                <a:effectLst/>
                <a:ea typeface="Times New Roman" panose="02020603050405020304" pitchFamily="18" charset="0"/>
                <a:cs typeface="Times New Roman" panose="02020603050405020304" pitchFamily="18" charset="0"/>
              </a:rPr>
              <a:t>2022 Grieks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b="1" dirty="0">
                <a:solidFill>
                  <a:schemeClr val="bg1"/>
                </a:solidFill>
                <a:effectLst/>
                <a:ea typeface="Times New Roman" panose="02020603050405020304" pitchFamily="18" charset="0"/>
                <a:cs typeface="Times New Roman" panose="02020603050405020304" pitchFamily="18" charset="0"/>
              </a:rPr>
              <a:t>31</a:t>
            </a:r>
            <a:r>
              <a:rPr lang="nl-NL" sz="1400" dirty="0">
                <a:solidFill>
                  <a:schemeClr val="bg1"/>
                </a:solidFill>
                <a:effectLst/>
                <a:ea typeface="Times New Roman" panose="02020603050405020304" pitchFamily="18" charset="0"/>
                <a:cs typeface="Times New Roman" panose="02020603050405020304" pitchFamily="18" charset="0"/>
              </a:rPr>
              <a:t> vraagitems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dirty="0">
                <a:solidFill>
                  <a:schemeClr val="bg1"/>
                </a:solidFill>
                <a:effectLst/>
                <a:ea typeface="Times New Roman" panose="02020603050405020304" pitchFamily="18" charset="0"/>
                <a:cs typeface="Times New Roman" panose="02020603050405020304" pitchFamily="18" charset="0"/>
              </a:rPr>
              <a:t>PV </a:t>
            </a:r>
            <a:r>
              <a:rPr lang="nl-NL" sz="1400" b="1" dirty="0">
                <a:solidFill>
                  <a:schemeClr val="bg1"/>
                </a:solidFill>
                <a:effectLst/>
                <a:ea typeface="Times New Roman" panose="02020603050405020304" pitchFamily="18" charset="0"/>
                <a:cs typeface="Times New Roman" panose="02020603050405020304" pitchFamily="18" charset="0"/>
              </a:rPr>
              <a:t>13</a:t>
            </a:r>
            <a:r>
              <a:rPr lang="nl-NL" sz="1400" dirty="0">
                <a:solidFill>
                  <a:schemeClr val="bg1"/>
                </a:solidFill>
                <a:effectLst/>
                <a:ea typeface="Times New Roman" panose="02020603050405020304" pitchFamily="18" charset="0"/>
                <a:cs typeface="Times New Roman" panose="02020603050405020304" pitchFamily="18" charset="0"/>
              </a:rPr>
              <a:t> regels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dirty="0">
                <a:solidFill>
                  <a:schemeClr val="bg1"/>
                </a:solidFill>
                <a:effectLst/>
                <a:ea typeface="Times New Roman" panose="02020603050405020304" pitchFamily="18" charset="0"/>
                <a:cs typeface="Times New Roman" panose="02020603050405020304" pitchFamily="18" charset="0"/>
              </a:rPr>
              <a:t>1 tekst gelezen stof (</a:t>
            </a:r>
            <a:r>
              <a:rPr lang="nl-NL" sz="1400" b="1" dirty="0">
                <a:solidFill>
                  <a:schemeClr val="bg1"/>
                </a:solidFill>
                <a:effectLst/>
                <a:ea typeface="Times New Roman" panose="02020603050405020304" pitchFamily="18" charset="0"/>
                <a:cs typeface="Times New Roman" panose="02020603050405020304" pitchFamily="18" charset="0"/>
              </a:rPr>
              <a:t>28 regels</a:t>
            </a:r>
            <a:r>
              <a:rPr lang="nl-NL" sz="1400" dirty="0">
                <a:solidFill>
                  <a:schemeClr val="bg1"/>
                </a:solidFill>
                <a:effectLst/>
                <a:ea typeface="Times New Roman" panose="02020603050405020304" pitchFamily="18" charset="0"/>
                <a:cs typeface="Times New Roman" panose="02020603050405020304"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dirty="0">
                <a:solidFill>
                  <a:schemeClr val="bg1"/>
                </a:solidFill>
                <a:effectLst/>
                <a:ea typeface="Times New Roman" panose="02020603050405020304" pitchFamily="18" charset="0"/>
                <a:cs typeface="Times New Roman" panose="02020603050405020304" pitchFamily="18" charset="0"/>
              </a:rPr>
              <a:t>1 afbeelding</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dirty="0">
                <a:solidFill>
                  <a:schemeClr val="bg1"/>
                </a:solidFill>
                <a:effectLst/>
                <a:ea typeface="Times New Roman" panose="02020603050405020304" pitchFamily="18" charset="0"/>
                <a:cs typeface="Times New Roman" panose="02020603050405020304" pitchFamily="18" charset="0"/>
              </a:rPr>
              <a:t>1 tekst gelezen stof (</a:t>
            </a:r>
            <a:r>
              <a:rPr lang="nl-NL" sz="1400" b="1" dirty="0">
                <a:solidFill>
                  <a:schemeClr val="bg1"/>
                </a:solidFill>
                <a:effectLst/>
                <a:ea typeface="Times New Roman" panose="02020603050405020304" pitchFamily="18" charset="0"/>
                <a:cs typeface="Times New Roman" panose="02020603050405020304" pitchFamily="18" charset="0"/>
              </a:rPr>
              <a:t>42 regels</a:t>
            </a:r>
            <a:r>
              <a:rPr lang="nl-NL" sz="1400" dirty="0">
                <a:solidFill>
                  <a:schemeClr val="bg1"/>
                </a:solidFill>
                <a:effectLst/>
                <a:ea typeface="Times New Roman" panose="02020603050405020304" pitchFamily="18" charset="0"/>
                <a:cs typeface="Times New Roman" panose="02020603050405020304"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400" dirty="0">
              <a:solidFill>
                <a:schemeClr val="bg1"/>
              </a:solidFill>
              <a:effectLst/>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dirty="0">
                <a:solidFill>
                  <a:schemeClr val="bg1"/>
                </a:solidFill>
                <a:effectLst/>
                <a:ea typeface="Times New Roman" panose="02020603050405020304" pitchFamily="18" charset="0"/>
                <a:cs typeface="Times New Roman" panose="02020603050405020304" pitchFamily="18" charset="0"/>
              </a:rPr>
              <a:t>2022 Latijn </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b="1" dirty="0">
                <a:solidFill>
                  <a:schemeClr val="bg1"/>
                </a:solidFill>
                <a:effectLst/>
                <a:ea typeface="Times New Roman" panose="02020603050405020304" pitchFamily="18" charset="0"/>
                <a:cs typeface="Times New Roman" panose="02020603050405020304" pitchFamily="18" charset="0"/>
              </a:rPr>
              <a:t>31</a:t>
            </a:r>
            <a:r>
              <a:rPr lang="nl-NL" sz="1400" dirty="0">
                <a:solidFill>
                  <a:schemeClr val="bg1"/>
                </a:solidFill>
                <a:effectLst/>
                <a:ea typeface="Times New Roman" panose="02020603050405020304" pitchFamily="18" charset="0"/>
                <a:cs typeface="Times New Roman" panose="02020603050405020304" pitchFamily="18" charset="0"/>
              </a:rPr>
              <a:t>  Vraagitems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dirty="0">
                <a:solidFill>
                  <a:schemeClr val="bg1"/>
                </a:solidFill>
                <a:effectLst/>
                <a:ea typeface="Times New Roman" panose="02020603050405020304" pitchFamily="18" charset="0"/>
                <a:cs typeface="Times New Roman" panose="02020603050405020304" pitchFamily="18" charset="0"/>
              </a:rPr>
              <a:t>PV </a:t>
            </a:r>
            <a:r>
              <a:rPr lang="nl-NL" sz="1400" b="1" dirty="0">
                <a:solidFill>
                  <a:schemeClr val="bg1"/>
                </a:solidFill>
                <a:effectLst/>
                <a:ea typeface="Times New Roman" panose="02020603050405020304" pitchFamily="18" charset="0"/>
                <a:cs typeface="Times New Roman" panose="02020603050405020304" pitchFamily="18" charset="0"/>
              </a:rPr>
              <a:t>16</a:t>
            </a:r>
            <a:r>
              <a:rPr lang="nl-NL" sz="1400" dirty="0">
                <a:solidFill>
                  <a:schemeClr val="bg1"/>
                </a:solidFill>
                <a:effectLst/>
                <a:ea typeface="Times New Roman" panose="02020603050405020304" pitchFamily="18" charset="0"/>
                <a:cs typeface="Times New Roman" panose="02020603050405020304" pitchFamily="18" charset="0"/>
              </a:rPr>
              <a:t> verzen</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dirty="0">
                <a:solidFill>
                  <a:schemeClr val="bg1"/>
                </a:solidFill>
                <a:effectLst/>
                <a:ea typeface="Times New Roman" panose="02020603050405020304" pitchFamily="18" charset="0"/>
                <a:cs typeface="Times New Roman" panose="02020603050405020304" pitchFamily="18" charset="0"/>
              </a:rPr>
              <a:t>1 tekst gelezen stof (</a:t>
            </a:r>
            <a:r>
              <a:rPr lang="nl-NL" sz="1400" b="1" dirty="0">
                <a:solidFill>
                  <a:schemeClr val="bg1"/>
                </a:solidFill>
                <a:effectLst/>
                <a:ea typeface="Times New Roman" panose="02020603050405020304" pitchFamily="18" charset="0"/>
                <a:cs typeface="Times New Roman" panose="02020603050405020304" pitchFamily="18" charset="0"/>
              </a:rPr>
              <a:t>57 verzen</a:t>
            </a:r>
            <a:r>
              <a:rPr lang="nl-NL" sz="1400" dirty="0">
                <a:solidFill>
                  <a:schemeClr val="bg1"/>
                </a:solidFill>
                <a:effectLst/>
                <a:ea typeface="Times New Roman" panose="02020603050405020304" pitchFamily="18" charset="0"/>
                <a:cs typeface="Times New Roman" panose="02020603050405020304"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dirty="0">
                <a:solidFill>
                  <a:schemeClr val="bg1"/>
                </a:solidFill>
                <a:effectLst/>
                <a:ea typeface="Times New Roman" panose="02020603050405020304" pitchFamily="18" charset="0"/>
                <a:cs typeface="Times New Roman" panose="02020603050405020304" pitchFamily="18" charset="0"/>
              </a:rPr>
              <a:t>1 tekst gelezen stof (</a:t>
            </a:r>
            <a:r>
              <a:rPr lang="nl-NL" sz="1400" b="1" dirty="0">
                <a:solidFill>
                  <a:schemeClr val="bg1"/>
                </a:solidFill>
                <a:effectLst/>
                <a:ea typeface="Times New Roman" panose="02020603050405020304" pitchFamily="18" charset="0"/>
                <a:cs typeface="Times New Roman" panose="02020603050405020304" pitchFamily="18" charset="0"/>
              </a:rPr>
              <a:t>28 regels</a:t>
            </a:r>
            <a:r>
              <a:rPr lang="nl-NL" sz="1400" dirty="0">
                <a:solidFill>
                  <a:schemeClr val="bg1"/>
                </a:solidFill>
                <a:effectLst/>
                <a:ea typeface="Times New Roman" panose="02020603050405020304" pitchFamily="18" charset="0"/>
                <a:cs typeface="Times New Roman" panose="02020603050405020304"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dirty="0">
                <a:solidFill>
                  <a:schemeClr val="bg1"/>
                </a:solidFill>
                <a:effectLst/>
                <a:ea typeface="Times New Roman" panose="02020603050405020304" pitchFamily="18" charset="0"/>
                <a:cs typeface="Times New Roman" panose="02020603050405020304" pitchFamily="18" charset="0"/>
              </a:rPr>
              <a:t>1 afbeelding</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400" dirty="0">
                <a:solidFill>
                  <a:schemeClr val="bg1"/>
                </a:solidFill>
                <a:effectLst/>
                <a:ea typeface="Times New Roman" panose="02020603050405020304" pitchFamily="18" charset="0"/>
                <a:cs typeface="Times New Roman" panose="02020603050405020304" pitchFamily="18" charset="0"/>
              </a:rPr>
              <a:t>1 tekst gelezen stof (</a:t>
            </a:r>
            <a:r>
              <a:rPr lang="nl-NL" sz="1400" b="1" dirty="0">
                <a:solidFill>
                  <a:schemeClr val="bg1"/>
                </a:solidFill>
                <a:effectLst/>
                <a:ea typeface="Times New Roman" panose="02020603050405020304" pitchFamily="18" charset="0"/>
                <a:cs typeface="Times New Roman" panose="02020603050405020304" pitchFamily="18" charset="0"/>
              </a:rPr>
              <a:t>15 verzen</a:t>
            </a:r>
            <a:r>
              <a:rPr lang="nl-NL" sz="1400" dirty="0">
                <a:solidFill>
                  <a:schemeClr val="bg1"/>
                </a:solidFill>
                <a:effectLst/>
                <a:ea typeface="Times New Roman" panose="02020603050405020304" pitchFamily="18" charset="0"/>
                <a:cs typeface="Times New Roman" panose="02020603050405020304" pitchFamily="18" charset="0"/>
              </a:rPr>
              <a:t>)</a:t>
            </a:r>
            <a:endParaRPr lang="nl-NL" sz="1400" dirty="0">
              <a:solidFill>
                <a:schemeClr val="bg1"/>
              </a:solidFill>
            </a:endParaRPr>
          </a:p>
        </p:txBody>
      </p:sp>
    </p:spTree>
    <p:extLst>
      <p:ext uri="{BB962C8B-B14F-4D97-AF65-F5344CB8AC3E}">
        <p14:creationId xmlns:p14="http://schemas.microsoft.com/office/powerpoint/2010/main" val="3917916434"/>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23485" y="-6560"/>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sp>
        <p:nvSpPr>
          <p:cNvPr id="6" name="Rectangle 2">
            <a:extLst>
              <a:ext uri="{FF2B5EF4-FFF2-40B4-BE49-F238E27FC236}">
                <a16:creationId xmlns:a16="http://schemas.microsoft.com/office/drawing/2014/main" id="{0B702DBD-A2F6-4D54-AD8D-4DD6C5981B53}"/>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p>
        </p:txBody>
      </p:sp>
      <p:sp>
        <p:nvSpPr>
          <p:cNvPr id="7" name="Rectangle 4">
            <a:extLst>
              <a:ext uri="{FF2B5EF4-FFF2-40B4-BE49-F238E27FC236}">
                <a16:creationId xmlns:a16="http://schemas.microsoft.com/office/drawing/2014/main" id="{AF2D881B-533B-AC3C-5ED3-B6AEC812CF8D}"/>
              </a:ext>
            </a:extLst>
          </p:cNvPr>
          <p:cNvSpPr>
            <a:spLocks noChangeArrowheads="1"/>
          </p:cNvSpPr>
          <p:nvPr/>
        </p:nvSpPr>
        <p:spPr bwMode="auto">
          <a:xfrm>
            <a:off x="3" y="-2625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p>
        </p:txBody>
      </p:sp>
      <p:graphicFrame>
        <p:nvGraphicFramePr>
          <p:cNvPr id="9" name="Tabel 8">
            <a:extLst>
              <a:ext uri="{FF2B5EF4-FFF2-40B4-BE49-F238E27FC236}">
                <a16:creationId xmlns:a16="http://schemas.microsoft.com/office/drawing/2014/main" id="{5D5C80DD-778D-844D-F95C-BFDD552C5A70}"/>
              </a:ext>
            </a:extLst>
          </p:cNvPr>
          <p:cNvGraphicFramePr>
            <a:graphicFrameLocks noGrp="1"/>
          </p:cNvGraphicFramePr>
          <p:nvPr>
            <p:extLst>
              <p:ext uri="{D42A27DB-BD31-4B8C-83A1-F6EECF244321}">
                <p14:modId xmlns:p14="http://schemas.microsoft.com/office/powerpoint/2010/main" val="2807710509"/>
              </p:ext>
            </p:extLst>
          </p:nvPr>
        </p:nvGraphicFramePr>
        <p:xfrm>
          <a:off x="1185117" y="658339"/>
          <a:ext cx="7869984" cy="6157543"/>
        </p:xfrm>
        <a:graphic>
          <a:graphicData uri="http://schemas.openxmlformats.org/drawingml/2006/table">
            <a:tbl>
              <a:tblPr>
                <a:tableStyleId>{5C22544A-7EE6-4342-B048-85BDC9FD1C3A}</a:tableStyleId>
              </a:tblPr>
              <a:tblGrid>
                <a:gridCol w="2069525">
                  <a:extLst>
                    <a:ext uri="{9D8B030D-6E8A-4147-A177-3AD203B41FA5}">
                      <a16:colId xmlns:a16="http://schemas.microsoft.com/office/drawing/2014/main" val="2551925299"/>
                    </a:ext>
                  </a:extLst>
                </a:gridCol>
                <a:gridCol w="469178">
                  <a:extLst>
                    <a:ext uri="{9D8B030D-6E8A-4147-A177-3AD203B41FA5}">
                      <a16:colId xmlns:a16="http://schemas.microsoft.com/office/drawing/2014/main" val="4130592201"/>
                    </a:ext>
                  </a:extLst>
                </a:gridCol>
                <a:gridCol w="1513459">
                  <a:extLst>
                    <a:ext uri="{9D8B030D-6E8A-4147-A177-3AD203B41FA5}">
                      <a16:colId xmlns:a16="http://schemas.microsoft.com/office/drawing/2014/main" val="3827880651"/>
                    </a:ext>
                  </a:extLst>
                </a:gridCol>
                <a:gridCol w="2187192">
                  <a:extLst>
                    <a:ext uri="{9D8B030D-6E8A-4147-A177-3AD203B41FA5}">
                      <a16:colId xmlns:a16="http://schemas.microsoft.com/office/drawing/2014/main" val="708934019"/>
                    </a:ext>
                  </a:extLst>
                </a:gridCol>
                <a:gridCol w="537033">
                  <a:extLst>
                    <a:ext uri="{9D8B030D-6E8A-4147-A177-3AD203B41FA5}">
                      <a16:colId xmlns:a16="http://schemas.microsoft.com/office/drawing/2014/main" val="4092007725"/>
                    </a:ext>
                  </a:extLst>
                </a:gridCol>
                <a:gridCol w="1093597">
                  <a:extLst>
                    <a:ext uri="{9D8B030D-6E8A-4147-A177-3AD203B41FA5}">
                      <a16:colId xmlns:a16="http://schemas.microsoft.com/office/drawing/2014/main" val="748388776"/>
                    </a:ext>
                  </a:extLst>
                </a:gridCol>
              </a:tblGrid>
              <a:tr h="258090">
                <a:tc>
                  <a:txBody>
                    <a:bodyPr/>
                    <a:lstStyle/>
                    <a:p>
                      <a:pPr algn="l" fontAlgn="b"/>
                      <a:r>
                        <a:rPr lang="nl-NL" sz="1600" b="1" u="none" strike="noStrike" dirty="0">
                          <a:solidFill>
                            <a:schemeClr val="tx1"/>
                          </a:solidFill>
                          <a:effectLst/>
                        </a:rPr>
                        <a:t>SE</a:t>
                      </a:r>
                      <a:endParaRPr lang="nl-NL" sz="1600" b="1" i="0" u="none" strike="noStrike" dirty="0">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SE</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CE</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CE</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extLst>
                  <a:ext uri="{0D108BD9-81ED-4DB2-BD59-A6C34878D82A}">
                    <a16:rowId xmlns:a16="http://schemas.microsoft.com/office/drawing/2014/main" val="1573193143"/>
                  </a:ext>
                </a:extLst>
              </a:tr>
              <a:tr h="258090">
                <a:tc>
                  <a:txBody>
                    <a:bodyPr/>
                    <a:lstStyle/>
                    <a:p>
                      <a:pPr algn="l" fontAlgn="b"/>
                      <a:r>
                        <a:rPr lang="nl-NL" sz="1600" b="1" u="none" strike="noStrike">
                          <a:solidFill>
                            <a:schemeClr val="tx1"/>
                          </a:solidFill>
                          <a:effectLst/>
                        </a:rPr>
                        <a:t>stof</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toetsing</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stof</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toetsing</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extLst>
                  <a:ext uri="{0D108BD9-81ED-4DB2-BD59-A6C34878D82A}">
                    <a16:rowId xmlns:a16="http://schemas.microsoft.com/office/drawing/2014/main" val="351066126"/>
                  </a:ext>
                </a:extLst>
              </a:tr>
              <a:tr h="258090">
                <a:tc>
                  <a:txBody>
                    <a:bodyPr/>
                    <a:lstStyle/>
                    <a:p>
                      <a:pPr algn="l" fontAlgn="b"/>
                      <a:r>
                        <a:rPr lang="nl-NL" sz="1600" b="1" u="none" strike="noStrike">
                          <a:solidFill>
                            <a:schemeClr val="tx1"/>
                          </a:solidFill>
                          <a:effectLst/>
                        </a:rPr>
                        <a:t>25 OCT La/Gr</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rowSpan="8">
                  <a:txBody>
                    <a:bodyPr/>
                    <a:lstStyle/>
                    <a:p>
                      <a:pPr algn="ctr" fontAlgn="b"/>
                      <a:r>
                        <a:rPr lang="nl-NL" sz="1600" b="1" u="none" strike="noStrike" dirty="0">
                          <a:solidFill>
                            <a:schemeClr val="tx1"/>
                          </a:solidFill>
                          <a:effectLst/>
                        </a:rPr>
                        <a:t>keuze aan bevoegd gezag</a:t>
                      </a:r>
                      <a:endParaRPr lang="nl-NL" sz="1600" b="1" i="0" u="none" strike="noStrike" dirty="0">
                        <a:solidFill>
                          <a:schemeClr val="tx1"/>
                        </a:solidFill>
                        <a:effectLst/>
                        <a:latin typeface="Calibri" panose="020F0502020204030204" pitchFamily="34" charset="0"/>
                      </a:endParaRPr>
                    </a:p>
                  </a:txBody>
                  <a:tcPr marL="6999" marR="6999" marT="6999" marB="0" vert="vert270" anchor="b">
                    <a:solidFill>
                      <a:schemeClr val="bg1">
                        <a:lumMod val="85000"/>
                        <a:lumOff val="15000"/>
                      </a:schemeClr>
                    </a:solidFill>
                  </a:tcPr>
                </a:tc>
                <a:tc rowSpan="2">
                  <a:txBody>
                    <a:bodyPr/>
                    <a:lstStyle/>
                    <a:p>
                      <a:pPr algn="l" fontAlgn="ctr"/>
                      <a:r>
                        <a:rPr lang="nl-NL" sz="1600" b="1" u="none" strike="noStrike">
                          <a:solidFill>
                            <a:schemeClr val="tx1"/>
                          </a:solidFill>
                          <a:effectLst/>
                        </a:rPr>
                        <a:t>Domein A, B,C,D en 2 uit E t/m I</a:t>
                      </a:r>
                      <a:endParaRPr lang="nl-NL" sz="1600" b="1" i="0" u="none" strike="noStrike">
                        <a:solidFill>
                          <a:schemeClr val="tx1"/>
                        </a:solidFill>
                        <a:effectLst/>
                        <a:latin typeface="Calibri" panose="020F0502020204030204" pitchFamily="34" charset="0"/>
                      </a:endParaRPr>
                    </a:p>
                  </a:txBody>
                  <a:tcPr marL="6999" marR="6999" marT="6999" marB="0" anchor="ctr">
                    <a:solidFill>
                      <a:schemeClr val="bg1">
                        <a:lumMod val="85000"/>
                        <a:lumOff val="15000"/>
                      </a:schemeClr>
                    </a:solidFill>
                  </a:tcPr>
                </a:tc>
                <a:tc>
                  <a:txBody>
                    <a:bodyPr/>
                    <a:lstStyle/>
                    <a:p>
                      <a:pPr algn="l" fontAlgn="b"/>
                      <a:r>
                        <a:rPr lang="nl-NL" sz="1600" b="1" u="none" strike="noStrike">
                          <a:solidFill>
                            <a:schemeClr val="tx1"/>
                          </a:solidFill>
                          <a:effectLst/>
                        </a:rPr>
                        <a:t>15 OCT La/Gr</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rowSpan="8">
                  <a:txBody>
                    <a:bodyPr/>
                    <a:lstStyle/>
                    <a:p>
                      <a:pPr algn="ctr" fontAlgn="ctr"/>
                      <a:r>
                        <a:rPr lang="nl-NL" sz="1600" b="1" u="none" strike="noStrike" dirty="0">
                          <a:solidFill>
                            <a:schemeClr val="tx1"/>
                          </a:solidFill>
                          <a:effectLst/>
                        </a:rPr>
                        <a:t>keuze aan </a:t>
                      </a:r>
                      <a:r>
                        <a:rPr lang="nl-NL" sz="1600" b="1" u="none" strike="noStrike" dirty="0" err="1">
                          <a:solidFill>
                            <a:schemeClr val="tx1"/>
                          </a:solidFill>
                          <a:effectLst/>
                        </a:rPr>
                        <a:t>CvTE</a:t>
                      </a:r>
                      <a:endParaRPr lang="nl-NL" sz="1600" b="1" i="0" u="none" strike="noStrike" dirty="0">
                        <a:solidFill>
                          <a:schemeClr val="tx1"/>
                        </a:solidFill>
                        <a:effectLst/>
                        <a:latin typeface="Calibri" panose="020F0502020204030204" pitchFamily="34" charset="0"/>
                      </a:endParaRPr>
                    </a:p>
                  </a:txBody>
                  <a:tcPr marL="6999" marR="6999" marT="6999" marB="0" vert="vert270" anchor="ctr">
                    <a:solidFill>
                      <a:schemeClr val="bg1">
                        <a:lumMod val="85000"/>
                        <a:lumOff val="15000"/>
                      </a:schemeClr>
                    </a:solidFill>
                  </a:tcPr>
                </a:tc>
                <a:tc>
                  <a:txBody>
                    <a:bodyPr/>
                    <a:lstStyle/>
                    <a:p>
                      <a:pPr algn="l" fontAlgn="b"/>
                      <a:r>
                        <a:rPr lang="nl-NL" sz="1600" b="1" u="none" strike="noStrike">
                          <a:solidFill>
                            <a:schemeClr val="tx1"/>
                          </a:solidFill>
                          <a:effectLst/>
                        </a:rPr>
                        <a:t>A2,B,C,D</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extLst>
                  <a:ext uri="{0D108BD9-81ED-4DB2-BD59-A6C34878D82A}">
                    <a16:rowId xmlns:a16="http://schemas.microsoft.com/office/drawing/2014/main" val="3964613582"/>
                  </a:ext>
                </a:extLst>
              </a:tr>
              <a:tr h="278879">
                <a:tc rowSpan="2">
                  <a:txBody>
                    <a:bodyPr/>
                    <a:lstStyle/>
                    <a:p>
                      <a:pPr algn="l" fontAlgn="ctr"/>
                      <a:r>
                        <a:rPr lang="nl-NL" sz="1600" b="1" u="none" strike="noStrike">
                          <a:solidFill>
                            <a:schemeClr val="tx1"/>
                          </a:solidFill>
                          <a:effectLst/>
                        </a:rPr>
                        <a:t>45 OCT vertaald Gr/La</a:t>
                      </a:r>
                      <a:endParaRPr lang="nl-NL" sz="1600" b="1" i="0" u="none" strike="noStrike">
                        <a:solidFill>
                          <a:schemeClr val="tx1"/>
                        </a:solidFill>
                        <a:effectLst/>
                        <a:latin typeface="Calibri" panose="020F0502020204030204" pitchFamily="34" charset="0"/>
                      </a:endParaRPr>
                    </a:p>
                  </a:txBody>
                  <a:tcPr marL="6999" marR="6999" marT="6999" marB="0" anchor="ctr">
                    <a:solidFill>
                      <a:schemeClr val="bg1">
                        <a:lumMod val="85000"/>
                        <a:lumOff val="15000"/>
                      </a:schemeClr>
                    </a:solidFill>
                  </a:tcPr>
                </a:tc>
                <a:tc vMerge="1">
                  <a:txBody>
                    <a:bodyPr/>
                    <a:lstStyle/>
                    <a:p>
                      <a:endParaRPr lang="nl-NL"/>
                    </a:p>
                  </a:txBody>
                  <a:tcPr/>
                </a:tc>
                <a:tc vMerge="1">
                  <a:txBody>
                    <a:bodyPr/>
                    <a:lstStyle/>
                    <a:p>
                      <a:endParaRPr lang="nl-NL"/>
                    </a:p>
                  </a:txBody>
                  <a:tcPr/>
                </a:tc>
                <a:tc rowSpan="2">
                  <a:txBody>
                    <a:bodyPr/>
                    <a:lstStyle/>
                    <a:p>
                      <a:pPr algn="l" fontAlgn="ctr"/>
                      <a:r>
                        <a:rPr lang="nl-NL" sz="1600" b="1" u="none" strike="noStrike">
                          <a:solidFill>
                            <a:schemeClr val="tx1"/>
                          </a:solidFill>
                          <a:effectLst/>
                        </a:rPr>
                        <a:t>25 OCT vertaald Gr/La</a:t>
                      </a:r>
                      <a:endParaRPr lang="nl-NL" sz="1600" b="1" i="0" u="none" strike="noStrike">
                        <a:solidFill>
                          <a:schemeClr val="tx1"/>
                        </a:solidFill>
                        <a:effectLst/>
                        <a:latin typeface="Calibri" panose="020F0502020204030204" pitchFamily="34" charset="0"/>
                      </a:endParaRPr>
                    </a:p>
                  </a:txBody>
                  <a:tcPr marL="6999" marR="6999" marT="6999" marB="0" anchor="ctr">
                    <a:solidFill>
                      <a:schemeClr val="bg1">
                        <a:lumMod val="85000"/>
                        <a:lumOff val="15000"/>
                      </a:schemeClr>
                    </a:solidFill>
                  </a:tcPr>
                </a:tc>
                <a:tc vMerge="1">
                  <a:txBody>
                    <a:bodyPr/>
                    <a:lstStyle/>
                    <a:p>
                      <a:endParaRPr lang="nl-NL"/>
                    </a:p>
                  </a:txBody>
                  <a:tcPr/>
                </a:tc>
                <a:tc>
                  <a:txBody>
                    <a:bodyPr/>
                    <a:lstStyle/>
                    <a:p>
                      <a:pPr algn="l" fontAlgn="ctr"/>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ctr">
                    <a:solidFill>
                      <a:schemeClr val="bg1">
                        <a:lumMod val="85000"/>
                        <a:lumOff val="15000"/>
                      </a:schemeClr>
                    </a:solidFill>
                  </a:tcPr>
                </a:tc>
                <a:extLst>
                  <a:ext uri="{0D108BD9-81ED-4DB2-BD59-A6C34878D82A}">
                    <a16:rowId xmlns:a16="http://schemas.microsoft.com/office/drawing/2014/main" val="2011151704"/>
                  </a:ext>
                </a:extLst>
              </a:tr>
              <a:tr h="258090">
                <a:tc vMerge="1">
                  <a:txBody>
                    <a:bodyPr/>
                    <a:lstStyle/>
                    <a:p>
                      <a:endParaRPr lang="nl-NL"/>
                    </a:p>
                  </a:txBody>
                  <a:tcPr/>
                </a:tc>
                <a:tc vMerge="1">
                  <a:txBody>
                    <a:bodyPr/>
                    <a:lstStyle/>
                    <a:p>
                      <a:endParaRPr lang="nl-NL"/>
                    </a:p>
                  </a:txBody>
                  <a:tcPr/>
                </a:tc>
                <a:tc>
                  <a:txBody>
                    <a:bodyPr/>
                    <a:lstStyle/>
                    <a:p>
                      <a:pPr algn="l" fontAlgn="ctr"/>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ctr">
                    <a:solidFill>
                      <a:schemeClr val="bg1">
                        <a:lumMod val="85000"/>
                        <a:lumOff val="15000"/>
                      </a:schemeClr>
                    </a:solidFill>
                  </a:tcPr>
                </a:tc>
                <a:tc vMerge="1">
                  <a:txBody>
                    <a:bodyPr/>
                    <a:lstStyle/>
                    <a:p>
                      <a:endParaRPr lang="nl-NL"/>
                    </a:p>
                  </a:txBody>
                  <a:tcPr/>
                </a:tc>
                <a:tc vMerge="1">
                  <a:txBody>
                    <a:bodyPr/>
                    <a:lstStyle/>
                    <a:p>
                      <a:endParaRPr lang="nl-NL"/>
                    </a:p>
                  </a:txBody>
                  <a:tcPr/>
                </a:tc>
                <a:tc>
                  <a:txBody>
                    <a:bodyPr/>
                    <a:lstStyle/>
                    <a:p>
                      <a:pPr algn="l" fontAlgn="ctr"/>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ctr">
                    <a:solidFill>
                      <a:schemeClr val="bg1">
                        <a:lumMod val="85000"/>
                        <a:lumOff val="15000"/>
                      </a:schemeClr>
                    </a:solidFill>
                  </a:tcPr>
                </a:tc>
                <a:extLst>
                  <a:ext uri="{0D108BD9-81ED-4DB2-BD59-A6C34878D82A}">
                    <a16:rowId xmlns:a16="http://schemas.microsoft.com/office/drawing/2014/main" val="1054515905"/>
                  </a:ext>
                </a:extLst>
              </a:tr>
              <a:tr h="258090">
                <a:tc>
                  <a:txBody>
                    <a:bodyPr/>
                    <a:lstStyle/>
                    <a:p>
                      <a:pPr algn="l" fontAlgn="b"/>
                      <a:r>
                        <a:rPr lang="nl-NL" sz="1600" b="1" u="none" strike="noStrike">
                          <a:solidFill>
                            <a:schemeClr val="tx1"/>
                          </a:solidFill>
                          <a:effectLst/>
                        </a:rPr>
                        <a:t>gezien / ongezien</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vMerge="1">
                  <a:txBody>
                    <a:bodyPr/>
                    <a:lstStyle/>
                    <a:p>
                      <a:endParaRPr lang="nl-NL"/>
                    </a:p>
                  </a:txBody>
                  <a:tcPr/>
                </a:tc>
                <a:tc>
                  <a:txBody>
                    <a:bodyPr/>
                    <a:lstStyle/>
                    <a:p>
                      <a:pPr algn="l" fontAlgn="ctr"/>
                      <a:r>
                        <a:rPr lang="nl-NL" sz="1600" b="1" u="none" strike="noStrike">
                          <a:solidFill>
                            <a:schemeClr val="tx1"/>
                          </a:solidFill>
                          <a:effectLst/>
                        </a:rPr>
                        <a:t>geziene teksten</a:t>
                      </a:r>
                      <a:endParaRPr lang="nl-NL" sz="1600" b="1" i="0" u="none" strike="noStrike">
                        <a:solidFill>
                          <a:schemeClr val="tx1"/>
                        </a:solidFill>
                        <a:effectLst/>
                        <a:latin typeface="Calibri" panose="020F0502020204030204" pitchFamily="34" charset="0"/>
                      </a:endParaRPr>
                    </a:p>
                  </a:txBody>
                  <a:tcPr marL="6999" marR="6999" marT="6999" marB="0" anchor="ctr">
                    <a:solidFill>
                      <a:schemeClr val="bg1">
                        <a:lumMod val="85000"/>
                        <a:lumOff val="15000"/>
                      </a:schemeClr>
                    </a:solidFill>
                  </a:tcPr>
                </a:tc>
                <a:tc>
                  <a:txBody>
                    <a:bodyPr/>
                    <a:lstStyle/>
                    <a:p>
                      <a:pPr algn="l" fontAlgn="b"/>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vMerge="1">
                  <a:txBody>
                    <a:bodyPr/>
                    <a:lstStyle/>
                    <a:p>
                      <a:endParaRPr lang="nl-NL"/>
                    </a:p>
                  </a:txBody>
                  <a:tcPr/>
                </a:tc>
                <a:tc>
                  <a:txBody>
                    <a:bodyPr/>
                    <a:lstStyle/>
                    <a:p>
                      <a:pPr algn="l" fontAlgn="ctr"/>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ctr">
                    <a:solidFill>
                      <a:schemeClr val="bg1">
                        <a:lumMod val="85000"/>
                        <a:lumOff val="15000"/>
                      </a:schemeClr>
                    </a:solidFill>
                  </a:tcPr>
                </a:tc>
                <a:extLst>
                  <a:ext uri="{0D108BD9-81ED-4DB2-BD59-A6C34878D82A}">
                    <a16:rowId xmlns:a16="http://schemas.microsoft.com/office/drawing/2014/main" val="2664763984"/>
                  </a:ext>
                </a:extLst>
              </a:tr>
              <a:tr h="258090">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vMerge="1">
                  <a:txBody>
                    <a:bodyPr/>
                    <a:lstStyle/>
                    <a:p>
                      <a:endParaRPr lang="nl-NL"/>
                    </a:p>
                  </a:txBody>
                  <a:tcPr/>
                </a:tc>
                <a:tc>
                  <a:txBody>
                    <a:bodyPr/>
                    <a:lstStyle/>
                    <a:p>
                      <a:pPr algn="l" fontAlgn="ctr"/>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ctr">
                    <a:solidFill>
                      <a:schemeClr val="bg1">
                        <a:lumMod val="85000"/>
                        <a:lumOff val="15000"/>
                      </a:schemeClr>
                    </a:solidFill>
                  </a:tcPr>
                </a:tc>
                <a:tc>
                  <a:txBody>
                    <a:bodyPr/>
                    <a:lstStyle/>
                    <a:p>
                      <a:pPr algn="l" fontAlgn="b"/>
                      <a:r>
                        <a:rPr lang="nl-NL" sz="1600" b="1" u="none" strike="noStrike">
                          <a:solidFill>
                            <a:schemeClr val="tx1"/>
                          </a:solidFill>
                          <a:effectLst/>
                        </a:rPr>
                        <a:t>Homerus</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vMerge="1">
                  <a:txBody>
                    <a:bodyPr/>
                    <a:lstStyle/>
                    <a:p>
                      <a:endParaRPr lang="nl-NL"/>
                    </a:p>
                  </a:txBody>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extLst>
                  <a:ext uri="{0D108BD9-81ED-4DB2-BD59-A6C34878D82A}">
                    <a16:rowId xmlns:a16="http://schemas.microsoft.com/office/drawing/2014/main" val="2714463531"/>
                  </a:ext>
                </a:extLst>
              </a:tr>
              <a:tr h="258090">
                <a:tc>
                  <a:txBody>
                    <a:bodyPr/>
                    <a:lstStyle/>
                    <a:p>
                      <a:pPr algn="l" fontAlgn="b"/>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vMerge="1">
                  <a:txBody>
                    <a:bodyPr/>
                    <a:lstStyle/>
                    <a:p>
                      <a:endParaRPr lang="nl-NL"/>
                    </a:p>
                  </a:txBody>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Ovidius/Vergilius</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vMerge="1">
                  <a:txBody>
                    <a:bodyPr/>
                    <a:lstStyle/>
                    <a:p>
                      <a:endParaRPr lang="nl-NL"/>
                    </a:p>
                  </a:txBody>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extLst>
                  <a:ext uri="{0D108BD9-81ED-4DB2-BD59-A6C34878D82A}">
                    <a16:rowId xmlns:a16="http://schemas.microsoft.com/office/drawing/2014/main" val="2618186401"/>
                  </a:ext>
                </a:extLst>
              </a:tr>
              <a:tr h="258090">
                <a:tc>
                  <a:txBody>
                    <a:bodyPr/>
                    <a:lstStyle/>
                    <a:p>
                      <a:pPr algn="l" fontAlgn="b"/>
                      <a:r>
                        <a:rPr lang="nl-NL" sz="1600" b="1" u="none" strike="noStrike">
                          <a:solidFill>
                            <a:schemeClr val="tx1"/>
                          </a:solidFill>
                          <a:effectLst/>
                        </a:rPr>
                        <a:t>cultuuruitingen Oudheid</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vMerge="1">
                  <a:txBody>
                    <a:bodyPr/>
                    <a:lstStyle/>
                    <a:p>
                      <a:endParaRPr lang="nl-NL"/>
                    </a:p>
                  </a:txBody>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cultuuruitingen Oudheid</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vMerge="1">
                  <a:txBody>
                    <a:bodyPr/>
                    <a:lstStyle/>
                    <a:p>
                      <a:endParaRPr lang="nl-NL"/>
                    </a:p>
                  </a:txBody>
                  <a:tcPr/>
                </a:tc>
                <a:tc>
                  <a:txBody>
                    <a:bodyPr/>
                    <a:lstStyle/>
                    <a:p>
                      <a:pPr algn="l" fontAlgn="b"/>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extLst>
                  <a:ext uri="{0D108BD9-81ED-4DB2-BD59-A6C34878D82A}">
                    <a16:rowId xmlns:a16="http://schemas.microsoft.com/office/drawing/2014/main" val="1179598995"/>
                  </a:ext>
                </a:extLst>
              </a:tr>
              <a:tr h="258090">
                <a:tc>
                  <a:txBody>
                    <a:bodyPr/>
                    <a:lstStyle/>
                    <a:p>
                      <a:pPr algn="l" fontAlgn="b"/>
                      <a:r>
                        <a:rPr lang="nl-NL" sz="1600" b="1" u="none" strike="noStrike">
                          <a:solidFill>
                            <a:schemeClr val="tx1"/>
                          </a:solidFill>
                          <a:effectLst/>
                        </a:rPr>
                        <a:t>alles thematisch</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vMerge="1">
                  <a:txBody>
                    <a:bodyPr/>
                    <a:lstStyle/>
                    <a:p>
                      <a:endParaRPr lang="nl-NL"/>
                    </a:p>
                  </a:txBody>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alles thematisch</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vMerge="1">
                  <a:txBody>
                    <a:bodyPr/>
                    <a:lstStyle/>
                    <a:p>
                      <a:endParaRPr lang="nl-NL"/>
                    </a:p>
                  </a:txBody>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extLst>
                  <a:ext uri="{0D108BD9-81ED-4DB2-BD59-A6C34878D82A}">
                    <a16:rowId xmlns:a16="http://schemas.microsoft.com/office/drawing/2014/main" val="2268330187"/>
                  </a:ext>
                </a:extLst>
              </a:tr>
              <a:tr h="258090">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extLst>
                  <a:ext uri="{0D108BD9-81ED-4DB2-BD59-A6C34878D82A}">
                    <a16:rowId xmlns:a16="http://schemas.microsoft.com/office/drawing/2014/main" val="2934571704"/>
                  </a:ext>
                </a:extLst>
              </a:tr>
              <a:tr h="258090">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CE-syllabus voor 2 jaar</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extLst>
                  <a:ext uri="{0D108BD9-81ED-4DB2-BD59-A6C34878D82A}">
                    <a16:rowId xmlns:a16="http://schemas.microsoft.com/office/drawing/2014/main" val="3730490128"/>
                  </a:ext>
                </a:extLst>
              </a:tr>
              <a:tr h="258090">
                <a:tc>
                  <a:txBody>
                    <a:bodyPr/>
                    <a:lstStyle/>
                    <a:p>
                      <a:pPr algn="l" fontAlgn="b"/>
                      <a:r>
                        <a:rPr lang="nl-NL" sz="1600" b="1" u="none" strike="noStrike">
                          <a:solidFill>
                            <a:schemeClr val="tx1"/>
                          </a:solidFill>
                          <a:effectLst/>
                        </a:rPr>
                        <a:t>2 genres</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CE-syllabus voor 2 jaar</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extLst>
                  <a:ext uri="{0D108BD9-81ED-4DB2-BD59-A6C34878D82A}">
                    <a16:rowId xmlns:a16="http://schemas.microsoft.com/office/drawing/2014/main" val="2471029630"/>
                  </a:ext>
                </a:extLst>
              </a:tr>
              <a:tr h="436722">
                <a:tc>
                  <a:txBody>
                    <a:bodyPr/>
                    <a:lstStyle/>
                    <a:p>
                      <a:pPr algn="l" fontAlgn="b"/>
                      <a:r>
                        <a:rPr lang="nl-NL" sz="1600" b="1" u="none" strike="noStrike">
                          <a:solidFill>
                            <a:schemeClr val="tx1"/>
                          </a:solidFill>
                          <a:effectLst/>
                        </a:rPr>
                        <a:t>min. 1x proza</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CE-stof mag in SE getoetst</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extLst>
                  <a:ext uri="{0D108BD9-81ED-4DB2-BD59-A6C34878D82A}">
                    <a16:rowId xmlns:a16="http://schemas.microsoft.com/office/drawing/2014/main" val="3214246741"/>
                  </a:ext>
                </a:extLst>
              </a:tr>
              <a:tr h="508978">
                <a:tc>
                  <a:txBody>
                    <a:bodyPr/>
                    <a:lstStyle/>
                    <a:p>
                      <a:pPr algn="l" fontAlgn="b"/>
                      <a:r>
                        <a:rPr lang="nl-NL" sz="1600" b="1" u="none" strike="noStrike">
                          <a:solidFill>
                            <a:schemeClr val="tx1"/>
                          </a:solidFill>
                          <a:effectLst/>
                        </a:rPr>
                        <a:t>min. 2 thema's (≠CE)</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binnen 1 thema min. dom. A,B,D</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extLst>
                  <a:ext uri="{0D108BD9-81ED-4DB2-BD59-A6C34878D82A}">
                    <a16:rowId xmlns:a16="http://schemas.microsoft.com/office/drawing/2014/main" val="2785834162"/>
                  </a:ext>
                </a:extLst>
              </a:tr>
              <a:tr h="508978">
                <a:tc>
                  <a:txBody>
                    <a:bodyPr/>
                    <a:lstStyle/>
                    <a:p>
                      <a:pPr algn="l" fontAlgn="b"/>
                      <a:r>
                        <a:rPr lang="nl-NL" sz="1600" b="1" u="none" strike="noStrike">
                          <a:solidFill>
                            <a:schemeClr val="tx1"/>
                          </a:solidFill>
                          <a:effectLst/>
                        </a:rPr>
                        <a:t>pensum ≠ auteur ∧ genre</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extLst>
                  <a:ext uri="{0D108BD9-81ED-4DB2-BD59-A6C34878D82A}">
                    <a16:rowId xmlns:a16="http://schemas.microsoft.com/office/drawing/2014/main" val="3055814607"/>
                  </a:ext>
                </a:extLst>
              </a:tr>
              <a:tr h="258090">
                <a:tc rowSpan="2">
                  <a:txBody>
                    <a:bodyPr/>
                    <a:lstStyle/>
                    <a:p>
                      <a:pPr algn="l" fontAlgn="ctr"/>
                      <a:r>
                        <a:rPr lang="nl-NL" sz="1600" b="1" u="none" strike="noStrike" dirty="0">
                          <a:solidFill>
                            <a:schemeClr val="tx1"/>
                          </a:solidFill>
                          <a:effectLst/>
                        </a:rPr>
                        <a:t>stof SE mag ook in keuzedomeinen</a:t>
                      </a:r>
                      <a:endParaRPr lang="nl-NL" sz="1600" b="1" i="0" u="none" strike="noStrike" dirty="0">
                        <a:solidFill>
                          <a:schemeClr val="tx1"/>
                        </a:solidFill>
                        <a:effectLst/>
                        <a:latin typeface="Calibri" panose="020F0502020204030204" pitchFamily="34" charset="0"/>
                      </a:endParaRPr>
                    </a:p>
                  </a:txBody>
                  <a:tcPr marL="6999" marR="6999" marT="6999" marB="0" anchor="ctr">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gridSpan="3">
                  <a:txBody>
                    <a:bodyPr/>
                    <a:lstStyle/>
                    <a:p>
                      <a:pPr algn="ctr" fontAlgn="b"/>
                      <a:r>
                        <a:rPr lang="nl-NL" sz="1600" b="1" u="none" strike="noStrike">
                          <a:solidFill>
                            <a:schemeClr val="tx1"/>
                          </a:solidFill>
                          <a:effectLst/>
                        </a:rPr>
                        <a:t>CE=meesterproef gericht op hoofddoel</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hMerge="1">
                  <a:txBody>
                    <a:bodyPr/>
                    <a:lstStyle/>
                    <a:p>
                      <a:endParaRPr lang="nl-NL"/>
                    </a:p>
                  </a:txBody>
                  <a:tcPr/>
                </a:tc>
                <a:tc hMerge="1">
                  <a:txBody>
                    <a:bodyPr/>
                    <a:lstStyle/>
                    <a:p>
                      <a:endParaRPr lang="nl-NL"/>
                    </a:p>
                  </a:txBody>
                  <a:tcPr/>
                </a:tc>
                <a:extLst>
                  <a:ext uri="{0D108BD9-81ED-4DB2-BD59-A6C34878D82A}">
                    <a16:rowId xmlns:a16="http://schemas.microsoft.com/office/drawing/2014/main" val="367718642"/>
                  </a:ext>
                </a:extLst>
              </a:tr>
              <a:tr h="258090">
                <a:tc vMerge="1">
                  <a:txBody>
                    <a:bodyPr/>
                    <a:lstStyle/>
                    <a:p>
                      <a:endParaRPr lang="nl-NL"/>
                    </a:p>
                  </a:txBody>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extLst>
                  <a:ext uri="{0D108BD9-81ED-4DB2-BD59-A6C34878D82A}">
                    <a16:rowId xmlns:a16="http://schemas.microsoft.com/office/drawing/2014/main" val="3823375303"/>
                  </a:ext>
                </a:extLst>
              </a:tr>
              <a:tr h="258090">
                <a:tc rowSpan="2" gridSpan="4">
                  <a:txBody>
                    <a:bodyPr/>
                    <a:lstStyle/>
                    <a:p>
                      <a:pPr algn="ctr" fontAlgn="ctr"/>
                      <a:r>
                        <a:rPr lang="nl-NL" sz="1600" b="1" u="none" strike="noStrike" dirty="0">
                          <a:solidFill>
                            <a:schemeClr val="tx1"/>
                          </a:solidFill>
                          <a:effectLst/>
                        </a:rPr>
                        <a:t>eigenstandig, gelijkwaardig en complementair SE en CE in de diplomabeslissing (p.18)</a:t>
                      </a:r>
                      <a:endParaRPr lang="nl-NL" sz="1600" b="1" i="0" u="none" strike="noStrike" dirty="0">
                        <a:solidFill>
                          <a:schemeClr val="tx1"/>
                        </a:solidFill>
                        <a:effectLst/>
                        <a:latin typeface="Calibri" panose="020F0502020204030204" pitchFamily="34" charset="0"/>
                      </a:endParaRPr>
                    </a:p>
                  </a:txBody>
                  <a:tcPr marL="6999" marR="6999" marT="6999" marB="0" anchor="ctr">
                    <a:solidFill>
                      <a:schemeClr val="bg1">
                        <a:lumMod val="85000"/>
                        <a:lumOff val="15000"/>
                      </a:schemeClr>
                    </a:solidFill>
                  </a:tcPr>
                </a:tc>
                <a:tc rowSpan="2" hMerge="1">
                  <a:txBody>
                    <a:bodyPr/>
                    <a:lstStyle/>
                    <a:p>
                      <a:endParaRPr lang="nl-NL"/>
                    </a:p>
                  </a:txBody>
                  <a:tcPr/>
                </a:tc>
                <a:tc rowSpan="2" hMerge="1">
                  <a:txBody>
                    <a:bodyPr/>
                    <a:lstStyle/>
                    <a:p>
                      <a:endParaRPr lang="nl-NL"/>
                    </a:p>
                  </a:txBody>
                  <a:tcPr/>
                </a:tc>
                <a:tc rowSpan="2" hMerge="1">
                  <a:txBody>
                    <a:bodyPr/>
                    <a:lstStyle/>
                    <a:p>
                      <a:endParaRPr lang="nl-NL"/>
                    </a:p>
                  </a:txBody>
                  <a:tcPr/>
                </a:tc>
                <a:tc>
                  <a:txBody>
                    <a:bodyPr/>
                    <a:lstStyle/>
                    <a:p>
                      <a:pPr algn="l" fontAlgn="b"/>
                      <a:r>
                        <a:rPr lang="nl-NL" sz="1600" b="1" u="none" strike="noStrike" dirty="0">
                          <a:solidFill>
                            <a:schemeClr val="tx1"/>
                          </a:solidFill>
                          <a:effectLst/>
                        </a:rPr>
                        <a:t> </a:t>
                      </a:r>
                      <a:endParaRPr lang="nl-NL" sz="1600" b="1" i="0" u="none" strike="noStrike" dirty="0">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extLst>
                  <a:ext uri="{0D108BD9-81ED-4DB2-BD59-A6C34878D82A}">
                    <a16:rowId xmlns:a16="http://schemas.microsoft.com/office/drawing/2014/main" val="1442614997"/>
                  </a:ext>
                </a:extLst>
              </a:tr>
              <a:tr h="258090">
                <a:tc gridSpan="4" vMerge="1">
                  <a:txBody>
                    <a:bodyPr/>
                    <a:lstStyle/>
                    <a:p>
                      <a:endParaRPr lang="nl-NL"/>
                    </a:p>
                  </a:txBody>
                  <a:tcPr/>
                </a:tc>
                <a:tc hMerge="1" vMerge="1">
                  <a:txBody>
                    <a:bodyPr/>
                    <a:lstStyle/>
                    <a:p>
                      <a:endParaRPr lang="nl-NL"/>
                    </a:p>
                  </a:txBody>
                  <a:tcPr/>
                </a:tc>
                <a:tc hMerge="1" vMerge="1">
                  <a:txBody>
                    <a:bodyPr/>
                    <a:lstStyle/>
                    <a:p>
                      <a:endParaRPr lang="nl-NL"/>
                    </a:p>
                  </a:txBody>
                  <a:tcPr/>
                </a:tc>
                <a:tc hMerge="1" vMerge="1">
                  <a:txBody>
                    <a:bodyPr/>
                    <a:lstStyle/>
                    <a:p>
                      <a:endParaRPr lang="nl-NL"/>
                    </a:p>
                  </a:txBody>
                  <a:tcPr/>
                </a:tc>
                <a:tc>
                  <a:txBody>
                    <a:bodyPr/>
                    <a:lstStyle/>
                    <a:p>
                      <a:pPr algn="l" fontAlgn="b"/>
                      <a:r>
                        <a:rPr lang="nl-NL" sz="1600" b="1" u="none" strike="noStrike">
                          <a:solidFill>
                            <a:schemeClr val="tx1"/>
                          </a:solidFill>
                          <a:effectLst/>
                        </a:rPr>
                        <a:t> </a:t>
                      </a:r>
                      <a:endParaRPr lang="nl-NL" sz="1600" b="1" i="0" u="none" strike="noStrike">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tc>
                  <a:txBody>
                    <a:bodyPr/>
                    <a:lstStyle/>
                    <a:p>
                      <a:pPr algn="l" fontAlgn="b"/>
                      <a:r>
                        <a:rPr lang="nl-NL" sz="1600" b="1" u="none" strike="noStrike" dirty="0">
                          <a:solidFill>
                            <a:schemeClr val="tx1"/>
                          </a:solidFill>
                          <a:effectLst/>
                        </a:rPr>
                        <a:t> </a:t>
                      </a:r>
                      <a:endParaRPr lang="nl-NL" sz="1600" b="1" i="0" u="none" strike="noStrike" dirty="0">
                        <a:solidFill>
                          <a:schemeClr val="tx1"/>
                        </a:solidFill>
                        <a:effectLst/>
                        <a:latin typeface="Calibri" panose="020F0502020204030204" pitchFamily="34" charset="0"/>
                      </a:endParaRPr>
                    </a:p>
                  </a:txBody>
                  <a:tcPr marL="6999" marR="6999" marT="6999" marB="0" anchor="b">
                    <a:solidFill>
                      <a:schemeClr val="bg1">
                        <a:lumMod val="85000"/>
                        <a:lumOff val="15000"/>
                      </a:schemeClr>
                    </a:solidFill>
                  </a:tcPr>
                </a:tc>
                <a:extLst>
                  <a:ext uri="{0D108BD9-81ED-4DB2-BD59-A6C34878D82A}">
                    <a16:rowId xmlns:a16="http://schemas.microsoft.com/office/drawing/2014/main" val="1920545140"/>
                  </a:ext>
                </a:extLst>
              </a:tr>
            </a:tbl>
          </a:graphicData>
        </a:graphic>
      </p:graphicFrame>
      <p:sp>
        <p:nvSpPr>
          <p:cNvPr id="11" name="Titel 10">
            <a:extLst>
              <a:ext uri="{FF2B5EF4-FFF2-40B4-BE49-F238E27FC236}">
                <a16:creationId xmlns:a16="http://schemas.microsoft.com/office/drawing/2014/main" id="{97664A6A-D061-4E49-2E5D-5D9BC9A38960}"/>
              </a:ext>
            </a:extLst>
          </p:cNvPr>
          <p:cNvSpPr>
            <a:spLocks noGrp="1"/>
          </p:cNvSpPr>
          <p:nvPr>
            <p:ph type="title"/>
          </p:nvPr>
        </p:nvSpPr>
        <p:spPr>
          <a:xfrm rot="16200000">
            <a:off x="-1846553" y="3457011"/>
            <a:ext cx="5234053" cy="829281"/>
          </a:xfrm>
          <a:solidFill>
            <a:schemeClr val="bg1">
              <a:lumMod val="95000"/>
              <a:lumOff val="5000"/>
            </a:schemeClr>
          </a:solidFill>
        </p:spPr>
        <p:txBody>
          <a:bodyPr/>
          <a:lstStyle/>
          <a:p>
            <a:r>
              <a:rPr lang="nl-NL" dirty="0"/>
              <a:t>CE </a:t>
            </a:r>
            <a:r>
              <a:rPr lang="nl-NL" i="1" dirty="0"/>
              <a:t>vs. </a:t>
            </a:r>
            <a:r>
              <a:rPr lang="nl-NL" dirty="0"/>
              <a:t>SE</a:t>
            </a:r>
          </a:p>
        </p:txBody>
      </p:sp>
      <p:sp>
        <p:nvSpPr>
          <p:cNvPr id="2" name="Content Placeholder 8">
            <a:extLst>
              <a:ext uri="{FF2B5EF4-FFF2-40B4-BE49-F238E27FC236}">
                <a16:creationId xmlns:a16="http://schemas.microsoft.com/office/drawing/2014/main" id="{F7A1672F-46A9-D1DB-48EB-0BD258858243}"/>
              </a:ext>
            </a:extLst>
          </p:cNvPr>
          <p:cNvSpPr>
            <a:spLocks noGrp="1"/>
          </p:cNvSpPr>
          <p:nvPr>
            <p:ph idx="1"/>
          </p:nvPr>
        </p:nvSpPr>
        <p:spPr>
          <a:xfrm>
            <a:off x="9420624" y="4093887"/>
            <a:ext cx="2415544" cy="2362448"/>
          </a:xfrm>
          <a:solidFill>
            <a:srgbClr val="E2914B"/>
          </a:solidFill>
        </p:spPr>
        <p:txBody>
          <a:bodyPr vert="horz" lIns="91440" tIns="45720" rIns="91440" bIns="45720" rtlCol="0">
            <a:noAutofit/>
          </a:bodyPr>
          <a:lstStyle/>
          <a:p>
            <a:pPr marL="0" indent="0">
              <a:buNone/>
            </a:pPr>
            <a:endParaRPr lang="en-US" b="1" i="1" dirty="0">
              <a:latin typeface="Kalinga" panose="020B0502040204020203" pitchFamily="34" charset="0"/>
              <a:cs typeface="Kalinga" panose="020B0502040204020203" pitchFamily="34" charset="0"/>
            </a:endParaRPr>
          </a:p>
          <a:p>
            <a:pPr marL="0" indent="0">
              <a:buNone/>
            </a:pPr>
            <a:r>
              <a:rPr lang="nl-NL" sz="1600" b="1" dirty="0">
                <a:latin typeface="Kalinga" panose="020B0502040204020203" pitchFamily="34" charset="0"/>
                <a:cs typeface="Kalinga" panose="020B0502040204020203" pitchFamily="34" charset="0"/>
              </a:rPr>
              <a:t>VVC: </a:t>
            </a:r>
            <a:r>
              <a:rPr lang="nl-NL" sz="1600" b="1" i="1" dirty="0">
                <a:latin typeface="Kalinga" panose="020B0502040204020203" pitchFamily="34" charset="0"/>
                <a:cs typeface="Kalinga" panose="020B0502040204020203" pitchFamily="34" charset="0"/>
              </a:rPr>
              <a:t>“Het is nodig om scherpe keuze </a:t>
            </a:r>
          </a:p>
          <a:p>
            <a:pPr marL="0" indent="0">
              <a:buNone/>
            </a:pPr>
            <a:r>
              <a:rPr lang="nl-NL" sz="1600" b="1" i="1" dirty="0">
                <a:latin typeface="Kalinga" panose="020B0502040204020203" pitchFamily="34" charset="0"/>
                <a:cs typeface="Kalinga" panose="020B0502040204020203" pitchFamily="34" charset="0"/>
              </a:rPr>
              <a:t>te maken om ruimte te creëren voor </a:t>
            </a:r>
          </a:p>
          <a:p>
            <a:pPr marL="0" indent="0">
              <a:buNone/>
            </a:pPr>
            <a:r>
              <a:rPr lang="nl-NL" sz="1600" i="1" dirty="0">
                <a:solidFill>
                  <a:schemeClr val="bg1"/>
                </a:solidFill>
                <a:effectLst/>
                <a:latin typeface="Kalinga" panose="020B0502040204020203" pitchFamily="34" charset="0"/>
                <a:cs typeface="Kalinga" panose="020B0502040204020203" pitchFamily="34" charset="0"/>
              </a:rPr>
              <a:t>II en III </a:t>
            </a:r>
            <a:r>
              <a:rPr lang="nl-NL" sz="1600" b="1" i="1" dirty="0">
                <a:latin typeface="Kalinga" panose="020B0502040204020203" pitchFamily="34" charset="0"/>
                <a:cs typeface="Kalinga" panose="020B0502040204020203" pitchFamily="34" charset="0"/>
              </a:rPr>
              <a:t>met ook zorg voor </a:t>
            </a:r>
            <a:r>
              <a:rPr lang="nl-NL" sz="1600" i="1" dirty="0">
                <a:solidFill>
                  <a:schemeClr val="bg1"/>
                </a:solidFill>
                <a:effectLst/>
                <a:latin typeface="Kalinga" panose="020B0502040204020203" pitchFamily="34" charset="0"/>
                <a:cs typeface="Kalinga" panose="020B0502040204020203" pitchFamily="34" charset="0"/>
              </a:rPr>
              <a:t>I</a:t>
            </a:r>
            <a:r>
              <a:rPr lang="nl-NL" sz="1600" b="1" i="1" dirty="0">
                <a:latin typeface="Kalinga" panose="020B0502040204020203" pitchFamily="34" charset="0"/>
                <a:cs typeface="Kalinga" panose="020B0502040204020203" pitchFamily="34" charset="0"/>
              </a:rPr>
              <a:t>”</a:t>
            </a:r>
            <a:endParaRPr lang="nl-NL" sz="1600" b="1" dirty="0">
              <a:solidFill>
                <a:srgbClr val="E2914B"/>
              </a:solidFill>
              <a:effectLst/>
              <a:latin typeface="Kalinga" panose="020B0502040204020203" pitchFamily="34" charset="0"/>
              <a:cs typeface="Kalinga" panose="020B0502040204020203" pitchFamily="34" charset="0"/>
            </a:endParaRPr>
          </a:p>
        </p:txBody>
      </p:sp>
      <p:graphicFrame>
        <p:nvGraphicFramePr>
          <p:cNvPr id="8" name="Tabel 7">
            <a:extLst>
              <a:ext uri="{FF2B5EF4-FFF2-40B4-BE49-F238E27FC236}">
                <a16:creationId xmlns:a16="http://schemas.microsoft.com/office/drawing/2014/main" id="{B2C581F2-2F4A-B825-09F6-C016E3789ACF}"/>
              </a:ext>
            </a:extLst>
          </p:cNvPr>
          <p:cNvGraphicFramePr>
            <a:graphicFrameLocks noGrp="1"/>
          </p:cNvGraphicFramePr>
          <p:nvPr>
            <p:extLst>
              <p:ext uri="{D42A27DB-BD31-4B8C-83A1-F6EECF244321}">
                <p14:modId xmlns:p14="http://schemas.microsoft.com/office/powerpoint/2010/main" val="1961813037"/>
              </p:ext>
            </p:extLst>
          </p:nvPr>
        </p:nvGraphicFramePr>
        <p:xfrm>
          <a:off x="9156701" y="668432"/>
          <a:ext cx="3035299" cy="2986405"/>
        </p:xfrm>
        <a:graphic>
          <a:graphicData uri="http://schemas.openxmlformats.org/drawingml/2006/table">
            <a:tbl>
              <a:tblPr>
                <a:tableStyleId>{5C22544A-7EE6-4342-B048-85BDC9FD1C3A}</a:tableStyleId>
              </a:tblPr>
              <a:tblGrid>
                <a:gridCol w="2083795">
                  <a:extLst>
                    <a:ext uri="{9D8B030D-6E8A-4147-A177-3AD203B41FA5}">
                      <a16:colId xmlns:a16="http://schemas.microsoft.com/office/drawing/2014/main" val="58415508"/>
                    </a:ext>
                  </a:extLst>
                </a:gridCol>
                <a:gridCol w="951504">
                  <a:extLst>
                    <a:ext uri="{9D8B030D-6E8A-4147-A177-3AD203B41FA5}">
                      <a16:colId xmlns:a16="http://schemas.microsoft.com/office/drawing/2014/main" val="4221577452"/>
                    </a:ext>
                  </a:extLst>
                </a:gridCol>
              </a:tblGrid>
              <a:tr h="266700">
                <a:tc>
                  <a:txBody>
                    <a:bodyPr/>
                    <a:lstStyle/>
                    <a:p>
                      <a:pPr algn="l" fontAlgn="b"/>
                      <a:r>
                        <a:rPr lang="nl-NL" sz="1600" b="1" u="none" strike="noStrike">
                          <a:effectLst/>
                        </a:rPr>
                        <a:t>werkdruk</a:t>
                      </a:r>
                      <a:endParaRPr lang="nl-NL" sz="1600" b="1" i="0" u="none" strike="noStrike">
                        <a:solidFill>
                          <a:srgbClr val="000000"/>
                        </a:solidFill>
                        <a:effectLst/>
                        <a:latin typeface="Calibri" panose="020F0502020204030204" pitchFamily="34" charset="0"/>
                      </a:endParaRPr>
                    </a:p>
                  </a:txBody>
                  <a:tcPr marL="9525" marR="9525" marT="9525" marB="0" anchor="b">
                    <a:solidFill>
                      <a:srgbClr val="F9B146"/>
                    </a:solidFill>
                  </a:tcPr>
                </a:tc>
                <a:tc>
                  <a:txBody>
                    <a:bodyPr/>
                    <a:lstStyle/>
                    <a:p>
                      <a:pPr algn="l" fontAlgn="b"/>
                      <a:r>
                        <a:rPr lang="nl-NL" sz="1600" b="1" u="none" strike="noStrike">
                          <a:effectLst/>
                        </a:rPr>
                        <a:t>werkdruk</a:t>
                      </a:r>
                      <a:endParaRPr lang="nl-NL" sz="1600" b="1" i="0" u="none" strike="noStrike">
                        <a:solidFill>
                          <a:srgbClr val="000000"/>
                        </a:solidFill>
                        <a:effectLst/>
                        <a:latin typeface="Calibri" panose="020F0502020204030204" pitchFamily="34" charset="0"/>
                      </a:endParaRPr>
                    </a:p>
                  </a:txBody>
                  <a:tcPr marL="9525" marR="9525" marT="9525" marB="0" anchor="b">
                    <a:solidFill>
                      <a:srgbClr val="F9B146"/>
                    </a:solidFill>
                  </a:tcPr>
                </a:tc>
                <a:extLst>
                  <a:ext uri="{0D108BD9-81ED-4DB2-BD59-A6C34878D82A}">
                    <a16:rowId xmlns:a16="http://schemas.microsoft.com/office/drawing/2014/main" val="1995150978"/>
                  </a:ext>
                </a:extLst>
              </a:tr>
              <a:tr h="279400">
                <a:tc>
                  <a:txBody>
                    <a:bodyPr/>
                    <a:lstStyle/>
                    <a:p>
                      <a:pPr algn="l" fontAlgn="b"/>
                      <a:r>
                        <a:rPr lang="nl-NL" sz="1600" b="1" u="none" strike="noStrike">
                          <a:effectLst/>
                        </a:rPr>
                        <a:t>docenten</a:t>
                      </a:r>
                      <a:endParaRPr lang="nl-NL" sz="1600" b="1" i="0" u="none" strike="noStrike">
                        <a:solidFill>
                          <a:srgbClr val="000000"/>
                        </a:solidFill>
                        <a:effectLst/>
                        <a:latin typeface="Calibri" panose="020F0502020204030204" pitchFamily="34" charset="0"/>
                      </a:endParaRPr>
                    </a:p>
                  </a:txBody>
                  <a:tcPr marL="9525" marR="9525" marT="9525" marB="0" anchor="b">
                    <a:solidFill>
                      <a:srgbClr val="F9B146"/>
                    </a:solidFill>
                  </a:tcPr>
                </a:tc>
                <a:tc>
                  <a:txBody>
                    <a:bodyPr/>
                    <a:lstStyle/>
                    <a:p>
                      <a:pPr algn="l" fontAlgn="b"/>
                      <a:r>
                        <a:rPr lang="nl-NL" sz="1600" b="1" u="none" strike="noStrike">
                          <a:effectLst/>
                        </a:rPr>
                        <a:t>leerlingen</a:t>
                      </a:r>
                      <a:endParaRPr lang="nl-NL" sz="1600" b="1" i="0" u="none" strike="noStrike">
                        <a:solidFill>
                          <a:srgbClr val="000000"/>
                        </a:solidFill>
                        <a:effectLst/>
                        <a:latin typeface="Calibri" panose="020F0502020204030204" pitchFamily="34" charset="0"/>
                      </a:endParaRPr>
                    </a:p>
                  </a:txBody>
                  <a:tcPr marL="9525" marR="9525" marT="9525" marB="0" anchor="b">
                    <a:solidFill>
                      <a:srgbClr val="F9B146"/>
                    </a:solidFill>
                  </a:tcPr>
                </a:tc>
                <a:extLst>
                  <a:ext uri="{0D108BD9-81ED-4DB2-BD59-A6C34878D82A}">
                    <a16:rowId xmlns:a16="http://schemas.microsoft.com/office/drawing/2014/main" val="1155155344"/>
                  </a:ext>
                </a:extLst>
              </a:tr>
              <a:tr h="279400">
                <a:tc gridSpan="2">
                  <a:txBody>
                    <a:bodyPr/>
                    <a:lstStyle/>
                    <a:p>
                      <a:pPr algn="ctr" fontAlgn="b"/>
                      <a:r>
                        <a:rPr lang="nl-NL" sz="1600" b="1" u="none" strike="noStrike">
                          <a:effectLst/>
                        </a:rPr>
                        <a:t>minder SE-/CE-pensum</a:t>
                      </a:r>
                      <a:endParaRPr lang="nl-NL" sz="1600" b="1" i="0" u="none" strike="noStrike">
                        <a:solidFill>
                          <a:srgbClr val="000000"/>
                        </a:solidFill>
                        <a:effectLst/>
                        <a:latin typeface="Calibri" panose="020F0502020204030204" pitchFamily="34" charset="0"/>
                      </a:endParaRPr>
                    </a:p>
                  </a:txBody>
                  <a:tcPr marL="9525" marR="9525" marT="9525" marB="0" anchor="b">
                    <a:solidFill>
                      <a:srgbClr val="F9B146"/>
                    </a:solidFill>
                  </a:tcPr>
                </a:tc>
                <a:tc hMerge="1">
                  <a:txBody>
                    <a:bodyPr/>
                    <a:lstStyle/>
                    <a:p>
                      <a:endParaRPr lang="nl-NL"/>
                    </a:p>
                  </a:txBody>
                  <a:tcPr/>
                </a:tc>
                <a:extLst>
                  <a:ext uri="{0D108BD9-81ED-4DB2-BD59-A6C34878D82A}">
                    <a16:rowId xmlns:a16="http://schemas.microsoft.com/office/drawing/2014/main" val="2013896126"/>
                  </a:ext>
                </a:extLst>
              </a:tr>
              <a:tr h="317500">
                <a:tc gridSpan="2">
                  <a:txBody>
                    <a:bodyPr/>
                    <a:lstStyle/>
                    <a:p>
                      <a:pPr algn="ctr" fontAlgn="b"/>
                      <a:r>
                        <a:rPr lang="nl-NL" sz="1600" b="1" u="none" strike="noStrike" dirty="0">
                          <a:effectLst/>
                        </a:rPr>
                        <a:t>thematisch lezen</a:t>
                      </a:r>
                      <a:endParaRPr lang="nl-NL" sz="1600" b="1" i="0" u="none" strike="noStrike" dirty="0">
                        <a:solidFill>
                          <a:srgbClr val="000000"/>
                        </a:solidFill>
                        <a:effectLst/>
                        <a:latin typeface="Calibri" panose="020F0502020204030204" pitchFamily="34" charset="0"/>
                      </a:endParaRPr>
                    </a:p>
                  </a:txBody>
                  <a:tcPr marL="9525" marR="9525" marT="9525" marB="0" anchor="b">
                    <a:solidFill>
                      <a:srgbClr val="F9B146"/>
                    </a:solidFill>
                  </a:tcPr>
                </a:tc>
                <a:tc hMerge="1">
                  <a:txBody>
                    <a:bodyPr/>
                    <a:lstStyle/>
                    <a:p>
                      <a:endParaRPr lang="nl-NL"/>
                    </a:p>
                  </a:txBody>
                  <a:tcPr/>
                </a:tc>
                <a:extLst>
                  <a:ext uri="{0D108BD9-81ED-4DB2-BD59-A6C34878D82A}">
                    <a16:rowId xmlns:a16="http://schemas.microsoft.com/office/drawing/2014/main" val="451134081"/>
                  </a:ext>
                </a:extLst>
              </a:tr>
              <a:tr h="266700">
                <a:tc gridSpan="2">
                  <a:txBody>
                    <a:bodyPr/>
                    <a:lstStyle/>
                    <a:p>
                      <a:pPr algn="ctr" fontAlgn="b"/>
                      <a:r>
                        <a:rPr lang="nl-NL" sz="1600" b="1" u="none" strike="noStrike" dirty="0">
                          <a:effectLst/>
                        </a:rPr>
                        <a:t>max. 2 keuzedomeinen</a:t>
                      </a:r>
                      <a:endParaRPr lang="nl-NL" sz="1600" b="1" i="0" u="none" strike="noStrike" dirty="0">
                        <a:solidFill>
                          <a:srgbClr val="000000"/>
                        </a:solidFill>
                        <a:effectLst/>
                        <a:latin typeface="Calibri" panose="020F0502020204030204" pitchFamily="34" charset="0"/>
                      </a:endParaRPr>
                    </a:p>
                  </a:txBody>
                  <a:tcPr marL="9525" marR="9525" marT="9525" marB="0" anchor="b">
                    <a:solidFill>
                      <a:srgbClr val="F9B146"/>
                    </a:solidFill>
                  </a:tcPr>
                </a:tc>
                <a:tc hMerge="1">
                  <a:txBody>
                    <a:bodyPr/>
                    <a:lstStyle/>
                    <a:p>
                      <a:endParaRPr lang="nl-NL"/>
                    </a:p>
                  </a:txBody>
                  <a:tcPr/>
                </a:tc>
                <a:extLst>
                  <a:ext uri="{0D108BD9-81ED-4DB2-BD59-A6C34878D82A}">
                    <a16:rowId xmlns:a16="http://schemas.microsoft.com/office/drawing/2014/main" val="3587060844"/>
                  </a:ext>
                </a:extLst>
              </a:tr>
              <a:tr h="279400">
                <a:tc gridSpan="2">
                  <a:txBody>
                    <a:bodyPr/>
                    <a:lstStyle/>
                    <a:p>
                      <a:pPr algn="ctr" fontAlgn="b"/>
                      <a:r>
                        <a:rPr lang="nl-NL" sz="1600" b="1" u="none" strike="noStrike" dirty="0">
                          <a:effectLst/>
                        </a:rPr>
                        <a:t>A1 uit CE</a:t>
                      </a:r>
                      <a:endParaRPr lang="nl-NL" sz="1600" b="1" i="0" u="none" strike="noStrike" dirty="0">
                        <a:solidFill>
                          <a:srgbClr val="000000"/>
                        </a:solidFill>
                        <a:effectLst/>
                        <a:latin typeface="Calibri" panose="020F0502020204030204" pitchFamily="34" charset="0"/>
                      </a:endParaRPr>
                    </a:p>
                  </a:txBody>
                  <a:tcPr marL="9525" marR="9525" marT="9525" marB="0" anchor="b">
                    <a:solidFill>
                      <a:srgbClr val="F9B146"/>
                    </a:solidFill>
                  </a:tcPr>
                </a:tc>
                <a:tc hMerge="1">
                  <a:txBody>
                    <a:bodyPr/>
                    <a:lstStyle/>
                    <a:p>
                      <a:endParaRPr lang="nl-NL"/>
                    </a:p>
                  </a:txBody>
                  <a:tcPr/>
                </a:tc>
                <a:extLst>
                  <a:ext uri="{0D108BD9-81ED-4DB2-BD59-A6C34878D82A}">
                    <a16:rowId xmlns:a16="http://schemas.microsoft.com/office/drawing/2014/main" val="4277468590"/>
                  </a:ext>
                </a:extLst>
              </a:tr>
              <a:tr h="266700">
                <a:tc gridSpan="2">
                  <a:txBody>
                    <a:bodyPr/>
                    <a:lstStyle/>
                    <a:p>
                      <a:pPr algn="ctr" fontAlgn="b"/>
                      <a:r>
                        <a:rPr lang="nl-NL" sz="1600" b="1" u="none" strike="noStrike" dirty="0">
                          <a:effectLst/>
                        </a:rPr>
                        <a:t>tekst uit CE-pensum in SE-toets</a:t>
                      </a:r>
                      <a:endParaRPr lang="nl-NL" sz="1600" b="1" i="0" u="none" strike="noStrike" dirty="0">
                        <a:solidFill>
                          <a:srgbClr val="000000"/>
                        </a:solidFill>
                        <a:effectLst/>
                        <a:latin typeface="Calibri" panose="020F0502020204030204" pitchFamily="34" charset="0"/>
                      </a:endParaRPr>
                    </a:p>
                  </a:txBody>
                  <a:tcPr marL="9525" marR="9525" marT="9525" marB="0" anchor="b">
                    <a:solidFill>
                      <a:srgbClr val="F9B146"/>
                    </a:solidFill>
                  </a:tcPr>
                </a:tc>
                <a:tc hMerge="1">
                  <a:txBody>
                    <a:bodyPr/>
                    <a:lstStyle/>
                    <a:p>
                      <a:endParaRPr lang="nl-NL"/>
                    </a:p>
                  </a:txBody>
                  <a:tcPr/>
                </a:tc>
                <a:extLst>
                  <a:ext uri="{0D108BD9-81ED-4DB2-BD59-A6C34878D82A}">
                    <a16:rowId xmlns:a16="http://schemas.microsoft.com/office/drawing/2014/main" val="3893644170"/>
                  </a:ext>
                </a:extLst>
              </a:tr>
              <a:tr h="266700">
                <a:tc gridSpan="2">
                  <a:txBody>
                    <a:bodyPr/>
                    <a:lstStyle/>
                    <a:p>
                      <a:pPr algn="ctr" fontAlgn="b"/>
                      <a:r>
                        <a:rPr lang="nl-NL" sz="1600" b="1" u="none" strike="noStrike" dirty="0">
                          <a:effectLst/>
                        </a:rPr>
                        <a:t>tekst uit Kern in Keuze</a:t>
                      </a:r>
                      <a:endParaRPr lang="nl-NL" sz="1600" b="1" i="0" u="none" strike="noStrike" dirty="0">
                        <a:solidFill>
                          <a:srgbClr val="000000"/>
                        </a:solidFill>
                        <a:effectLst/>
                        <a:latin typeface="Calibri" panose="020F0502020204030204" pitchFamily="34" charset="0"/>
                      </a:endParaRPr>
                    </a:p>
                  </a:txBody>
                  <a:tcPr marL="9525" marR="9525" marT="9525" marB="0" anchor="b">
                    <a:solidFill>
                      <a:srgbClr val="F9B146"/>
                    </a:solidFill>
                  </a:tcPr>
                </a:tc>
                <a:tc hMerge="1">
                  <a:txBody>
                    <a:bodyPr/>
                    <a:lstStyle/>
                    <a:p>
                      <a:endParaRPr lang="nl-NL"/>
                    </a:p>
                  </a:txBody>
                  <a:tcPr/>
                </a:tc>
                <a:extLst>
                  <a:ext uri="{0D108BD9-81ED-4DB2-BD59-A6C34878D82A}">
                    <a16:rowId xmlns:a16="http://schemas.microsoft.com/office/drawing/2014/main" val="4068488835"/>
                  </a:ext>
                </a:extLst>
              </a:tr>
              <a:tr h="266700">
                <a:tc>
                  <a:txBody>
                    <a:bodyPr/>
                    <a:lstStyle/>
                    <a:p>
                      <a:pPr algn="l" fontAlgn="b"/>
                      <a:r>
                        <a:rPr lang="nl-NL" sz="1600" b="1" u="none" strike="noStrike">
                          <a:effectLst/>
                        </a:rPr>
                        <a:t>2-jarig CE-syllabus</a:t>
                      </a:r>
                      <a:endParaRPr lang="nl-NL" sz="1600" b="1" i="0" u="none" strike="noStrike">
                        <a:solidFill>
                          <a:srgbClr val="000000"/>
                        </a:solidFill>
                        <a:effectLst/>
                        <a:latin typeface="Calibri" panose="020F0502020204030204" pitchFamily="34" charset="0"/>
                      </a:endParaRPr>
                    </a:p>
                  </a:txBody>
                  <a:tcPr marL="9525" marR="9525" marT="9525" marB="0" anchor="b">
                    <a:solidFill>
                      <a:srgbClr val="F9B146"/>
                    </a:solidFill>
                  </a:tcPr>
                </a:tc>
                <a:tc>
                  <a:txBody>
                    <a:bodyPr/>
                    <a:lstStyle/>
                    <a:p>
                      <a:pPr algn="l" fontAlgn="b"/>
                      <a:r>
                        <a:rPr lang="nl-NL" sz="1600" b="1" u="none" strike="noStrike">
                          <a:effectLst/>
                        </a:rPr>
                        <a:t> </a:t>
                      </a:r>
                      <a:endParaRPr lang="nl-NL" sz="1600" b="1" i="0" u="none" strike="noStrike">
                        <a:solidFill>
                          <a:srgbClr val="000000"/>
                        </a:solidFill>
                        <a:effectLst/>
                        <a:latin typeface="Calibri" panose="020F0502020204030204" pitchFamily="34" charset="0"/>
                      </a:endParaRPr>
                    </a:p>
                  </a:txBody>
                  <a:tcPr marL="9525" marR="9525" marT="9525" marB="0" anchor="b">
                    <a:solidFill>
                      <a:srgbClr val="F9B146"/>
                    </a:solidFill>
                  </a:tcPr>
                </a:tc>
                <a:extLst>
                  <a:ext uri="{0D108BD9-81ED-4DB2-BD59-A6C34878D82A}">
                    <a16:rowId xmlns:a16="http://schemas.microsoft.com/office/drawing/2014/main" val="195173171"/>
                  </a:ext>
                </a:extLst>
              </a:tr>
              <a:tr h="279400">
                <a:tc>
                  <a:txBody>
                    <a:bodyPr/>
                    <a:lstStyle/>
                    <a:p>
                      <a:pPr algn="l" fontAlgn="b"/>
                      <a:r>
                        <a:rPr lang="nl-NL" sz="1600" b="1" u="none" strike="noStrike" dirty="0">
                          <a:effectLst/>
                        </a:rPr>
                        <a:t>ontwerpruimte voor niet talige doelen</a:t>
                      </a:r>
                      <a:endParaRPr lang="nl-NL" sz="1600" b="1" i="0" u="none" strike="noStrike" dirty="0">
                        <a:solidFill>
                          <a:srgbClr val="000000"/>
                        </a:solidFill>
                        <a:effectLst/>
                        <a:latin typeface="Calibri" panose="020F0502020204030204" pitchFamily="34" charset="0"/>
                      </a:endParaRPr>
                    </a:p>
                  </a:txBody>
                  <a:tcPr marL="9525" marR="9525" marT="9525" marB="0" anchor="b">
                    <a:solidFill>
                      <a:srgbClr val="F9B146"/>
                    </a:solidFill>
                  </a:tcPr>
                </a:tc>
                <a:tc>
                  <a:txBody>
                    <a:bodyPr/>
                    <a:lstStyle/>
                    <a:p>
                      <a:pPr algn="l" fontAlgn="b"/>
                      <a:r>
                        <a:rPr lang="nl-NL" sz="1600" b="1" u="none" strike="noStrike" dirty="0">
                          <a:effectLst/>
                        </a:rPr>
                        <a:t> </a:t>
                      </a:r>
                      <a:endParaRPr lang="nl-NL" sz="1600" b="1" i="0" u="none" strike="noStrike" dirty="0">
                        <a:solidFill>
                          <a:srgbClr val="000000"/>
                        </a:solidFill>
                        <a:effectLst/>
                        <a:latin typeface="Calibri" panose="020F0502020204030204" pitchFamily="34" charset="0"/>
                      </a:endParaRPr>
                    </a:p>
                  </a:txBody>
                  <a:tcPr marL="9525" marR="9525" marT="9525" marB="0" anchor="b">
                    <a:solidFill>
                      <a:srgbClr val="F9B146"/>
                    </a:solidFill>
                  </a:tcPr>
                </a:tc>
                <a:extLst>
                  <a:ext uri="{0D108BD9-81ED-4DB2-BD59-A6C34878D82A}">
                    <a16:rowId xmlns:a16="http://schemas.microsoft.com/office/drawing/2014/main" val="1117043858"/>
                  </a:ext>
                </a:extLst>
              </a:tr>
            </a:tbl>
          </a:graphicData>
        </a:graphic>
      </p:graphicFrame>
      <p:sp>
        <p:nvSpPr>
          <p:cNvPr id="10" name="Content Placeholder 8">
            <a:extLst>
              <a:ext uri="{FF2B5EF4-FFF2-40B4-BE49-F238E27FC236}">
                <a16:creationId xmlns:a16="http://schemas.microsoft.com/office/drawing/2014/main" id="{C2DB5EB8-5C3E-94E1-B9A5-73E4019E22C7}"/>
              </a:ext>
            </a:extLst>
          </p:cNvPr>
          <p:cNvSpPr txBox="1">
            <a:spLocks/>
          </p:cNvSpPr>
          <p:nvPr/>
        </p:nvSpPr>
        <p:spPr>
          <a:xfrm>
            <a:off x="1191215" y="185558"/>
            <a:ext cx="10486361" cy="57732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Font typeface="Arial" panose="020B0604020202020204" pitchFamily="34" charset="0"/>
              <a:buNone/>
            </a:pPr>
            <a:r>
              <a:rPr lang="nl-NL" sz="2400" b="1" i="1" dirty="0">
                <a:latin typeface="Kalinga" panose="020B0502040204020203" pitchFamily="34" charset="0"/>
                <a:cs typeface="Kalinga" panose="020B0502040204020203" pitchFamily="34" charset="0"/>
              </a:rPr>
              <a:t>Adviesvraag 3: (4 en 5) Worden de 4 problemen zo geadresseerd?</a:t>
            </a:r>
          </a:p>
        </p:txBody>
      </p:sp>
    </p:spTree>
    <p:extLst>
      <p:ext uri="{BB962C8B-B14F-4D97-AF65-F5344CB8AC3E}">
        <p14:creationId xmlns:p14="http://schemas.microsoft.com/office/powerpoint/2010/main" val="932855160"/>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57555" y="-3336"/>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sp>
        <p:nvSpPr>
          <p:cNvPr id="6" name="Rectangle 2">
            <a:extLst>
              <a:ext uri="{FF2B5EF4-FFF2-40B4-BE49-F238E27FC236}">
                <a16:creationId xmlns:a16="http://schemas.microsoft.com/office/drawing/2014/main" id="{0B702DBD-A2F6-4D54-AD8D-4DD6C5981B53}"/>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p>
        </p:txBody>
      </p:sp>
      <p:sp>
        <p:nvSpPr>
          <p:cNvPr id="7" name="Rectangle 4">
            <a:extLst>
              <a:ext uri="{FF2B5EF4-FFF2-40B4-BE49-F238E27FC236}">
                <a16:creationId xmlns:a16="http://schemas.microsoft.com/office/drawing/2014/main" id="{AF2D881B-533B-AC3C-5ED3-B6AEC812CF8D}"/>
              </a:ext>
            </a:extLst>
          </p:cNvPr>
          <p:cNvSpPr>
            <a:spLocks noChangeArrowheads="1"/>
          </p:cNvSpPr>
          <p:nvPr/>
        </p:nvSpPr>
        <p:spPr bwMode="auto">
          <a:xfrm>
            <a:off x="3" y="-2625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p>
        </p:txBody>
      </p:sp>
      <p:graphicFrame>
        <p:nvGraphicFramePr>
          <p:cNvPr id="9" name="Tabel 8">
            <a:extLst>
              <a:ext uri="{FF2B5EF4-FFF2-40B4-BE49-F238E27FC236}">
                <a16:creationId xmlns:a16="http://schemas.microsoft.com/office/drawing/2014/main" id="{56A6F921-3EA5-1A83-989C-E1FCA945E353}"/>
              </a:ext>
            </a:extLst>
          </p:cNvPr>
          <p:cNvGraphicFramePr>
            <a:graphicFrameLocks noGrp="1"/>
          </p:cNvGraphicFramePr>
          <p:nvPr>
            <p:extLst>
              <p:ext uri="{D42A27DB-BD31-4B8C-83A1-F6EECF244321}">
                <p14:modId xmlns:p14="http://schemas.microsoft.com/office/powerpoint/2010/main" val="2454558635"/>
              </p:ext>
            </p:extLst>
          </p:nvPr>
        </p:nvGraphicFramePr>
        <p:xfrm>
          <a:off x="481029" y="680604"/>
          <a:ext cx="10667044" cy="5927255"/>
        </p:xfrm>
        <a:graphic>
          <a:graphicData uri="http://schemas.openxmlformats.org/drawingml/2006/table">
            <a:tbl>
              <a:tblPr firstRow="1" firstCol="1" bandRow="1">
                <a:tableStyleId>{5C22544A-7EE6-4342-B048-85BDC9FD1C3A}</a:tableStyleId>
              </a:tblPr>
              <a:tblGrid>
                <a:gridCol w="5051044">
                  <a:extLst>
                    <a:ext uri="{9D8B030D-6E8A-4147-A177-3AD203B41FA5}">
                      <a16:colId xmlns:a16="http://schemas.microsoft.com/office/drawing/2014/main" val="1176137763"/>
                    </a:ext>
                  </a:extLst>
                </a:gridCol>
                <a:gridCol w="5616000">
                  <a:extLst>
                    <a:ext uri="{9D8B030D-6E8A-4147-A177-3AD203B41FA5}">
                      <a16:colId xmlns:a16="http://schemas.microsoft.com/office/drawing/2014/main" val="2348399406"/>
                    </a:ext>
                  </a:extLst>
                </a:gridCol>
              </a:tblGrid>
              <a:tr h="355643">
                <a:tc>
                  <a:txBody>
                    <a:bodyPr/>
                    <a:lstStyle/>
                    <a:p>
                      <a:pPr indent="-226695">
                        <a:lnSpc>
                          <a:spcPts val="1600"/>
                        </a:lnSpc>
                      </a:pPr>
                      <a:r>
                        <a:rPr lang="en-US" sz="1600" b="1" dirty="0" err="1">
                          <a:solidFill>
                            <a:schemeClr val="bg1"/>
                          </a:solidFill>
                          <a:effectLst/>
                          <a:latin typeface="Kalinga" panose="020B0502040204020203" pitchFamily="34" charset="0"/>
                          <a:cs typeface="Kalinga" panose="020B0502040204020203" pitchFamily="34" charset="0"/>
                        </a:rPr>
                        <a:t>Mogelijk</a:t>
                      </a:r>
                      <a:r>
                        <a:rPr lang="en-US" sz="1600" b="1" dirty="0">
                          <a:solidFill>
                            <a:schemeClr val="bg1"/>
                          </a:solidFill>
                          <a:effectLst/>
                          <a:latin typeface="Kalinga" panose="020B0502040204020203" pitchFamily="34" charset="0"/>
                          <a:cs typeface="Kalinga" panose="020B0502040204020203" pitchFamily="34" charset="0"/>
                        </a:rPr>
                        <a:t> </a:t>
                      </a:r>
                      <a:r>
                        <a:rPr lang="en-US" sz="1600" b="1" dirty="0" err="1">
                          <a:solidFill>
                            <a:schemeClr val="bg1"/>
                          </a:solidFill>
                          <a:effectLst/>
                          <a:latin typeface="Kalinga" panose="020B0502040204020203" pitchFamily="34" charset="0"/>
                          <a:cs typeface="Kalinga" panose="020B0502040204020203" pitchFamily="34" charset="0"/>
                        </a:rPr>
                        <a:t>nadeel</a:t>
                      </a:r>
                      <a:endParaRPr lang="nl-NL" sz="1600" b="1" dirty="0">
                        <a:solidFill>
                          <a:schemeClr val="bg1"/>
                        </a:solidFill>
                        <a:effectLst/>
                        <a:latin typeface="Kalinga" panose="020B0502040204020203" pitchFamily="34" charset="0"/>
                        <a:ea typeface="Calibri" panose="020F0502020204030204" pitchFamily="34" charset="0"/>
                        <a:cs typeface="Kalinga" panose="020B0502040204020203" pitchFamily="34" charset="0"/>
                      </a:endParaRPr>
                    </a:p>
                  </a:txBody>
                  <a:tcPr marL="52196" marR="52196" marT="0" marB="0">
                    <a:solidFill>
                      <a:srgbClr val="E2914B"/>
                    </a:solidFill>
                  </a:tcPr>
                </a:tc>
                <a:tc>
                  <a:txBody>
                    <a:bodyPr/>
                    <a:lstStyle/>
                    <a:p>
                      <a:pPr indent="-226695">
                        <a:lnSpc>
                          <a:spcPts val="1600"/>
                        </a:lnSpc>
                      </a:pPr>
                      <a:r>
                        <a:rPr lang="nl-NL" sz="1600" b="1" dirty="0">
                          <a:effectLst/>
                          <a:latin typeface="Kalinga" panose="020B0502040204020203" pitchFamily="34" charset="0"/>
                          <a:cs typeface="Kalinga" panose="020B0502040204020203" pitchFamily="34" charset="0"/>
                        </a:rPr>
                        <a:t>“</a:t>
                      </a:r>
                      <a:r>
                        <a:rPr lang="nl-NL" sz="1600" b="1" dirty="0">
                          <a:solidFill>
                            <a:schemeClr val="bg1"/>
                          </a:solidFill>
                          <a:effectLst/>
                          <a:latin typeface="Kalinga" panose="020B0502040204020203" pitchFamily="34" charset="0"/>
                          <a:cs typeface="Kalinga" panose="020B0502040204020203" pitchFamily="34" charset="0"/>
                        </a:rPr>
                        <a:t>Elk nadeel heb z’n voordeel…”</a:t>
                      </a:r>
                      <a:endParaRPr lang="nl-NL" sz="1600" b="1" dirty="0">
                        <a:solidFill>
                          <a:schemeClr val="bg1"/>
                        </a:solidFill>
                        <a:effectLst/>
                        <a:latin typeface="Kalinga" panose="020B0502040204020203" pitchFamily="34" charset="0"/>
                        <a:ea typeface="Calibri" panose="020F0502020204030204" pitchFamily="34" charset="0"/>
                        <a:cs typeface="Kalinga" panose="020B0502040204020203" pitchFamily="34" charset="0"/>
                      </a:endParaRPr>
                    </a:p>
                  </a:txBody>
                  <a:tcPr marL="52196" marR="52196" marT="0" marB="0">
                    <a:solidFill>
                      <a:srgbClr val="F9B146"/>
                    </a:solidFill>
                  </a:tcPr>
                </a:tc>
                <a:extLst>
                  <a:ext uri="{0D108BD9-81ED-4DB2-BD59-A6C34878D82A}">
                    <a16:rowId xmlns:a16="http://schemas.microsoft.com/office/drawing/2014/main" val="541797071"/>
                  </a:ext>
                </a:extLst>
              </a:tr>
              <a:tr h="765242">
                <a:tc>
                  <a:txBody>
                    <a:bodyPr/>
                    <a:lstStyle/>
                    <a:p>
                      <a:pPr indent="-226695">
                        <a:lnSpc>
                          <a:spcPts val="1600"/>
                        </a:lnSpc>
                      </a:pPr>
                      <a:r>
                        <a:rPr lang="nl-NL" sz="1600" b="1">
                          <a:solidFill>
                            <a:schemeClr val="bg1"/>
                          </a:solidFill>
                          <a:effectLst/>
                          <a:latin typeface="Kalinga" panose="020B0502040204020203" pitchFamily="34" charset="0"/>
                          <a:cs typeface="Kalinga" panose="020B0502040204020203" pitchFamily="34" charset="0"/>
                        </a:rPr>
                        <a:t>Meerdere examenjaren hetzelfde werk kan door docenten als saai worden ervaren. </a:t>
                      </a:r>
                      <a:endParaRPr lang="nl-NL" sz="1600" b="1">
                        <a:solidFill>
                          <a:schemeClr val="bg1"/>
                        </a:solidFill>
                        <a:effectLst/>
                        <a:latin typeface="Kalinga" panose="020B0502040204020203" pitchFamily="34" charset="0"/>
                        <a:ea typeface="Calibri" panose="020F0502020204030204" pitchFamily="34" charset="0"/>
                        <a:cs typeface="Kalinga" panose="020B0502040204020203" pitchFamily="34" charset="0"/>
                      </a:endParaRPr>
                    </a:p>
                  </a:txBody>
                  <a:tcPr marL="52196" marR="52196" marT="0" marB="0">
                    <a:solidFill>
                      <a:srgbClr val="E2914B"/>
                    </a:solidFill>
                  </a:tcPr>
                </a:tc>
                <a:tc>
                  <a:txBody>
                    <a:bodyPr/>
                    <a:lstStyle/>
                    <a:p>
                      <a:pPr indent="-226695">
                        <a:lnSpc>
                          <a:spcPts val="1600"/>
                        </a:lnSpc>
                      </a:pPr>
                      <a:r>
                        <a:rPr lang="nl-NL" sz="1600" b="1">
                          <a:effectLst/>
                          <a:latin typeface="Kalinga" panose="020B0502040204020203" pitchFamily="34" charset="0"/>
                          <a:cs typeface="Kalinga" panose="020B0502040204020203" pitchFamily="34" charset="0"/>
                        </a:rPr>
                        <a:t>Meerdere examenjaren hetzelfde werk biedt mogelijkheden voor vermindering van werkdruk, verdieping en ontwikkeling.</a:t>
                      </a:r>
                      <a:endParaRPr lang="nl-NL" sz="1600" b="1">
                        <a:effectLst/>
                        <a:latin typeface="Kalinga" panose="020B0502040204020203" pitchFamily="34" charset="0"/>
                        <a:ea typeface="Calibri" panose="020F0502020204030204" pitchFamily="34" charset="0"/>
                        <a:cs typeface="Kalinga" panose="020B0502040204020203" pitchFamily="34" charset="0"/>
                      </a:endParaRPr>
                    </a:p>
                  </a:txBody>
                  <a:tcPr marL="52196" marR="52196" marT="0" marB="0">
                    <a:solidFill>
                      <a:srgbClr val="F9B146"/>
                    </a:solidFill>
                  </a:tcPr>
                </a:tc>
                <a:extLst>
                  <a:ext uri="{0D108BD9-81ED-4DB2-BD59-A6C34878D82A}">
                    <a16:rowId xmlns:a16="http://schemas.microsoft.com/office/drawing/2014/main" val="3522311982"/>
                  </a:ext>
                </a:extLst>
              </a:tr>
              <a:tr h="568421">
                <a:tc>
                  <a:txBody>
                    <a:bodyPr/>
                    <a:lstStyle/>
                    <a:p>
                      <a:pPr indent="-226695">
                        <a:lnSpc>
                          <a:spcPts val="1600"/>
                        </a:lnSpc>
                      </a:pPr>
                      <a:r>
                        <a:rPr lang="nl-NL" sz="1600" b="1">
                          <a:solidFill>
                            <a:schemeClr val="bg1"/>
                          </a:solidFill>
                          <a:effectLst/>
                          <a:latin typeface="Kalinga" panose="020B0502040204020203" pitchFamily="34" charset="0"/>
                          <a:cs typeface="Kalinga" panose="020B0502040204020203" pitchFamily="34" charset="0"/>
                        </a:rPr>
                        <a:t>Eens in de zoveel jaar komt mogelijk (deels) hetzelfde pensum terug.</a:t>
                      </a:r>
                      <a:endParaRPr lang="nl-NL" sz="1600" b="1">
                        <a:solidFill>
                          <a:schemeClr val="bg1"/>
                        </a:solidFill>
                        <a:effectLst/>
                        <a:latin typeface="Kalinga" panose="020B0502040204020203" pitchFamily="34" charset="0"/>
                        <a:ea typeface="Calibri" panose="020F0502020204030204" pitchFamily="34" charset="0"/>
                        <a:cs typeface="Kalinga" panose="020B0502040204020203" pitchFamily="34" charset="0"/>
                      </a:endParaRPr>
                    </a:p>
                  </a:txBody>
                  <a:tcPr marL="52196" marR="52196" marT="0" marB="0">
                    <a:solidFill>
                      <a:srgbClr val="E2914B"/>
                    </a:solidFill>
                  </a:tcPr>
                </a:tc>
                <a:tc>
                  <a:txBody>
                    <a:bodyPr/>
                    <a:lstStyle/>
                    <a:p>
                      <a:pPr indent="-226695">
                        <a:lnSpc>
                          <a:spcPts val="1600"/>
                        </a:lnSpc>
                      </a:pPr>
                      <a:r>
                        <a:rPr lang="nl-NL" sz="1600" b="1">
                          <a:effectLst/>
                          <a:latin typeface="Kalinga" panose="020B0502040204020203" pitchFamily="34" charset="0"/>
                          <a:cs typeface="Kalinga" panose="020B0502040204020203" pitchFamily="34" charset="0"/>
                        </a:rPr>
                        <a:t>Vragen en voorbereiding kunnen opnieuw worden gebruikt, al dan niet in aangepaste vorm.</a:t>
                      </a:r>
                      <a:endParaRPr lang="nl-NL" sz="1600" b="1">
                        <a:effectLst/>
                        <a:latin typeface="Kalinga" panose="020B0502040204020203" pitchFamily="34" charset="0"/>
                        <a:ea typeface="Calibri" panose="020F0502020204030204" pitchFamily="34" charset="0"/>
                        <a:cs typeface="Kalinga" panose="020B0502040204020203" pitchFamily="34" charset="0"/>
                      </a:endParaRPr>
                    </a:p>
                  </a:txBody>
                  <a:tcPr marL="52196" marR="52196" marT="0" marB="0">
                    <a:solidFill>
                      <a:srgbClr val="F9B146"/>
                    </a:solidFill>
                  </a:tcPr>
                </a:tc>
                <a:extLst>
                  <a:ext uri="{0D108BD9-81ED-4DB2-BD59-A6C34878D82A}">
                    <a16:rowId xmlns:a16="http://schemas.microsoft.com/office/drawing/2014/main" val="2020762147"/>
                  </a:ext>
                </a:extLst>
              </a:tr>
              <a:tr h="765242">
                <a:tc>
                  <a:txBody>
                    <a:bodyPr/>
                    <a:lstStyle/>
                    <a:p>
                      <a:pPr indent="-226695">
                        <a:lnSpc>
                          <a:spcPts val="1600"/>
                        </a:lnSpc>
                      </a:pPr>
                      <a:r>
                        <a:rPr lang="nl-NL" sz="1600" b="1">
                          <a:solidFill>
                            <a:schemeClr val="bg1"/>
                          </a:solidFill>
                          <a:effectLst/>
                          <a:latin typeface="Kalinga" panose="020B0502040204020203" pitchFamily="34" charset="0"/>
                          <a:cs typeface="Kalinga" panose="020B0502040204020203" pitchFamily="34" charset="0"/>
                        </a:rPr>
                        <a:t>Niet alle teksten zijn geschikt voor een thematische benadering; bepaalde teksten zullen daarom niet gelezen worden.</a:t>
                      </a:r>
                      <a:endParaRPr lang="nl-NL" sz="1600" b="1">
                        <a:solidFill>
                          <a:schemeClr val="bg1"/>
                        </a:solidFill>
                        <a:effectLst/>
                        <a:latin typeface="Kalinga" panose="020B0502040204020203" pitchFamily="34" charset="0"/>
                        <a:ea typeface="Calibri" panose="020F0502020204030204" pitchFamily="34" charset="0"/>
                        <a:cs typeface="Kalinga" panose="020B0502040204020203" pitchFamily="34" charset="0"/>
                      </a:endParaRPr>
                    </a:p>
                  </a:txBody>
                  <a:tcPr marL="52196" marR="52196" marT="0" marB="0">
                    <a:solidFill>
                      <a:srgbClr val="E2914B"/>
                    </a:solidFill>
                  </a:tcPr>
                </a:tc>
                <a:tc>
                  <a:txBody>
                    <a:bodyPr/>
                    <a:lstStyle/>
                    <a:p>
                      <a:pPr indent="-226695">
                        <a:lnSpc>
                          <a:spcPts val="1600"/>
                        </a:lnSpc>
                      </a:pPr>
                      <a:r>
                        <a:rPr lang="nl-NL" sz="1600" b="1">
                          <a:effectLst/>
                          <a:latin typeface="Kalinga" panose="020B0502040204020203" pitchFamily="34" charset="0"/>
                          <a:cs typeface="Kalinga" panose="020B0502040204020203" pitchFamily="34" charset="0"/>
                        </a:rPr>
                        <a:t>Een beperkter aantal teksten biedt docenten mogelijkheden voor vermindering van werkdruk, voor verdieping en voor ontwikkeling.</a:t>
                      </a:r>
                      <a:endParaRPr lang="nl-NL" sz="1600" b="1">
                        <a:effectLst/>
                        <a:latin typeface="Kalinga" panose="020B0502040204020203" pitchFamily="34" charset="0"/>
                        <a:ea typeface="Calibri" panose="020F0502020204030204" pitchFamily="34" charset="0"/>
                        <a:cs typeface="Kalinga" panose="020B0502040204020203" pitchFamily="34" charset="0"/>
                      </a:endParaRPr>
                    </a:p>
                  </a:txBody>
                  <a:tcPr marL="52196" marR="52196" marT="0" marB="0">
                    <a:solidFill>
                      <a:srgbClr val="F9B146"/>
                    </a:solidFill>
                  </a:tcPr>
                </a:tc>
                <a:extLst>
                  <a:ext uri="{0D108BD9-81ED-4DB2-BD59-A6C34878D82A}">
                    <a16:rowId xmlns:a16="http://schemas.microsoft.com/office/drawing/2014/main" val="170053034"/>
                  </a:ext>
                </a:extLst>
              </a:tr>
              <a:tr h="1982284">
                <a:tc>
                  <a:txBody>
                    <a:bodyPr/>
                    <a:lstStyle/>
                    <a:p>
                      <a:pPr indent="-226695">
                        <a:lnSpc>
                          <a:spcPts val="1600"/>
                        </a:lnSpc>
                      </a:pPr>
                      <a:r>
                        <a:rPr lang="nl-NL" sz="1600" b="1" dirty="0">
                          <a:solidFill>
                            <a:schemeClr val="bg1"/>
                          </a:solidFill>
                          <a:effectLst/>
                          <a:latin typeface="Kalinga" panose="020B0502040204020203" pitchFamily="34" charset="0"/>
                          <a:cs typeface="Kalinga" panose="020B0502040204020203" pitchFamily="34" charset="0"/>
                        </a:rPr>
                        <a:t>Van sommige teksten zal thematische receptie lastig zijn: thematische receptie zal daarom niet bij elke tekst aan de orde komen.</a:t>
                      </a:r>
                      <a:endParaRPr lang="nl-NL" sz="1600" b="1" dirty="0">
                        <a:solidFill>
                          <a:schemeClr val="bg1"/>
                        </a:solidFill>
                        <a:effectLst/>
                        <a:latin typeface="Kalinga" panose="020B0502040204020203" pitchFamily="34" charset="0"/>
                        <a:ea typeface="Calibri" panose="020F0502020204030204" pitchFamily="34" charset="0"/>
                        <a:cs typeface="Kalinga" panose="020B0502040204020203" pitchFamily="34" charset="0"/>
                      </a:endParaRPr>
                    </a:p>
                  </a:txBody>
                  <a:tcPr marL="52196" marR="52196" marT="0" marB="0">
                    <a:solidFill>
                      <a:srgbClr val="E2914B"/>
                    </a:solidFill>
                  </a:tcPr>
                </a:tc>
                <a:tc>
                  <a:txBody>
                    <a:bodyPr/>
                    <a:lstStyle/>
                    <a:p>
                      <a:pPr indent="-226695">
                        <a:lnSpc>
                          <a:spcPts val="1600"/>
                        </a:lnSpc>
                      </a:pPr>
                      <a:r>
                        <a:rPr lang="nl-NL" sz="1600" b="1">
                          <a:effectLst/>
                          <a:latin typeface="Kalinga" panose="020B0502040204020203" pitchFamily="34" charset="0"/>
                          <a:cs typeface="Kalinga" panose="020B0502040204020203" pitchFamily="34" charset="0"/>
                        </a:rPr>
                        <a:t>Binnen domein C zijn zowel receptie als actualisatie in te zetten voor interpretatie van de tekst rondom een thema. Dat betekent dat het mogelijk blijft om welke tekst dan ook te lezen, zolang er aanknopingspunten zijn voor receptie of actualisatie. Het is wel zo dat receptie binnen het programma van het schoolexamen aan bod moet komen, maar het hoeft niet bij iedere tekst.</a:t>
                      </a:r>
                      <a:endParaRPr lang="nl-NL" sz="1600" b="1">
                        <a:effectLst/>
                        <a:latin typeface="Kalinga" panose="020B0502040204020203" pitchFamily="34" charset="0"/>
                        <a:ea typeface="Calibri" panose="020F0502020204030204" pitchFamily="34" charset="0"/>
                        <a:cs typeface="Kalinga" panose="020B0502040204020203" pitchFamily="34" charset="0"/>
                      </a:endParaRPr>
                    </a:p>
                  </a:txBody>
                  <a:tcPr marL="52196" marR="52196" marT="0" marB="0">
                    <a:solidFill>
                      <a:srgbClr val="F9B146"/>
                    </a:solidFill>
                  </a:tcPr>
                </a:tc>
                <a:extLst>
                  <a:ext uri="{0D108BD9-81ED-4DB2-BD59-A6C34878D82A}">
                    <a16:rowId xmlns:a16="http://schemas.microsoft.com/office/drawing/2014/main" val="1011985206"/>
                  </a:ext>
                </a:extLst>
              </a:tr>
              <a:tr h="725181">
                <a:tc>
                  <a:txBody>
                    <a:bodyPr/>
                    <a:lstStyle/>
                    <a:p>
                      <a:pPr indent="-226695">
                        <a:lnSpc>
                          <a:spcPts val="1600"/>
                        </a:lnSpc>
                      </a:pPr>
                      <a:r>
                        <a:rPr lang="nl-NL" sz="1600" b="1">
                          <a:solidFill>
                            <a:schemeClr val="bg1"/>
                          </a:solidFill>
                          <a:effectLst/>
                          <a:latin typeface="Kalinga" panose="020B0502040204020203" pitchFamily="34" charset="0"/>
                          <a:cs typeface="Kalinga" panose="020B0502040204020203" pitchFamily="34" charset="0"/>
                        </a:rPr>
                        <a:t>Leerlingen die vooral inzetten op reproductie van (de werkvertaling van) teksten zullen minder beloond worden.</a:t>
                      </a:r>
                      <a:endParaRPr lang="nl-NL" sz="1600" b="1">
                        <a:solidFill>
                          <a:schemeClr val="bg1"/>
                        </a:solidFill>
                        <a:effectLst/>
                        <a:latin typeface="Kalinga" panose="020B0502040204020203" pitchFamily="34" charset="0"/>
                        <a:ea typeface="Calibri" panose="020F0502020204030204" pitchFamily="34" charset="0"/>
                        <a:cs typeface="Kalinga" panose="020B0502040204020203" pitchFamily="34" charset="0"/>
                      </a:endParaRPr>
                    </a:p>
                  </a:txBody>
                  <a:tcPr marL="52196" marR="52196" marT="0" marB="0">
                    <a:solidFill>
                      <a:srgbClr val="E2914B"/>
                    </a:solidFill>
                  </a:tcPr>
                </a:tc>
                <a:tc>
                  <a:txBody>
                    <a:bodyPr/>
                    <a:lstStyle/>
                    <a:p>
                      <a:pPr indent="-226695">
                        <a:lnSpc>
                          <a:spcPts val="1600"/>
                        </a:lnSpc>
                      </a:pPr>
                      <a:r>
                        <a:rPr lang="nl-NL" sz="1600" b="1">
                          <a:effectLst/>
                          <a:latin typeface="Kalinga" panose="020B0502040204020203" pitchFamily="34" charset="0"/>
                          <a:cs typeface="Kalinga" panose="020B0502040204020203" pitchFamily="34" charset="0"/>
                        </a:rPr>
                        <a:t>Leerlingen die zich hebben bekwaamd in toepassing van kennis, vaardigheden en houdingen zullen beloond worden.</a:t>
                      </a:r>
                      <a:endParaRPr lang="nl-NL" sz="1600" b="1">
                        <a:effectLst/>
                        <a:latin typeface="Kalinga" panose="020B0502040204020203" pitchFamily="34" charset="0"/>
                        <a:ea typeface="Calibri" panose="020F0502020204030204" pitchFamily="34" charset="0"/>
                        <a:cs typeface="Kalinga" panose="020B0502040204020203" pitchFamily="34" charset="0"/>
                      </a:endParaRPr>
                    </a:p>
                  </a:txBody>
                  <a:tcPr marL="52196" marR="52196" marT="0" marB="0">
                    <a:solidFill>
                      <a:srgbClr val="F9B146"/>
                    </a:solidFill>
                  </a:tcPr>
                </a:tc>
                <a:extLst>
                  <a:ext uri="{0D108BD9-81ED-4DB2-BD59-A6C34878D82A}">
                    <a16:rowId xmlns:a16="http://schemas.microsoft.com/office/drawing/2014/main" val="2421340100"/>
                  </a:ext>
                </a:extLst>
              </a:tr>
              <a:tr h="765242">
                <a:tc>
                  <a:txBody>
                    <a:bodyPr/>
                    <a:lstStyle/>
                    <a:p>
                      <a:pPr indent="-226695">
                        <a:lnSpc>
                          <a:spcPts val="1600"/>
                        </a:lnSpc>
                      </a:pPr>
                      <a:r>
                        <a:rPr lang="nl-NL" sz="1600" b="1" dirty="0">
                          <a:solidFill>
                            <a:schemeClr val="bg1"/>
                          </a:solidFill>
                          <a:effectLst/>
                          <a:latin typeface="Kalinga" panose="020B0502040204020203" pitchFamily="34" charset="0"/>
                          <a:cs typeface="Kalinga" panose="020B0502040204020203" pitchFamily="34" charset="0"/>
                        </a:rPr>
                        <a:t>Met het toetsen van de domeinen B, C en D wordt het centraal examen waarschijnlijk minder voorspelbaar in inhoud en vorm.</a:t>
                      </a:r>
                      <a:endParaRPr lang="nl-NL" sz="1600" b="1" dirty="0">
                        <a:solidFill>
                          <a:schemeClr val="bg1"/>
                        </a:solidFill>
                        <a:effectLst/>
                        <a:latin typeface="Kalinga" panose="020B0502040204020203" pitchFamily="34" charset="0"/>
                        <a:ea typeface="Calibri" panose="020F0502020204030204" pitchFamily="34" charset="0"/>
                        <a:cs typeface="Kalinga" panose="020B0502040204020203" pitchFamily="34" charset="0"/>
                      </a:endParaRPr>
                    </a:p>
                  </a:txBody>
                  <a:tcPr marL="52196" marR="52196" marT="0" marB="0">
                    <a:solidFill>
                      <a:srgbClr val="E2914B"/>
                    </a:solidFill>
                  </a:tcPr>
                </a:tc>
                <a:tc>
                  <a:txBody>
                    <a:bodyPr/>
                    <a:lstStyle/>
                    <a:p>
                      <a:pPr indent="-226695">
                        <a:lnSpc>
                          <a:spcPts val="1600"/>
                        </a:lnSpc>
                      </a:pPr>
                      <a:r>
                        <a:rPr lang="nl-NL" sz="1600" b="1" dirty="0">
                          <a:effectLst/>
                          <a:latin typeface="Kalinga" panose="020B0502040204020203" pitchFamily="34" charset="0"/>
                          <a:cs typeface="Kalinga" panose="020B0502040204020203" pitchFamily="34" charset="0"/>
                        </a:rPr>
                        <a:t>Met het toetsen van de domeinen B, C en D wordt het centraal examen waarschijnlijk minder voorspelbaar in inhoud en vorm.</a:t>
                      </a:r>
                      <a:endParaRPr lang="nl-NL" sz="1600" b="1" dirty="0">
                        <a:effectLst/>
                        <a:latin typeface="Kalinga" panose="020B0502040204020203" pitchFamily="34" charset="0"/>
                        <a:ea typeface="Calibri" panose="020F0502020204030204" pitchFamily="34" charset="0"/>
                        <a:cs typeface="Kalinga" panose="020B0502040204020203" pitchFamily="34" charset="0"/>
                      </a:endParaRPr>
                    </a:p>
                  </a:txBody>
                  <a:tcPr marL="52196" marR="52196" marT="0" marB="0">
                    <a:solidFill>
                      <a:srgbClr val="F9B146"/>
                    </a:solidFill>
                  </a:tcPr>
                </a:tc>
                <a:extLst>
                  <a:ext uri="{0D108BD9-81ED-4DB2-BD59-A6C34878D82A}">
                    <a16:rowId xmlns:a16="http://schemas.microsoft.com/office/drawing/2014/main" val="3506113076"/>
                  </a:ext>
                </a:extLst>
              </a:tr>
            </a:tbl>
          </a:graphicData>
        </a:graphic>
      </p:graphicFrame>
      <p:sp>
        <p:nvSpPr>
          <p:cNvPr id="11" name="Content Placeholder 8">
            <a:extLst>
              <a:ext uri="{FF2B5EF4-FFF2-40B4-BE49-F238E27FC236}">
                <a16:creationId xmlns:a16="http://schemas.microsoft.com/office/drawing/2014/main" id="{999D353B-1597-B093-326B-9C009C4D0CC6}"/>
              </a:ext>
            </a:extLst>
          </p:cNvPr>
          <p:cNvSpPr txBox="1">
            <a:spLocks/>
          </p:cNvSpPr>
          <p:nvPr/>
        </p:nvSpPr>
        <p:spPr>
          <a:xfrm>
            <a:off x="481029" y="186787"/>
            <a:ext cx="10486361" cy="57732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Font typeface="Arial" panose="020B0604020202020204" pitchFamily="34" charset="0"/>
              <a:buNone/>
            </a:pPr>
            <a:r>
              <a:rPr lang="nl-NL" sz="2400" b="1" i="1" dirty="0">
                <a:latin typeface="Kalinga" panose="020B0502040204020203" pitchFamily="34" charset="0"/>
                <a:cs typeface="Kalinga" panose="020B0502040204020203" pitchFamily="34" charset="0"/>
              </a:rPr>
              <a:t>Adviesvraag 3: (4 en 5) Worden de 4 problemen zo geadresseerd?</a:t>
            </a:r>
          </a:p>
        </p:txBody>
      </p:sp>
    </p:spTree>
    <p:extLst>
      <p:ext uri="{BB962C8B-B14F-4D97-AF65-F5344CB8AC3E}">
        <p14:creationId xmlns:p14="http://schemas.microsoft.com/office/powerpoint/2010/main" val="3124990667"/>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23485" y="516"/>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sp>
        <p:nvSpPr>
          <p:cNvPr id="8" name="Tekstvak 7">
            <a:extLst>
              <a:ext uri="{FF2B5EF4-FFF2-40B4-BE49-F238E27FC236}">
                <a16:creationId xmlns:a16="http://schemas.microsoft.com/office/drawing/2014/main" id="{4A012956-C1D6-7245-A123-2826C0D5E151}"/>
              </a:ext>
            </a:extLst>
          </p:cNvPr>
          <p:cNvSpPr txBox="1"/>
          <p:nvPr/>
        </p:nvSpPr>
        <p:spPr>
          <a:xfrm>
            <a:off x="472936" y="1382607"/>
            <a:ext cx="4807402" cy="400110"/>
          </a:xfrm>
          <a:prstGeom prst="rect">
            <a:avLst/>
          </a:prstGeom>
          <a:solidFill>
            <a:srgbClr val="F9B146"/>
          </a:solidFill>
        </p:spPr>
        <p:txBody>
          <a:bodyPr wrap="square" rtlCol="0">
            <a:spAutoFit/>
          </a:bodyPr>
          <a:lstStyle/>
          <a:p>
            <a:r>
              <a:rPr lang="nl-NL" sz="2000" b="1" dirty="0">
                <a:solidFill>
                  <a:schemeClr val="bg1">
                    <a:lumMod val="85000"/>
                    <a:lumOff val="15000"/>
                  </a:schemeClr>
                </a:solidFill>
                <a:latin typeface="Kalinga" panose="020B0502040204020203" pitchFamily="34" charset="0"/>
                <a:ea typeface="Times New Roman" panose="02020603050405020304" pitchFamily="18" charset="0"/>
                <a:cs typeface="Kalinga" panose="020B0502040204020203" pitchFamily="34" charset="0"/>
              </a:rPr>
              <a:t>Vraag 6</a:t>
            </a:r>
            <a:endParaRPr lang="nl-NL" sz="2000" b="1" dirty="0">
              <a:solidFill>
                <a:schemeClr val="bg1">
                  <a:lumMod val="85000"/>
                  <a:lumOff val="15000"/>
                </a:schemeClr>
              </a:solidFill>
              <a:effectLst/>
              <a:latin typeface="Kalinga" panose="020B0502040204020203" pitchFamily="34" charset="0"/>
              <a:ea typeface="Times New Roman" panose="02020603050405020304" pitchFamily="18" charset="0"/>
              <a:cs typeface="Kalinga" panose="020B0502040204020203" pitchFamily="34" charset="0"/>
            </a:endParaRPr>
          </a:p>
        </p:txBody>
      </p:sp>
      <p:sp>
        <p:nvSpPr>
          <p:cNvPr id="6" name="Rectangle 2">
            <a:extLst>
              <a:ext uri="{FF2B5EF4-FFF2-40B4-BE49-F238E27FC236}">
                <a16:creationId xmlns:a16="http://schemas.microsoft.com/office/drawing/2014/main" id="{0B702DBD-A2F6-4D54-AD8D-4DD6C5981B53}"/>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p>
        </p:txBody>
      </p:sp>
      <p:sp>
        <p:nvSpPr>
          <p:cNvPr id="7" name="Rectangle 4">
            <a:extLst>
              <a:ext uri="{FF2B5EF4-FFF2-40B4-BE49-F238E27FC236}">
                <a16:creationId xmlns:a16="http://schemas.microsoft.com/office/drawing/2014/main" id="{AF2D881B-533B-AC3C-5ED3-B6AEC812CF8D}"/>
              </a:ext>
            </a:extLst>
          </p:cNvPr>
          <p:cNvSpPr>
            <a:spLocks noChangeArrowheads="1"/>
          </p:cNvSpPr>
          <p:nvPr/>
        </p:nvSpPr>
        <p:spPr bwMode="auto">
          <a:xfrm>
            <a:off x="3" y="-2625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p>
        </p:txBody>
      </p:sp>
      <p:sp>
        <p:nvSpPr>
          <p:cNvPr id="10" name="Rectangle 2">
            <a:extLst>
              <a:ext uri="{FF2B5EF4-FFF2-40B4-BE49-F238E27FC236}">
                <a16:creationId xmlns:a16="http://schemas.microsoft.com/office/drawing/2014/main" id="{2610919A-47BD-644D-D1A7-2CECBAB35E1A}"/>
              </a:ext>
            </a:extLst>
          </p:cNvPr>
          <p:cNvSpPr>
            <a:spLocks noGrp="1" noChangeArrowheads="1"/>
          </p:cNvSpPr>
          <p:nvPr>
            <p:ph idx="1"/>
          </p:nvPr>
        </p:nvSpPr>
        <p:spPr bwMode="auto">
          <a:xfrm>
            <a:off x="465696" y="2809445"/>
            <a:ext cx="5102347" cy="1027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a:lnSpc>
                <a:spcPts val="1800"/>
              </a:lnSpc>
              <a:buNone/>
            </a:pPr>
            <a:r>
              <a:rPr lang="nl-NL" sz="1800" dirty="0">
                <a:effectLst/>
                <a:latin typeface="Kalinga" panose="020B0502040204020203" pitchFamily="34" charset="0"/>
                <a:ea typeface="Calibri" panose="020F0502020204030204" pitchFamily="34" charset="0"/>
                <a:cs typeface="Kalinga" panose="020B0502040204020203" pitchFamily="34" charset="0"/>
              </a:rPr>
              <a:t>De commissie stelt voor om in het CE geziene tekst aan de leerling voor te leggen (p. 16-17: tabel 3, III), maar ziet ook voordelen in het voorleggen van ongeziene tekst.</a:t>
            </a:r>
          </a:p>
        </p:txBody>
      </p:sp>
      <p:sp>
        <p:nvSpPr>
          <p:cNvPr id="2" name="Content Placeholder 8">
            <a:extLst>
              <a:ext uri="{FF2B5EF4-FFF2-40B4-BE49-F238E27FC236}">
                <a16:creationId xmlns:a16="http://schemas.microsoft.com/office/drawing/2014/main" id="{3B4DDF6D-80B2-912D-951E-C7718DBD1FF0}"/>
              </a:ext>
            </a:extLst>
          </p:cNvPr>
          <p:cNvSpPr txBox="1">
            <a:spLocks/>
          </p:cNvSpPr>
          <p:nvPr/>
        </p:nvSpPr>
        <p:spPr>
          <a:xfrm>
            <a:off x="524891" y="4382192"/>
            <a:ext cx="6976234" cy="209041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endParaRPr lang="en-US" b="1" i="1" dirty="0">
              <a:latin typeface="Kalinga" panose="020B0502040204020203" pitchFamily="34" charset="0"/>
              <a:cs typeface="Kalinga" panose="020B0502040204020203" pitchFamily="34" charset="0"/>
            </a:endParaRPr>
          </a:p>
          <a:p>
            <a:pPr marL="0" indent="0">
              <a:lnSpc>
                <a:spcPts val="2400"/>
              </a:lnSpc>
              <a:spcBef>
                <a:spcPts val="0"/>
              </a:spcBef>
              <a:buNone/>
            </a:pPr>
            <a:r>
              <a:rPr lang="nl-NL" sz="2400" b="1" i="1" dirty="0">
                <a:latin typeface="Kalinga" panose="020B0502040204020203" pitchFamily="34" charset="0"/>
                <a:cs typeface="Kalinga" panose="020B0502040204020203" pitchFamily="34" charset="0"/>
              </a:rPr>
              <a:t>Adviesvraag 6: </a:t>
            </a:r>
          </a:p>
          <a:p>
            <a:pPr marL="0" indent="0">
              <a:lnSpc>
                <a:spcPts val="2400"/>
              </a:lnSpc>
              <a:spcBef>
                <a:spcPts val="0"/>
              </a:spcBef>
              <a:buNone/>
            </a:pPr>
            <a:r>
              <a:rPr lang="nl-NL" sz="2400" dirty="0">
                <a:effectLst/>
                <a:latin typeface="Kalinga" panose="020B0502040204020203" pitchFamily="34" charset="0"/>
                <a:ea typeface="Calibri" panose="020F0502020204030204" pitchFamily="34" charset="0"/>
                <a:cs typeface="Kalinga" panose="020B0502040204020203" pitchFamily="34" charset="0"/>
              </a:rPr>
              <a:t>Welke voordelen zou de advieskring zien in het voorleggen van ongeziene tekst? </a:t>
            </a:r>
          </a:p>
          <a:p>
            <a:pPr marL="0" indent="0">
              <a:lnSpc>
                <a:spcPts val="2400"/>
              </a:lnSpc>
              <a:spcBef>
                <a:spcPts val="0"/>
              </a:spcBef>
              <a:buNone/>
            </a:pPr>
            <a:r>
              <a:rPr lang="nl-NL" sz="2400" dirty="0">
                <a:effectLst/>
                <a:latin typeface="Kalinga" panose="020B0502040204020203" pitchFamily="34" charset="0"/>
                <a:ea typeface="Calibri" panose="020F0502020204030204" pitchFamily="34" charset="0"/>
                <a:cs typeface="Kalinga" panose="020B0502040204020203" pitchFamily="34" charset="0"/>
              </a:rPr>
              <a:t>Welke suggesties wil de advieskring doen?</a:t>
            </a:r>
            <a:r>
              <a:rPr lang="nl-NL" sz="2400" dirty="0">
                <a:effectLst/>
                <a:latin typeface="Kalinga" panose="020B0502040204020203" pitchFamily="34" charset="0"/>
                <a:cs typeface="Kalinga" panose="020B0502040204020203" pitchFamily="34" charset="0"/>
              </a:rPr>
              <a:t> </a:t>
            </a:r>
            <a:r>
              <a:rPr lang="nl-NL" sz="2400" b="1" i="1" dirty="0">
                <a:latin typeface="Kalinga" panose="020B0502040204020203" pitchFamily="34" charset="0"/>
                <a:cs typeface="Kalinga" panose="020B0502040204020203" pitchFamily="34" charset="0"/>
              </a:rPr>
              <a:t> </a:t>
            </a:r>
          </a:p>
        </p:txBody>
      </p:sp>
    </p:spTree>
    <p:extLst>
      <p:ext uri="{BB962C8B-B14F-4D97-AF65-F5344CB8AC3E}">
        <p14:creationId xmlns:p14="http://schemas.microsoft.com/office/powerpoint/2010/main" val="1050564340"/>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23485" y="516"/>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sp>
        <p:nvSpPr>
          <p:cNvPr id="2" name="Content Placeholder 8">
            <a:extLst>
              <a:ext uri="{FF2B5EF4-FFF2-40B4-BE49-F238E27FC236}">
                <a16:creationId xmlns:a16="http://schemas.microsoft.com/office/drawing/2014/main" id="{78200697-7EA9-5941-4733-C9C1464B3505}"/>
              </a:ext>
            </a:extLst>
          </p:cNvPr>
          <p:cNvSpPr txBox="1">
            <a:spLocks/>
          </p:cNvSpPr>
          <p:nvPr/>
        </p:nvSpPr>
        <p:spPr>
          <a:xfrm>
            <a:off x="455814" y="-42515"/>
            <a:ext cx="10404636" cy="94207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400"/>
              </a:lnSpc>
              <a:spcBef>
                <a:spcPts val="0"/>
              </a:spcBef>
              <a:buFont typeface="Arial" panose="020B0604020202020204" pitchFamily="34" charset="0"/>
              <a:buNone/>
            </a:pPr>
            <a:endParaRPr lang="en-US" sz="1800" b="1" i="1" dirty="0">
              <a:latin typeface="Kalinga" panose="020B0502040204020203" pitchFamily="34" charset="0"/>
              <a:cs typeface="Kalinga" panose="020B0502040204020203" pitchFamily="34" charset="0"/>
            </a:endParaRPr>
          </a:p>
          <a:p>
            <a:pPr marL="0" indent="0">
              <a:lnSpc>
                <a:spcPts val="2400"/>
              </a:lnSpc>
              <a:spcBef>
                <a:spcPts val="0"/>
              </a:spcBef>
              <a:buFont typeface="Arial" panose="020B0604020202020204" pitchFamily="34" charset="0"/>
              <a:buNone/>
            </a:pPr>
            <a:r>
              <a:rPr lang="nl-NL" sz="2400" b="1" i="1" dirty="0">
                <a:latin typeface="Kalinga" panose="020B0502040204020203" pitchFamily="34" charset="0"/>
                <a:cs typeface="Kalinga" panose="020B0502040204020203" pitchFamily="34" charset="0"/>
              </a:rPr>
              <a:t>Adviesvraag 7: eindterm A1 en A2 = wezenlijk andere leerinhoud?</a:t>
            </a:r>
          </a:p>
        </p:txBody>
      </p:sp>
      <p:graphicFrame>
        <p:nvGraphicFramePr>
          <p:cNvPr id="22" name="Tabel 21">
            <a:extLst>
              <a:ext uri="{FF2B5EF4-FFF2-40B4-BE49-F238E27FC236}">
                <a16:creationId xmlns:a16="http://schemas.microsoft.com/office/drawing/2014/main" id="{12D4E479-E6DB-29F0-7741-FAF1090B1E04}"/>
              </a:ext>
            </a:extLst>
          </p:cNvPr>
          <p:cNvGraphicFramePr>
            <a:graphicFrameLocks noGrp="1"/>
          </p:cNvGraphicFramePr>
          <p:nvPr>
            <p:extLst>
              <p:ext uri="{D42A27DB-BD31-4B8C-83A1-F6EECF244321}">
                <p14:modId xmlns:p14="http://schemas.microsoft.com/office/powerpoint/2010/main" val="2608301473"/>
              </p:ext>
            </p:extLst>
          </p:nvPr>
        </p:nvGraphicFramePr>
        <p:xfrm>
          <a:off x="481029" y="633402"/>
          <a:ext cx="10515600" cy="3571746"/>
        </p:xfrm>
        <a:graphic>
          <a:graphicData uri="http://schemas.openxmlformats.org/drawingml/2006/table">
            <a:tbl>
              <a:tblPr firstRow="1" firstCol="1" bandRow="1">
                <a:tableStyleId>{5C22544A-7EE6-4342-B048-85BDC9FD1C3A}</a:tableStyleId>
              </a:tblPr>
              <a:tblGrid>
                <a:gridCol w="1897015">
                  <a:extLst>
                    <a:ext uri="{9D8B030D-6E8A-4147-A177-3AD203B41FA5}">
                      <a16:colId xmlns:a16="http://schemas.microsoft.com/office/drawing/2014/main" val="2814706348"/>
                    </a:ext>
                  </a:extLst>
                </a:gridCol>
                <a:gridCol w="8618585">
                  <a:extLst>
                    <a:ext uri="{9D8B030D-6E8A-4147-A177-3AD203B41FA5}">
                      <a16:colId xmlns:a16="http://schemas.microsoft.com/office/drawing/2014/main" val="2130731842"/>
                    </a:ext>
                  </a:extLst>
                </a:gridCol>
              </a:tblGrid>
              <a:tr h="107850">
                <a:tc>
                  <a:txBody>
                    <a:bodyPr/>
                    <a:lstStyle/>
                    <a:p>
                      <a:pPr indent="-226695">
                        <a:lnSpc>
                          <a:spcPts val="1500"/>
                        </a:lnSpc>
                      </a:pPr>
                      <a:r>
                        <a:rPr lang="en-US" sz="1200" b="1">
                          <a:effectLst/>
                          <a:latin typeface="Kalinga" panose="020B0502040204020203" pitchFamily="34" charset="0"/>
                          <a:cs typeface="Kalinga" panose="020B0502040204020203" pitchFamily="34" charset="0"/>
                        </a:rPr>
                        <a:t> </a:t>
                      </a:r>
                      <a:endParaRPr lang="nl-NL" sz="1200" b="1">
                        <a:effectLst/>
                        <a:latin typeface="Kalinga" panose="020B0502040204020203" pitchFamily="34" charset="0"/>
                        <a:ea typeface="Corbel" panose="020B0503020204020204" pitchFamily="34" charset="0"/>
                        <a:cs typeface="Kalinga" panose="020B0502040204020203" pitchFamily="34" charset="0"/>
                      </a:endParaRPr>
                    </a:p>
                  </a:txBody>
                  <a:tcPr marL="66583" marR="66583" marT="0" marB="0">
                    <a:solidFill>
                      <a:srgbClr val="E2914B"/>
                    </a:solidFill>
                  </a:tcPr>
                </a:tc>
                <a:tc>
                  <a:txBody>
                    <a:bodyPr/>
                    <a:lstStyle/>
                    <a:p>
                      <a:pPr indent="-226695">
                        <a:lnSpc>
                          <a:spcPts val="1500"/>
                        </a:lnSpc>
                      </a:pPr>
                      <a:r>
                        <a:rPr lang="en-US" sz="1400" b="1">
                          <a:solidFill>
                            <a:schemeClr val="bg1"/>
                          </a:solidFill>
                          <a:effectLst/>
                          <a:latin typeface="Kalinga" panose="020B0502040204020203" pitchFamily="34" charset="0"/>
                          <a:cs typeface="Kalinga" panose="020B0502040204020203" pitchFamily="34" charset="0"/>
                        </a:rPr>
                        <a:t>VWO</a:t>
                      </a:r>
                      <a:endParaRPr lang="nl-NL" sz="1400" b="1">
                        <a:solidFill>
                          <a:schemeClr val="bg1"/>
                        </a:solidFill>
                        <a:effectLst/>
                        <a:latin typeface="Kalinga" panose="020B0502040204020203" pitchFamily="34" charset="0"/>
                        <a:ea typeface="Corbel" panose="020B0503020204020204" pitchFamily="34" charset="0"/>
                        <a:cs typeface="Kalinga" panose="020B0502040204020203" pitchFamily="34" charset="0"/>
                      </a:endParaRPr>
                    </a:p>
                  </a:txBody>
                  <a:tcPr marL="66583" marR="66583" marT="0" marB="0">
                    <a:solidFill>
                      <a:srgbClr val="F9B146"/>
                    </a:solidFill>
                  </a:tcPr>
                </a:tc>
                <a:extLst>
                  <a:ext uri="{0D108BD9-81ED-4DB2-BD59-A6C34878D82A}">
                    <a16:rowId xmlns:a16="http://schemas.microsoft.com/office/drawing/2014/main" val="1335260492"/>
                  </a:ext>
                </a:extLst>
              </a:tr>
              <a:tr h="1285413">
                <a:tc>
                  <a:txBody>
                    <a:bodyPr/>
                    <a:lstStyle/>
                    <a:p>
                      <a:pPr indent="-226695">
                        <a:lnSpc>
                          <a:spcPts val="1500"/>
                        </a:lnSpc>
                      </a:pPr>
                      <a:r>
                        <a:rPr lang="nl-NL" sz="1400" b="1" dirty="0" err="1">
                          <a:solidFill>
                            <a:schemeClr val="bg1"/>
                          </a:solidFill>
                          <a:effectLst/>
                          <a:latin typeface="Kalinga" panose="020B0502040204020203" pitchFamily="34" charset="0"/>
                          <a:cs typeface="Kalinga" panose="020B0502040204020203" pitchFamily="34" charset="0"/>
                        </a:rPr>
                        <a:t>Doelzin</a:t>
                      </a:r>
                      <a:r>
                        <a:rPr lang="nl-NL" sz="1400" b="1" dirty="0">
                          <a:solidFill>
                            <a:schemeClr val="bg1"/>
                          </a:solidFill>
                          <a:effectLst/>
                          <a:latin typeface="Kalinga" panose="020B0502040204020203" pitchFamily="34" charset="0"/>
                          <a:cs typeface="Kalinga" panose="020B0502040204020203" pitchFamily="34" charset="0"/>
                        </a:rPr>
                        <a:t> + uitwerking (onderdeel formele examenprogramma)</a:t>
                      </a:r>
                      <a:endParaRPr lang="nl-NL" sz="1400" b="1" dirty="0">
                        <a:solidFill>
                          <a:schemeClr val="bg1"/>
                        </a:solidFill>
                        <a:effectLst/>
                        <a:latin typeface="Kalinga" panose="020B0502040204020203" pitchFamily="34" charset="0"/>
                        <a:ea typeface="Corbel" panose="020B0503020204020204" pitchFamily="34" charset="0"/>
                        <a:cs typeface="Kalinga" panose="020B0502040204020203" pitchFamily="34" charset="0"/>
                      </a:endParaRPr>
                    </a:p>
                  </a:txBody>
                  <a:tcPr marL="66583" marR="66583" marT="0" marB="0">
                    <a:solidFill>
                      <a:srgbClr val="E2914B"/>
                    </a:solidFill>
                  </a:tcPr>
                </a:tc>
                <a:tc>
                  <a:txBody>
                    <a:bodyPr/>
                    <a:lstStyle/>
                    <a:p>
                      <a:pPr indent="-226695">
                        <a:lnSpc>
                          <a:spcPts val="1500"/>
                        </a:lnSpc>
                      </a:pPr>
                      <a:r>
                        <a:rPr lang="nl-NL" sz="1400" b="1" dirty="0">
                          <a:solidFill>
                            <a:schemeClr val="bg1"/>
                          </a:solidFill>
                          <a:effectLst/>
                          <a:latin typeface="Kalinga" panose="020B0502040204020203" pitchFamily="34" charset="0"/>
                          <a:cs typeface="Kalinga" panose="020B0502040204020203" pitchFamily="34" charset="0"/>
                        </a:rPr>
                        <a:t>De leerling interpreteert de inhoud van een authentieke Griekse/Latijnse tekst met behulp van toegestane hulpmiddelen op woord- en zinsniveau. </a:t>
                      </a:r>
                    </a:p>
                    <a:p>
                      <a:pPr indent="-226695">
                        <a:lnSpc>
                          <a:spcPts val="1500"/>
                        </a:lnSpc>
                      </a:pPr>
                      <a:r>
                        <a:rPr lang="nl-NL" sz="1400" b="1" dirty="0">
                          <a:solidFill>
                            <a:schemeClr val="bg1"/>
                          </a:solidFill>
                          <a:effectLst/>
                          <a:latin typeface="Kalinga" panose="020B0502040204020203" pitchFamily="34" charset="0"/>
                          <a:cs typeface="Kalinga" panose="020B0502040204020203" pitchFamily="34" charset="0"/>
                        </a:rPr>
                        <a:t> </a:t>
                      </a:r>
                      <a:r>
                        <a:rPr lang="en-US" sz="1400" b="1" dirty="0">
                          <a:solidFill>
                            <a:schemeClr val="bg1"/>
                          </a:solidFill>
                          <a:effectLst/>
                          <a:latin typeface="Kalinga" panose="020B0502040204020203" pitchFamily="34" charset="0"/>
                          <a:cs typeface="Kalinga" panose="020B0502040204020203" pitchFamily="34" charset="0"/>
                        </a:rPr>
                        <a:t>Het </a:t>
                      </a:r>
                      <a:r>
                        <a:rPr lang="en-US" sz="1400" b="1" dirty="0" err="1">
                          <a:solidFill>
                            <a:schemeClr val="bg1"/>
                          </a:solidFill>
                          <a:effectLst/>
                          <a:latin typeface="Kalinga" panose="020B0502040204020203" pitchFamily="34" charset="0"/>
                          <a:cs typeface="Kalinga" panose="020B0502040204020203" pitchFamily="34" charset="0"/>
                        </a:rPr>
                        <a:t>gaat</a:t>
                      </a:r>
                      <a:r>
                        <a:rPr lang="en-US" sz="1400" b="1" dirty="0">
                          <a:solidFill>
                            <a:schemeClr val="bg1"/>
                          </a:solidFill>
                          <a:effectLst/>
                          <a:latin typeface="Kalinga" panose="020B0502040204020203" pitchFamily="34" charset="0"/>
                          <a:cs typeface="Kalinga" panose="020B0502040204020203" pitchFamily="34" charset="0"/>
                        </a:rPr>
                        <a:t> </a:t>
                      </a:r>
                      <a:r>
                        <a:rPr lang="en-US" sz="1400" b="1" dirty="0" err="1">
                          <a:solidFill>
                            <a:schemeClr val="bg1"/>
                          </a:solidFill>
                          <a:effectLst/>
                          <a:latin typeface="Kalinga" panose="020B0502040204020203" pitchFamily="34" charset="0"/>
                          <a:cs typeface="Kalinga" panose="020B0502040204020203" pitchFamily="34" charset="0"/>
                        </a:rPr>
                        <a:t>hierbij</a:t>
                      </a:r>
                      <a:r>
                        <a:rPr lang="en-US" sz="1400" b="1" dirty="0">
                          <a:solidFill>
                            <a:schemeClr val="bg1"/>
                          </a:solidFill>
                          <a:effectLst/>
                          <a:latin typeface="Kalinga" panose="020B0502040204020203" pitchFamily="34" charset="0"/>
                          <a:cs typeface="Kalinga" panose="020B0502040204020203" pitchFamily="34" charset="0"/>
                        </a:rPr>
                        <a:t> om:</a:t>
                      </a:r>
                      <a:endParaRPr lang="nl-NL" sz="1400" b="1" dirty="0">
                        <a:solidFill>
                          <a:schemeClr val="bg1"/>
                        </a:solidFill>
                        <a:effectLst/>
                        <a:latin typeface="Kalinga" panose="020B0502040204020203" pitchFamily="34" charset="0"/>
                        <a:cs typeface="Kalinga" panose="020B0502040204020203" pitchFamily="34" charset="0"/>
                      </a:endParaRPr>
                    </a:p>
                    <a:p>
                      <a:pPr marL="342900" lvl="0" indent="-342900">
                        <a:lnSpc>
                          <a:spcPts val="1500"/>
                        </a:lnSpc>
                        <a:buFont typeface="Symbol" pitchFamily="2" charset="2"/>
                        <a:buChar char="·"/>
                      </a:pPr>
                      <a:r>
                        <a:rPr lang="nl-NL" sz="1400" b="1" dirty="0">
                          <a:solidFill>
                            <a:schemeClr val="bg1"/>
                          </a:solidFill>
                          <a:effectLst/>
                          <a:latin typeface="Kalinga" panose="020B0502040204020203" pitchFamily="34" charset="0"/>
                          <a:cs typeface="Kalinga" panose="020B0502040204020203" pitchFamily="34" charset="0"/>
                        </a:rPr>
                        <a:t>toepassen van relevante kennis van de Griekse/Latijnse morfologie, syntaxis, semantiek en pragmatiek </a:t>
                      </a:r>
                    </a:p>
                    <a:p>
                      <a:pPr marL="342900" lvl="0" indent="-342900">
                        <a:lnSpc>
                          <a:spcPts val="1500"/>
                        </a:lnSpc>
                        <a:buFont typeface="Symbol" pitchFamily="2" charset="2"/>
                        <a:buChar char="·"/>
                      </a:pPr>
                      <a:r>
                        <a:rPr lang="nl-NL" sz="1400" b="1" dirty="0">
                          <a:solidFill>
                            <a:schemeClr val="bg1"/>
                          </a:solidFill>
                          <a:effectLst/>
                          <a:latin typeface="Kalinga" panose="020B0502040204020203" pitchFamily="34" charset="0"/>
                          <a:cs typeface="Kalinga" panose="020B0502040204020203" pitchFamily="34" charset="0"/>
                        </a:rPr>
                        <a:t>toepassen van relevante culturele kennis van de Grieks-Romeinse wereld</a:t>
                      </a:r>
                    </a:p>
                    <a:p>
                      <a:pPr marL="342900" lvl="0" indent="-342900">
                        <a:lnSpc>
                          <a:spcPts val="1500"/>
                        </a:lnSpc>
                        <a:buFont typeface="Symbol" pitchFamily="2" charset="2"/>
                        <a:buChar char="·"/>
                      </a:pPr>
                      <a:r>
                        <a:rPr lang="nl-NL" sz="1400" b="1" dirty="0">
                          <a:solidFill>
                            <a:schemeClr val="bg1"/>
                          </a:solidFill>
                          <a:effectLst/>
                          <a:latin typeface="Kalinga" panose="020B0502040204020203" pitchFamily="34" charset="0"/>
                          <a:cs typeface="Kalinga" panose="020B0502040204020203" pitchFamily="34" charset="0"/>
                        </a:rPr>
                        <a:t>in eigen woorden uitleggen van de semantische betekenis van woord(en) en zin</a:t>
                      </a:r>
                    </a:p>
                    <a:p>
                      <a:pPr marL="342900" lvl="0" indent="-342900">
                        <a:lnSpc>
                          <a:spcPts val="1500"/>
                        </a:lnSpc>
                        <a:buFont typeface="Symbol" pitchFamily="2" charset="2"/>
                        <a:buChar char="·"/>
                      </a:pPr>
                      <a:r>
                        <a:rPr lang="nl-NL" sz="1400" b="1" dirty="0">
                          <a:solidFill>
                            <a:schemeClr val="bg1"/>
                          </a:solidFill>
                          <a:effectLst/>
                          <a:latin typeface="Kalinga" panose="020B0502040204020203" pitchFamily="34" charset="0"/>
                          <a:cs typeface="Kalinga" panose="020B0502040204020203" pitchFamily="34" charset="0"/>
                        </a:rPr>
                        <a:t>in eigen woorden uitleggen van verbanden tussen vorm en inhoud van woord(en) of zin(</a:t>
                      </a:r>
                      <a:r>
                        <a:rPr lang="nl-NL" sz="1400" b="1" dirty="0" err="1">
                          <a:solidFill>
                            <a:schemeClr val="bg1"/>
                          </a:solidFill>
                          <a:effectLst/>
                          <a:latin typeface="Kalinga" panose="020B0502040204020203" pitchFamily="34" charset="0"/>
                          <a:cs typeface="Kalinga" panose="020B0502040204020203" pitchFamily="34" charset="0"/>
                        </a:rPr>
                        <a:t>nen</a:t>
                      </a:r>
                      <a:r>
                        <a:rPr lang="nl-NL" sz="1400" b="1" dirty="0">
                          <a:solidFill>
                            <a:schemeClr val="bg1"/>
                          </a:solidFill>
                          <a:effectLst/>
                          <a:latin typeface="Kalinga" panose="020B0502040204020203" pitchFamily="34" charset="0"/>
                          <a:cs typeface="Kalinga" panose="020B0502040204020203" pitchFamily="34" charset="0"/>
                        </a:rPr>
                        <a:t>) </a:t>
                      </a:r>
                      <a:endParaRPr lang="nl-NL" sz="1400" b="1" dirty="0">
                        <a:solidFill>
                          <a:schemeClr val="bg1"/>
                        </a:solidFill>
                        <a:effectLst/>
                        <a:latin typeface="Kalinga" panose="020B0502040204020203" pitchFamily="34" charset="0"/>
                        <a:ea typeface="Corbel" panose="020B0503020204020204" pitchFamily="34" charset="0"/>
                        <a:cs typeface="Kalinga" panose="020B0502040204020203" pitchFamily="34" charset="0"/>
                      </a:endParaRPr>
                    </a:p>
                  </a:txBody>
                  <a:tcPr marL="66583" marR="66583" marT="0" marB="0">
                    <a:solidFill>
                      <a:srgbClr val="F9B146"/>
                    </a:solidFill>
                  </a:tcPr>
                </a:tc>
                <a:extLst>
                  <a:ext uri="{0D108BD9-81ED-4DB2-BD59-A6C34878D82A}">
                    <a16:rowId xmlns:a16="http://schemas.microsoft.com/office/drawing/2014/main" val="1355208632"/>
                  </a:ext>
                </a:extLst>
              </a:tr>
              <a:tr h="1655316">
                <a:tc>
                  <a:txBody>
                    <a:bodyPr/>
                    <a:lstStyle/>
                    <a:p>
                      <a:pPr indent="-226695">
                        <a:lnSpc>
                          <a:spcPts val="1500"/>
                        </a:lnSpc>
                      </a:pPr>
                      <a:r>
                        <a:rPr lang="nl-NL" sz="1400" b="1" dirty="0">
                          <a:solidFill>
                            <a:schemeClr val="bg1"/>
                          </a:solidFill>
                          <a:effectLst/>
                          <a:latin typeface="Kalinga" panose="020B0502040204020203" pitchFamily="34" charset="0"/>
                          <a:cs typeface="Kalinga" panose="020B0502040204020203" pitchFamily="34" charset="0"/>
                        </a:rPr>
                        <a:t>Evt. toelichting ter concretisering en bruikbaar voor latere syllabi, handreikingen etc.</a:t>
                      </a:r>
                      <a:endParaRPr lang="nl-NL" sz="1400" b="1" dirty="0">
                        <a:solidFill>
                          <a:schemeClr val="bg1"/>
                        </a:solidFill>
                        <a:effectLst/>
                        <a:latin typeface="Kalinga" panose="020B0502040204020203" pitchFamily="34" charset="0"/>
                        <a:ea typeface="Corbel" panose="020B0503020204020204" pitchFamily="34" charset="0"/>
                        <a:cs typeface="Kalinga" panose="020B0502040204020203" pitchFamily="34" charset="0"/>
                      </a:endParaRPr>
                    </a:p>
                  </a:txBody>
                  <a:tcPr marL="66583" marR="66583" marT="0" marB="0">
                    <a:solidFill>
                      <a:srgbClr val="E2914B"/>
                    </a:solidFill>
                  </a:tcPr>
                </a:tc>
                <a:tc>
                  <a:txBody>
                    <a:bodyPr/>
                    <a:lstStyle/>
                    <a:p>
                      <a:pPr indent="-226695">
                        <a:lnSpc>
                          <a:spcPts val="1500"/>
                        </a:lnSpc>
                      </a:pPr>
                      <a:r>
                        <a:rPr lang="en-US" sz="1400" b="1" dirty="0" err="1">
                          <a:effectLst/>
                          <a:latin typeface="Kalinga" panose="020B0502040204020203" pitchFamily="34" charset="0"/>
                          <a:cs typeface="Kalinga" panose="020B0502040204020203" pitchFamily="34" charset="0"/>
                        </a:rPr>
                        <a:t>Te</a:t>
                      </a:r>
                      <a:r>
                        <a:rPr lang="en-US" sz="1400" b="1" dirty="0">
                          <a:effectLst/>
                          <a:latin typeface="Kalinga" panose="020B0502040204020203" pitchFamily="34" charset="0"/>
                          <a:cs typeface="Kalinga" panose="020B0502040204020203" pitchFamily="34" charset="0"/>
                        </a:rPr>
                        <a:t> </a:t>
                      </a:r>
                      <a:r>
                        <a:rPr lang="en-US" sz="1400" b="1" dirty="0" err="1">
                          <a:effectLst/>
                          <a:latin typeface="Kalinga" panose="020B0502040204020203" pitchFamily="34" charset="0"/>
                          <a:cs typeface="Kalinga" panose="020B0502040204020203" pitchFamily="34" charset="0"/>
                        </a:rPr>
                        <a:t>denken</a:t>
                      </a:r>
                      <a:r>
                        <a:rPr lang="en-US" sz="1400" b="1" dirty="0">
                          <a:effectLst/>
                          <a:latin typeface="Kalinga" panose="020B0502040204020203" pitchFamily="34" charset="0"/>
                          <a:cs typeface="Kalinga" panose="020B0502040204020203" pitchFamily="34" charset="0"/>
                        </a:rPr>
                        <a:t> </a:t>
                      </a:r>
                      <a:r>
                        <a:rPr lang="en-US" sz="1400" b="1" dirty="0" err="1">
                          <a:effectLst/>
                          <a:latin typeface="Kalinga" panose="020B0502040204020203" pitchFamily="34" charset="0"/>
                          <a:cs typeface="Kalinga" panose="020B0502040204020203" pitchFamily="34" charset="0"/>
                        </a:rPr>
                        <a:t>valt</a:t>
                      </a:r>
                      <a:r>
                        <a:rPr lang="en-US" sz="1400" b="1" dirty="0">
                          <a:effectLst/>
                          <a:latin typeface="Kalinga" panose="020B0502040204020203" pitchFamily="34" charset="0"/>
                          <a:cs typeface="Kalinga" panose="020B0502040204020203" pitchFamily="34" charset="0"/>
                        </a:rPr>
                        <a:t> </a:t>
                      </a:r>
                      <a:r>
                        <a:rPr lang="en-US" sz="1400" b="1" dirty="0" err="1">
                          <a:effectLst/>
                          <a:latin typeface="Kalinga" panose="020B0502040204020203" pitchFamily="34" charset="0"/>
                          <a:cs typeface="Kalinga" panose="020B0502040204020203" pitchFamily="34" charset="0"/>
                        </a:rPr>
                        <a:t>aan</a:t>
                      </a:r>
                      <a:r>
                        <a:rPr lang="en-US" sz="1400" b="1" dirty="0">
                          <a:effectLst/>
                          <a:latin typeface="Kalinga" panose="020B0502040204020203" pitchFamily="34" charset="0"/>
                          <a:cs typeface="Kalinga" panose="020B0502040204020203" pitchFamily="34" charset="0"/>
                        </a:rPr>
                        <a:t>:</a:t>
                      </a:r>
                      <a:endParaRPr lang="nl-NL" sz="1400" b="1" dirty="0">
                        <a:effectLst/>
                        <a:latin typeface="Kalinga" panose="020B0502040204020203" pitchFamily="34" charset="0"/>
                        <a:cs typeface="Kalinga" panose="020B0502040204020203" pitchFamily="34" charset="0"/>
                      </a:endParaRPr>
                    </a:p>
                    <a:p>
                      <a:pPr marL="342900" lvl="0" indent="-342900">
                        <a:lnSpc>
                          <a:spcPts val="1500"/>
                        </a:lnSpc>
                        <a:buFont typeface="Symbol" pitchFamily="2" charset="2"/>
                        <a:buChar char="·"/>
                      </a:pPr>
                      <a:r>
                        <a:rPr lang="nl-NL" sz="1400" b="1" dirty="0">
                          <a:effectLst/>
                          <a:latin typeface="Kalinga" panose="020B0502040204020203" pitchFamily="34" charset="0"/>
                          <a:cs typeface="Kalinga" panose="020B0502040204020203" pitchFamily="34" charset="0"/>
                        </a:rPr>
                        <a:t>parafraseren van woord(en) of zin in de tekst</a:t>
                      </a:r>
                    </a:p>
                    <a:p>
                      <a:pPr marL="342900" lvl="0" indent="-342900">
                        <a:lnSpc>
                          <a:spcPts val="1500"/>
                        </a:lnSpc>
                        <a:buFont typeface="Symbol" pitchFamily="2" charset="2"/>
                        <a:buChar char="·"/>
                      </a:pPr>
                      <a:r>
                        <a:rPr lang="nl-NL" sz="1400" b="1" dirty="0">
                          <a:effectLst/>
                          <a:latin typeface="Kalinga" panose="020B0502040204020203" pitchFamily="34" charset="0"/>
                          <a:cs typeface="Kalinga" panose="020B0502040204020203" pitchFamily="34" charset="0"/>
                        </a:rPr>
                        <a:t>het maken van een vertaling van woord(en) of zin in de tekst</a:t>
                      </a:r>
                    </a:p>
                    <a:p>
                      <a:pPr marL="342900" lvl="0" indent="-342900">
                        <a:lnSpc>
                          <a:spcPts val="1500"/>
                        </a:lnSpc>
                        <a:buFont typeface="Symbol" pitchFamily="2" charset="2"/>
                        <a:buChar char="·"/>
                      </a:pPr>
                      <a:r>
                        <a:rPr lang="nl-NL" sz="1400" b="1" dirty="0">
                          <a:effectLst/>
                          <a:latin typeface="Kalinga" panose="020B0502040204020203" pitchFamily="34" charset="0"/>
                          <a:cs typeface="Kalinga" panose="020B0502040204020203" pitchFamily="34" charset="0"/>
                        </a:rPr>
                        <a:t>vergelijken van een interpretatie in een andere bron of medium met woord(en) of zin in de tekst;</a:t>
                      </a:r>
                    </a:p>
                    <a:p>
                      <a:pPr marL="342900" lvl="0" indent="-342900">
                        <a:lnSpc>
                          <a:spcPts val="1500"/>
                        </a:lnSpc>
                        <a:buFont typeface="Symbol" pitchFamily="2" charset="2"/>
                        <a:buChar char="·"/>
                      </a:pPr>
                      <a:r>
                        <a:rPr lang="nl-NL" sz="1400" b="1" dirty="0">
                          <a:effectLst/>
                          <a:latin typeface="Kalinga" panose="020B0502040204020203" pitchFamily="34" charset="0"/>
                          <a:cs typeface="Kalinga" panose="020B0502040204020203" pitchFamily="34" charset="0"/>
                        </a:rPr>
                        <a:t>verbanden leggen tussen woordvolgorde of het gebruik van stilistische, narratologische, retorische en/of metrische middelen enerzijds, en betekenis van de zin anderzijds.</a:t>
                      </a:r>
                    </a:p>
                  </a:txBody>
                  <a:tcPr marL="66583" marR="66583" marT="0" marB="0">
                    <a:solidFill>
                      <a:srgbClr val="F9B146"/>
                    </a:solidFill>
                  </a:tcPr>
                </a:tc>
                <a:extLst>
                  <a:ext uri="{0D108BD9-81ED-4DB2-BD59-A6C34878D82A}">
                    <a16:rowId xmlns:a16="http://schemas.microsoft.com/office/drawing/2014/main" val="346713963"/>
                  </a:ext>
                </a:extLst>
              </a:tr>
            </a:tbl>
          </a:graphicData>
        </a:graphic>
      </p:graphicFrame>
      <p:graphicFrame>
        <p:nvGraphicFramePr>
          <p:cNvPr id="23" name="Tabel 22">
            <a:extLst>
              <a:ext uri="{FF2B5EF4-FFF2-40B4-BE49-F238E27FC236}">
                <a16:creationId xmlns:a16="http://schemas.microsoft.com/office/drawing/2014/main" id="{7627199A-DF9F-A33D-22DA-B242115A41B3}"/>
              </a:ext>
            </a:extLst>
          </p:cNvPr>
          <p:cNvGraphicFramePr>
            <a:graphicFrameLocks noGrp="1"/>
          </p:cNvGraphicFramePr>
          <p:nvPr>
            <p:extLst>
              <p:ext uri="{D42A27DB-BD31-4B8C-83A1-F6EECF244321}">
                <p14:modId xmlns:p14="http://schemas.microsoft.com/office/powerpoint/2010/main" val="2240296571"/>
              </p:ext>
            </p:extLst>
          </p:nvPr>
        </p:nvGraphicFramePr>
        <p:xfrm>
          <a:off x="481029" y="3867251"/>
          <a:ext cx="10515600" cy="3065145"/>
        </p:xfrm>
        <a:graphic>
          <a:graphicData uri="http://schemas.openxmlformats.org/drawingml/2006/table">
            <a:tbl>
              <a:tblPr firstRow="1" firstCol="1" bandRow="1">
                <a:tableStyleId>{5C22544A-7EE6-4342-B048-85BDC9FD1C3A}</a:tableStyleId>
              </a:tblPr>
              <a:tblGrid>
                <a:gridCol w="1935600">
                  <a:extLst>
                    <a:ext uri="{9D8B030D-6E8A-4147-A177-3AD203B41FA5}">
                      <a16:colId xmlns:a16="http://schemas.microsoft.com/office/drawing/2014/main" val="2450072632"/>
                    </a:ext>
                  </a:extLst>
                </a:gridCol>
                <a:gridCol w="8580000">
                  <a:extLst>
                    <a:ext uri="{9D8B030D-6E8A-4147-A177-3AD203B41FA5}">
                      <a16:colId xmlns:a16="http://schemas.microsoft.com/office/drawing/2014/main" val="881229667"/>
                    </a:ext>
                  </a:extLst>
                </a:gridCol>
              </a:tblGrid>
              <a:tr h="29430">
                <a:tc>
                  <a:txBody>
                    <a:bodyPr/>
                    <a:lstStyle/>
                    <a:p>
                      <a:pPr indent="-226695">
                        <a:lnSpc>
                          <a:spcPts val="1500"/>
                        </a:lnSpc>
                      </a:pPr>
                      <a:r>
                        <a:rPr lang="nl-NL" sz="1000" b="1">
                          <a:solidFill>
                            <a:schemeClr val="bg1"/>
                          </a:solidFill>
                          <a:effectLst/>
                          <a:latin typeface="Kalinga" panose="020B0502040204020203" pitchFamily="34" charset="0"/>
                          <a:cs typeface="Kalinga" panose="020B0502040204020203" pitchFamily="34" charset="0"/>
                        </a:rPr>
                        <a:t> </a:t>
                      </a:r>
                      <a:endParaRPr lang="nl-NL" sz="1000" b="1">
                        <a:solidFill>
                          <a:schemeClr val="bg1"/>
                        </a:solidFill>
                        <a:effectLst/>
                        <a:latin typeface="Kalinga" panose="020B0502040204020203" pitchFamily="34" charset="0"/>
                        <a:ea typeface="Calibri" panose="020F0502020204030204" pitchFamily="34" charset="0"/>
                        <a:cs typeface="Kalinga" panose="020B0502040204020203" pitchFamily="34" charset="0"/>
                      </a:endParaRPr>
                    </a:p>
                  </a:txBody>
                  <a:tcPr marL="68580" marR="68580" marT="0" marB="0">
                    <a:solidFill>
                      <a:srgbClr val="E2914B"/>
                    </a:solidFill>
                  </a:tcPr>
                </a:tc>
                <a:tc>
                  <a:txBody>
                    <a:bodyPr/>
                    <a:lstStyle/>
                    <a:p>
                      <a:pPr indent="-226695">
                        <a:lnSpc>
                          <a:spcPts val="1500"/>
                        </a:lnSpc>
                      </a:pPr>
                      <a:r>
                        <a:rPr lang="en-US" sz="1400" b="1" dirty="0">
                          <a:solidFill>
                            <a:schemeClr val="bg1"/>
                          </a:solidFill>
                          <a:effectLst/>
                          <a:latin typeface="Kalinga" panose="020B0502040204020203" pitchFamily="34" charset="0"/>
                          <a:cs typeface="Kalinga" panose="020B0502040204020203" pitchFamily="34" charset="0"/>
                        </a:rPr>
                        <a:t>VWO</a:t>
                      </a:r>
                      <a:endParaRPr lang="nl-NL" sz="1400" b="1" dirty="0">
                        <a:solidFill>
                          <a:schemeClr val="bg1"/>
                        </a:solidFill>
                        <a:effectLst/>
                        <a:latin typeface="Kalinga" panose="020B0502040204020203" pitchFamily="34" charset="0"/>
                        <a:ea typeface="Calibri" panose="020F0502020204030204" pitchFamily="34" charset="0"/>
                        <a:cs typeface="Kalinga" panose="020B0502040204020203" pitchFamily="34" charset="0"/>
                      </a:endParaRPr>
                    </a:p>
                  </a:txBody>
                  <a:tcPr marL="68580" marR="68580" marT="0" marB="0">
                    <a:solidFill>
                      <a:srgbClr val="F9B146"/>
                    </a:solidFill>
                  </a:tcPr>
                </a:tc>
                <a:extLst>
                  <a:ext uri="{0D108BD9-81ED-4DB2-BD59-A6C34878D82A}">
                    <a16:rowId xmlns:a16="http://schemas.microsoft.com/office/drawing/2014/main" val="2447359220"/>
                  </a:ext>
                </a:extLst>
              </a:tr>
              <a:tr h="190500">
                <a:tc>
                  <a:txBody>
                    <a:bodyPr/>
                    <a:lstStyle/>
                    <a:p>
                      <a:pPr indent="-226695">
                        <a:lnSpc>
                          <a:spcPts val="1500"/>
                        </a:lnSpc>
                      </a:pPr>
                      <a:r>
                        <a:rPr lang="nl-NL" sz="1400" b="1" dirty="0" err="1">
                          <a:solidFill>
                            <a:schemeClr val="bg1"/>
                          </a:solidFill>
                          <a:effectLst/>
                          <a:latin typeface="Kalinga" panose="020B0502040204020203" pitchFamily="34" charset="0"/>
                          <a:cs typeface="Kalinga" panose="020B0502040204020203" pitchFamily="34" charset="0"/>
                        </a:rPr>
                        <a:t>Doelzin</a:t>
                      </a:r>
                      <a:r>
                        <a:rPr lang="nl-NL" sz="1400" b="1" dirty="0">
                          <a:solidFill>
                            <a:schemeClr val="bg1"/>
                          </a:solidFill>
                          <a:effectLst/>
                          <a:latin typeface="Kalinga" panose="020B0502040204020203" pitchFamily="34" charset="0"/>
                          <a:cs typeface="Kalinga" panose="020B0502040204020203" pitchFamily="34" charset="0"/>
                        </a:rPr>
                        <a:t> + uitwerking (onderdeel formele examenprogramma)</a:t>
                      </a:r>
                      <a:endParaRPr lang="nl-NL" sz="1400" b="1" dirty="0">
                        <a:solidFill>
                          <a:schemeClr val="bg1"/>
                        </a:solidFill>
                        <a:effectLst/>
                        <a:latin typeface="Kalinga" panose="020B0502040204020203" pitchFamily="34" charset="0"/>
                        <a:ea typeface="Calibri" panose="020F0502020204030204" pitchFamily="34" charset="0"/>
                        <a:cs typeface="Kalinga" panose="020B0502040204020203" pitchFamily="34" charset="0"/>
                      </a:endParaRPr>
                    </a:p>
                  </a:txBody>
                  <a:tcPr marL="68580" marR="68580" marT="0" marB="0">
                    <a:solidFill>
                      <a:srgbClr val="E2914B"/>
                    </a:solidFill>
                  </a:tcPr>
                </a:tc>
                <a:tc>
                  <a:txBody>
                    <a:bodyPr/>
                    <a:lstStyle/>
                    <a:p>
                      <a:pPr indent="-226695">
                        <a:lnSpc>
                          <a:spcPts val="1500"/>
                        </a:lnSpc>
                      </a:pPr>
                      <a:r>
                        <a:rPr lang="nl-NL" sz="1400" b="1" dirty="0">
                          <a:solidFill>
                            <a:schemeClr val="bg1"/>
                          </a:solidFill>
                          <a:effectLst/>
                          <a:latin typeface="Kalinga" panose="020B0502040204020203" pitchFamily="34" charset="0"/>
                          <a:cs typeface="Kalinga" panose="020B0502040204020203" pitchFamily="34" charset="0"/>
                        </a:rPr>
                        <a:t>De leerling interpreteert de inhoud van een authentieke Griekse/Latijnse tekst met behulp van toegestane hulpmiddelen op het niveau van tekstgedeelte en tekst als geheel.</a:t>
                      </a:r>
                    </a:p>
                    <a:p>
                      <a:pPr indent="-226695">
                        <a:lnSpc>
                          <a:spcPts val="1500"/>
                        </a:lnSpc>
                      </a:pPr>
                      <a:r>
                        <a:rPr lang="nl-NL" sz="1400" b="1" dirty="0">
                          <a:solidFill>
                            <a:schemeClr val="bg1"/>
                          </a:solidFill>
                          <a:effectLst/>
                          <a:latin typeface="Kalinga" panose="020B0502040204020203" pitchFamily="34" charset="0"/>
                          <a:cs typeface="Kalinga" panose="020B0502040204020203" pitchFamily="34" charset="0"/>
                        </a:rPr>
                        <a:t> </a:t>
                      </a:r>
                      <a:r>
                        <a:rPr lang="en-US" sz="1400" b="1" dirty="0">
                          <a:solidFill>
                            <a:schemeClr val="bg1"/>
                          </a:solidFill>
                          <a:effectLst/>
                          <a:latin typeface="Kalinga" panose="020B0502040204020203" pitchFamily="34" charset="0"/>
                          <a:cs typeface="Kalinga" panose="020B0502040204020203" pitchFamily="34" charset="0"/>
                        </a:rPr>
                        <a:t>Het </a:t>
                      </a:r>
                      <a:r>
                        <a:rPr lang="en-US" sz="1400" b="1" dirty="0" err="1">
                          <a:solidFill>
                            <a:schemeClr val="bg1"/>
                          </a:solidFill>
                          <a:effectLst/>
                          <a:latin typeface="Kalinga" panose="020B0502040204020203" pitchFamily="34" charset="0"/>
                          <a:cs typeface="Kalinga" panose="020B0502040204020203" pitchFamily="34" charset="0"/>
                        </a:rPr>
                        <a:t>gaat</a:t>
                      </a:r>
                      <a:r>
                        <a:rPr lang="en-US" sz="1400" b="1" dirty="0">
                          <a:solidFill>
                            <a:schemeClr val="bg1"/>
                          </a:solidFill>
                          <a:effectLst/>
                          <a:latin typeface="Kalinga" panose="020B0502040204020203" pitchFamily="34" charset="0"/>
                          <a:cs typeface="Kalinga" panose="020B0502040204020203" pitchFamily="34" charset="0"/>
                        </a:rPr>
                        <a:t> </a:t>
                      </a:r>
                      <a:r>
                        <a:rPr lang="en-US" sz="1400" b="1" dirty="0" err="1">
                          <a:solidFill>
                            <a:schemeClr val="bg1"/>
                          </a:solidFill>
                          <a:effectLst/>
                          <a:latin typeface="Kalinga" panose="020B0502040204020203" pitchFamily="34" charset="0"/>
                          <a:cs typeface="Kalinga" panose="020B0502040204020203" pitchFamily="34" charset="0"/>
                        </a:rPr>
                        <a:t>hierbij</a:t>
                      </a:r>
                      <a:r>
                        <a:rPr lang="en-US" sz="1400" b="1" dirty="0">
                          <a:solidFill>
                            <a:schemeClr val="bg1"/>
                          </a:solidFill>
                          <a:effectLst/>
                          <a:latin typeface="Kalinga" panose="020B0502040204020203" pitchFamily="34" charset="0"/>
                          <a:cs typeface="Kalinga" panose="020B0502040204020203" pitchFamily="34" charset="0"/>
                        </a:rPr>
                        <a:t> om:</a:t>
                      </a:r>
                      <a:endParaRPr lang="nl-NL" sz="1400" b="1" dirty="0">
                        <a:solidFill>
                          <a:schemeClr val="bg1"/>
                        </a:solidFill>
                        <a:effectLst/>
                        <a:latin typeface="Kalinga" panose="020B0502040204020203" pitchFamily="34" charset="0"/>
                        <a:cs typeface="Kalinga" panose="020B0502040204020203" pitchFamily="34" charset="0"/>
                      </a:endParaRPr>
                    </a:p>
                    <a:p>
                      <a:pPr marL="342900" lvl="0" indent="-342900">
                        <a:lnSpc>
                          <a:spcPts val="1500"/>
                        </a:lnSpc>
                        <a:buFont typeface="Symbol" pitchFamily="2" charset="2"/>
                        <a:buChar char="·"/>
                      </a:pPr>
                      <a:r>
                        <a:rPr lang="nl-NL" sz="1400" b="1" dirty="0">
                          <a:solidFill>
                            <a:schemeClr val="bg1"/>
                          </a:solidFill>
                          <a:effectLst/>
                          <a:latin typeface="Kalinga" panose="020B0502040204020203" pitchFamily="34" charset="0"/>
                          <a:cs typeface="Kalinga" panose="020B0502040204020203" pitchFamily="34" charset="0"/>
                        </a:rPr>
                        <a:t>in woord of beeld uitleggen van beelden of ideeën in de tekst </a:t>
                      </a:r>
                    </a:p>
                    <a:p>
                      <a:pPr marL="342900" lvl="0" indent="-342900">
                        <a:lnSpc>
                          <a:spcPts val="1500"/>
                        </a:lnSpc>
                        <a:buFont typeface="Symbol" pitchFamily="2" charset="2"/>
                        <a:buChar char="·"/>
                      </a:pPr>
                      <a:r>
                        <a:rPr lang="nl-NL" sz="1400" b="1" dirty="0">
                          <a:solidFill>
                            <a:schemeClr val="bg1"/>
                          </a:solidFill>
                          <a:effectLst/>
                          <a:latin typeface="Kalinga" panose="020B0502040204020203" pitchFamily="34" charset="0"/>
                          <a:cs typeface="Kalinga" panose="020B0502040204020203" pitchFamily="34" charset="0"/>
                        </a:rPr>
                        <a:t>in woord of beeld uitleggen van de kerngedachte(n) van de tekst </a:t>
                      </a:r>
                    </a:p>
                    <a:p>
                      <a:pPr marL="342900" lvl="0" indent="-342900">
                        <a:lnSpc>
                          <a:spcPts val="1500"/>
                        </a:lnSpc>
                        <a:buFont typeface="Symbol" pitchFamily="2" charset="2"/>
                        <a:buChar char="·"/>
                      </a:pPr>
                      <a:r>
                        <a:rPr lang="nl-NL" sz="1400" b="1" dirty="0">
                          <a:solidFill>
                            <a:schemeClr val="bg1"/>
                          </a:solidFill>
                          <a:effectLst/>
                          <a:latin typeface="Kalinga" panose="020B0502040204020203" pitchFamily="34" charset="0"/>
                          <a:cs typeface="Kalinga" panose="020B0502040204020203" pitchFamily="34" charset="0"/>
                        </a:rPr>
                        <a:t>uitleggen van de semantische en pragmatische relaties tussen zinnen of tekstgedeelten</a:t>
                      </a:r>
                    </a:p>
                    <a:p>
                      <a:pPr marL="342900" lvl="0" indent="-342900">
                        <a:lnSpc>
                          <a:spcPts val="1500"/>
                        </a:lnSpc>
                        <a:buFont typeface="Symbol" pitchFamily="2" charset="2"/>
                        <a:buChar char="·"/>
                      </a:pPr>
                      <a:r>
                        <a:rPr lang="nl-NL" sz="1400" b="1" dirty="0">
                          <a:solidFill>
                            <a:schemeClr val="bg1"/>
                          </a:solidFill>
                          <a:effectLst/>
                          <a:latin typeface="Kalinga" panose="020B0502040204020203" pitchFamily="34" charset="0"/>
                          <a:cs typeface="Kalinga" panose="020B0502040204020203" pitchFamily="34" charset="0"/>
                        </a:rPr>
                        <a:t>uitleggen van het verband tussen het thema en de inhoud van de tekst</a:t>
                      </a:r>
                    </a:p>
                    <a:p>
                      <a:pPr marL="342900" lvl="0" indent="-342900">
                        <a:lnSpc>
                          <a:spcPts val="1500"/>
                        </a:lnSpc>
                        <a:buFont typeface="Symbol" pitchFamily="2" charset="2"/>
                        <a:buChar char="·"/>
                      </a:pPr>
                      <a:r>
                        <a:rPr lang="nl-NL" sz="1400" b="1" dirty="0">
                          <a:solidFill>
                            <a:schemeClr val="bg1"/>
                          </a:solidFill>
                          <a:effectLst/>
                          <a:latin typeface="Kalinga" panose="020B0502040204020203" pitchFamily="34" charset="0"/>
                          <a:cs typeface="Kalinga" panose="020B0502040204020203" pitchFamily="34" charset="0"/>
                        </a:rPr>
                        <a:t>uitleggen van verbanden tussen vorm, opbouw en inhoud van de tekst </a:t>
                      </a:r>
                      <a:endParaRPr lang="nl-NL" sz="1400" b="1" dirty="0">
                        <a:solidFill>
                          <a:schemeClr val="bg1"/>
                        </a:solidFill>
                        <a:effectLst/>
                        <a:latin typeface="Kalinga" panose="020B0502040204020203" pitchFamily="34" charset="0"/>
                        <a:ea typeface="Calibri" panose="020F0502020204030204" pitchFamily="34" charset="0"/>
                        <a:cs typeface="Kalinga" panose="020B0502040204020203" pitchFamily="34" charset="0"/>
                      </a:endParaRPr>
                    </a:p>
                  </a:txBody>
                  <a:tcPr marL="68580" marR="68580" marT="0" marB="0">
                    <a:solidFill>
                      <a:srgbClr val="F9B146"/>
                    </a:solidFill>
                  </a:tcPr>
                </a:tc>
                <a:extLst>
                  <a:ext uri="{0D108BD9-81ED-4DB2-BD59-A6C34878D82A}">
                    <a16:rowId xmlns:a16="http://schemas.microsoft.com/office/drawing/2014/main" val="3747809329"/>
                  </a:ext>
                </a:extLst>
              </a:tr>
              <a:tr h="620692">
                <a:tc>
                  <a:txBody>
                    <a:bodyPr/>
                    <a:lstStyle/>
                    <a:p>
                      <a:pPr indent="-226695">
                        <a:lnSpc>
                          <a:spcPts val="1500"/>
                        </a:lnSpc>
                      </a:pPr>
                      <a:r>
                        <a:rPr lang="nl-NL" sz="1400" b="1" dirty="0">
                          <a:solidFill>
                            <a:schemeClr val="bg1"/>
                          </a:solidFill>
                          <a:effectLst/>
                          <a:latin typeface="Kalinga" panose="020B0502040204020203" pitchFamily="34" charset="0"/>
                          <a:cs typeface="Kalinga" panose="020B0502040204020203" pitchFamily="34" charset="0"/>
                        </a:rPr>
                        <a:t>Evt. toelichting ter concretisering en bruikbaar voor latere syllabi, handreikingen etc.</a:t>
                      </a:r>
                      <a:endParaRPr lang="nl-NL" sz="1400" b="1" dirty="0">
                        <a:solidFill>
                          <a:schemeClr val="bg1"/>
                        </a:solidFill>
                        <a:effectLst/>
                        <a:latin typeface="Kalinga" panose="020B0502040204020203" pitchFamily="34" charset="0"/>
                        <a:ea typeface="Calibri" panose="020F0502020204030204" pitchFamily="34" charset="0"/>
                        <a:cs typeface="Kalinga" panose="020B0502040204020203" pitchFamily="34" charset="0"/>
                      </a:endParaRPr>
                    </a:p>
                  </a:txBody>
                  <a:tcPr marL="68580" marR="68580" marT="0" marB="0">
                    <a:solidFill>
                      <a:srgbClr val="E2914B"/>
                    </a:solidFill>
                  </a:tcPr>
                </a:tc>
                <a:tc>
                  <a:txBody>
                    <a:bodyPr/>
                    <a:lstStyle/>
                    <a:p>
                      <a:pPr indent="-226695">
                        <a:lnSpc>
                          <a:spcPts val="1500"/>
                        </a:lnSpc>
                      </a:pPr>
                      <a:r>
                        <a:rPr lang="en-US" sz="1400" b="1" dirty="0" err="1">
                          <a:effectLst/>
                          <a:latin typeface="Kalinga" panose="020B0502040204020203" pitchFamily="34" charset="0"/>
                          <a:cs typeface="Kalinga" panose="020B0502040204020203" pitchFamily="34" charset="0"/>
                        </a:rPr>
                        <a:t>Te</a:t>
                      </a:r>
                      <a:r>
                        <a:rPr lang="en-US" sz="1400" b="1" dirty="0">
                          <a:effectLst/>
                          <a:latin typeface="Kalinga" panose="020B0502040204020203" pitchFamily="34" charset="0"/>
                          <a:cs typeface="Kalinga" panose="020B0502040204020203" pitchFamily="34" charset="0"/>
                        </a:rPr>
                        <a:t> </a:t>
                      </a:r>
                      <a:r>
                        <a:rPr lang="en-US" sz="1400" b="1" dirty="0" err="1">
                          <a:effectLst/>
                          <a:latin typeface="Kalinga" panose="020B0502040204020203" pitchFamily="34" charset="0"/>
                          <a:cs typeface="Kalinga" panose="020B0502040204020203" pitchFamily="34" charset="0"/>
                        </a:rPr>
                        <a:t>denken</a:t>
                      </a:r>
                      <a:r>
                        <a:rPr lang="en-US" sz="1400" b="1" dirty="0">
                          <a:effectLst/>
                          <a:latin typeface="Kalinga" panose="020B0502040204020203" pitchFamily="34" charset="0"/>
                          <a:cs typeface="Kalinga" panose="020B0502040204020203" pitchFamily="34" charset="0"/>
                        </a:rPr>
                        <a:t> </a:t>
                      </a:r>
                      <a:r>
                        <a:rPr lang="en-US" sz="1400" b="1" dirty="0" err="1">
                          <a:effectLst/>
                          <a:latin typeface="Kalinga" panose="020B0502040204020203" pitchFamily="34" charset="0"/>
                          <a:cs typeface="Kalinga" panose="020B0502040204020203" pitchFamily="34" charset="0"/>
                        </a:rPr>
                        <a:t>valt</a:t>
                      </a:r>
                      <a:r>
                        <a:rPr lang="en-US" sz="1400" b="1" dirty="0">
                          <a:effectLst/>
                          <a:latin typeface="Kalinga" panose="020B0502040204020203" pitchFamily="34" charset="0"/>
                          <a:cs typeface="Kalinga" panose="020B0502040204020203" pitchFamily="34" charset="0"/>
                        </a:rPr>
                        <a:t> </a:t>
                      </a:r>
                      <a:r>
                        <a:rPr lang="en-US" sz="1400" b="1" dirty="0" err="1">
                          <a:effectLst/>
                          <a:latin typeface="Kalinga" panose="020B0502040204020203" pitchFamily="34" charset="0"/>
                          <a:cs typeface="Kalinga" panose="020B0502040204020203" pitchFamily="34" charset="0"/>
                        </a:rPr>
                        <a:t>aan</a:t>
                      </a:r>
                      <a:r>
                        <a:rPr lang="en-US" sz="1400" b="1" dirty="0">
                          <a:effectLst/>
                          <a:latin typeface="Kalinga" panose="020B0502040204020203" pitchFamily="34" charset="0"/>
                          <a:cs typeface="Kalinga" panose="020B0502040204020203" pitchFamily="34" charset="0"/>
                        </a:rPr>
                        <a:t>:</a:t>
                      </a:r>
                      <a:endParaRPr lang="nl-NL" sz="1400" b="1" dirty="0">
                        <a:effectLst/>
                        <a:latin typeface="Kalinga" panose="020B0502040204020203" pitchFamily="34" charset="0"/>
                        <a:cs typeface="Kalinga" panose="020B0502040204020203" pitchFamily="34" charset="0"/>
                      </a:endParaRPr>
                    </a:p>
                    <a:p>
                      <a:pPr marL="342900" lvl="0" indent="-342900">
                        <a:lnSpc>
                          <a:spcPts val="1500"/>
                        </a:lnSpc>
                        <a:buFont typeface="Symbol" pitchFamily="2" charset="2"/>
                        <a:buChar char="·"/>
                      </a:pPr>
                      <a:r>
                        <a:rPr lang="en-US" sz="1400" b="1" dirty="0" err="1">
                          <a:effectLst/>
                          <a:latin typeface="Kalinga" panose="020B0502040204020203" pitchFamily="34" charset="0"/>
                          <a:cs typeface="Kalinga" panose="020B0502040204020203" pitchFamily="34" charset="0"/>
                        </a:rPr>
                        <a:t>samenvatten</a:t>
                      </a:r>
                      <a:r>
                        <a:rPr lang="en-US" sz="1400" b="1" dirty="0">
                          <a:effectLst/>
                          <a:latin typeface="Kalinga" panose="020B0502040204020203" pitchFamily="34" charset="0"/>
                          <a:cs typeface="Kalinga" panose="020B0502040204020203" pitchFamily="34" charset="0"/>
                        </a:rPr>
                        <a:t> in </a:t>
                      </a:r>
                      <a:r>
                        <a:rPr lang="en-US" sz="1400" b="1" dirty="0" err="1">
                          <a:effectLst/>
                          <a:latin typeface="Kalinga" panose="020B0502040204020203" pitchFamily="34" charset="0"/>
                          <a:cs typeface="Kalinga" panose="020B0502040204020203" pitchFamily="34" charset="0"/>
                        </a:rPr>
                        <a:t>woord</a:t>
                      </a:r>
                      <a:r>
                        <a:rPr lang="en-US" sz="1400" b="1" dirty="0">
                          <a:effectLst/>
                          <a:latin typeface="Kalinga" panose="020B0502040204020203" pitchFamily="34" charset="0"/>
                          <a:cs typeface="Kalinga" panose="020B0502040204020203" pitchFamily="34" charset="0"/>
                        </a:rPr>
                        <a:t> of </a:t>
                      </a:r>
                      <a:r>
                        <a:rPr lang="en-US" sz="1400" b="1" dirty="0" err="1">
                          <a:effectLst/>
                          <a:latin typeface="Kalinga" panose="020B0502040204020203" pitchFamily="34" charset="0"/>
                          <a:cs typeface="Kalinga" panose="020B0502040204020203" pitchFamily="34" charset="0"/>
                        </a:rPr>
                        <a:t>beeld</a:t>
                      </a:r>
                      <a:endParaRPr lang="nl-NL" sz="1400" b="1" dirty="0">
                        <a:effectLst/>
                        <a:latin typeface="Kalinga" panose="020B0502040204020203" pitchFamily="34" charset="0"/>
                        <a:cs typeface="Kalinga" panose="020B0502040204020203" pitchFamily="34" charset="0"/>
                      </a:endParaRPr>
                    </a:p>
                    <a:p>
                      <a:pPr marL="342900" lvl="0" indent="-342900">
                        <a:lnSpc>
                          <a:spcPts val="1500"/>
                        </a:lnSpc>
                        <a:buFont typeface="Symbol" pitchFamily="2" charset="2"/>
                        <a:buChar char="·"/>
                      </a:pPr>
                      <a:r>
                        <a:rPr lang="nl-NL" sz="1400" b="1" dirty="0">
                          <a:effectLst/>
                          <a:latin typeface="Kalinga" panose="020B0502040204020203" pitchFamily="34" charset="0"/>
                          <a:cs typeface="Kalinga" panose="020B0502040204020203" pitchFamily="34" charset="0"/>
                        </a:rPr>
                        <a:t>toelichten van het thema op basis van tekstelementen</a:t>
                      </a:r>
                    </a:p>
                    <a:p>
                      <a:pPr marL="342900" lvl="0" indent="-342900">
                        <a:lnSpc>
                          <a:spcPts val="1500"/>
                        </a:lnSpc>
                        <a:buFont typeface="Symbol" pitchFamily="2" charset="2"/>
                        <a:buChar char="·"/>
                      </a:pPr>
                      <a:r>
                        <a:rPr lang="nl-NL" sz="1400" b="1" dirty="0">
                          <a:effectLst/>
                          <a:latin typeface="Kalinga" panose="020B0502040204020203" pitchFamily="34" charset="0"/>
                          <a:cs typeface="Kalinga" panose="020B0502040204020203" pitchFamily="34" charset="0"/>
                        </a:rPr>
                        <a:t>analyseren van inhoudelijke opbouw: ordening en chronologie van de gebeurtenissen, ontwikkeling van gedachten en gevoelens</a:t>
                      </a:r>
                    </a:p>
                    <a:p>
                      <a:pPr marL="342900" lvl="0" indent="-342900">
                        <a:lnSpc>
                          <a:spcPts val="1500"/>
                        </a:lnSpc>
                        <a:buFont typeface="Symbol" pitchFamily="2" charset="2"/>
                        <a:buChar char="·"/>
                      </a:pPr>
                      <a:r>
                        <a:rPr lang="nl-NL" sz="1400" b="1" dirty="0">
                          <a:effectLst/>
                          <a:latin typeface="Kalinga" panose="020B0502040204020203" pitchFamily="34" charset="0"/>
                          <a:cs typeface="Kalinga" panose="020B0502040204020203" pitchFamily="34" charset="0"/>
                        </a:rPr>
                        <a:t>verbanden leggen tussen narratologische, retorische en stilistische structuren enerzijds en inhoud van alinea of tekst anderzijds </a:t>
                      </a:r>
                      <a:endParaRPr lang="nl-NL" sz="1400" b="1" dirty="0">
                        <a:effectLst/>
                        <a:latin typeface="Kalinga" panose="020B0502040204020203" pitchFamily="34" charset="0"/>
                        <a:ea typeface="Calibri" panose="020F0502020204030204" pitchFamily="34" charset="0"/>
                        <a:cs typeface="Kalinga" panose="020B0502040204020203" pitchFamily="34" charset="0"/>
                      </a:endParaRPr>
                    </a:p>
                  </a:txBody>
                  <a:tcPr marL="68580" marR="68580" marT="0" marB="0">
                    <a:solidFill>
                      <a:srgbClr val="F9B146"/>
                    </a:solidFill>
                  </a:tcPr>
                </a:tc>
                <a:extLst>
                  <a:ext uri="{0D108BD9-81ED-4DB2-BD59-A6C34878D82A}">
                    <a16:rowId xmlns:a16="http://schemas.microsoft.com/office/drawing/2014/main" val="2985214033"/>
                  </a:ext>
                </a:extLst>
              </a:tr>
            </a:tbl>
          </a:graphicData>
        </a:graphic>
      </p:graphicFrame>
    </p:spTree>
    <p:extLst>
      <p:ext uri="{BB962C8B-B14F-4D97-AF65-F5344CB8AC3E}">
        <p14:creationId xmlns:p14="http://schemas.microsoft.com/office/powerpoint/2010/main" val="1981871558"/>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23485" y="516"/>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sp>
        <p:nvSpPr>
          <p:cNvPr id="8" name="Tekstvak 7">
            <a:extLst>
              <a:ext uri="{FF2B5EF4-FFF2-40B4-BE49-F238E27FC236}">
                <a16:creationId xmlns:a16="http://schemas.microsoft.com/office/drawing/2014/main" id="{4A012956-C1D6-7245-A123-2826C0D5E151}"/>
              </a:ext>
            </a:extLst>
          </p:cNvPr>
          <p:cNvSpPr txBox="1"/>
          <p:nvPr/>
        </p:nvSpPr>
        <p:spPr>
          <a:xfrm>
            <a:off x="449090" y="1386031"/>
            <a:ext cx="4807402" cy="400110"/>
          </a:xfrm>
          <a:prstGeom prst="rect">
            <a:avLst/>
          </a:prstGeom>
          <a:solidFill>
            <a:srgbClr val="F9B146"/>
          </a:solidFill>
        </p:spPr>
        <p:txBody>
          <a:bodyPr wrap="square" rtlCol="0">
            <a:spAutoFit/>
          </a:bodyPr>
          <a:lstStyle/>
          <a:p>
            <a:r>
              <a:rPr lang="nl-NL" sz="2000" b="1" dirty="0">
                <a:solidFill>
                  <a:schemeClr val="bg1">
                    <a:lumMod val="85000"/>
                    <a:lumOff val="15000"/>
                  </a:schemeClr>
                </a:solidFill>
                <a:effectLst/>
                <a:latin typeface="Kalinga" panose="020B0502040204020203" pitchFamily="34" charset="0"/>
                <a:ea typeface="Times New Roman" panose="02020603050405020304" pitchFamily="18" charset="0"/>
                <a:cs typeface="Kalinga" panose="020B0502040204020203" pitchFamily="34" charset="0"/>
              </a:rPr>
              <a:t>Laatste ronde</a:t>
            </a:r>
          </a:p>
        </p:txBody>
      </p:sp>
      <p:sp>
        <p:nvSpPr>
          <p:cNvPr id="6" name="Rectangle 2">
            <a:extLst>
              <a:ext uri="{FF2B5EF4-FFF2-40B4-BE49-F238E27FC236}">
                <a16:creationId xmlns:a16="http://schemas.microsoft.com/office/drawing/2014/main" id="{0B702DBD-A2F6-4D54-AD8D-4DD6C5981B53}"/>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p>
        </p:txBody>
      </p:sp>
      <p:sp>
        <p:nvSpPr>
          <p:cNvPr id="7" name="Rectangle 4">
            <a:extLst>
              <a:ext uri="{FF2B5EF4-FFF2-40B4-BE49-F238E27FC236}">
                <a16:creationId xmlns:a16="http://schemas.microsoft.com/office/drawing/2014/main" id="{AF2D881B-533B-AC3C-5ED3-B6AEC812CF8D}"/>
              </a:ext>
            </a:extLst>
          </p:cNvPr>
          <p:cNvSpPr>
            <a:spLocks noChangeArrowheads="1"/>
          </p:cNvSpPr>
          <p:nvPr/>
        </p:nvSpPr>
        <p:spPr bwMode="auto">
          <a:xfrm>
            <a:off x="3" y="-2625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p>
        </p:txBody>
      </p:sp>
      <p:sp>
        <p:nvSpPr>
          <p:cNvPr id="10" name="Rectangle 2">
            <a:extLst>
              <a:ext uri="{FF2B5EF4-FFF2-40B4-BE49-F238E27FC236}">
                <a16:creationId xmlns:a16="http://schemas.microsoft.com/office/drawing/2014/main" id="{2610919A-47BD-644D-D1A7-2CECBAB35E1A}"/>
              </a:ext>
            </a:extLst>
          </p:cNvPr>
          <p:cNvSpPr>
            <a:spLocks noGrp="1" noChangeArrowheads="1"/>
          </p:cNvSpPr>
          <p:nvPr>
            <p:ph idx="1"/>
          </p:nvPr>
        </p:nvSpPr>
        <p:spPr bwMode="auto">
          <a:xfrm>
            <a:off x="465696" y="2185557"/>
            <a:ext cx="6181290" cy="22749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a:buNone/>
            </a:pPr>
            <a:r>
              <a:rPr lang="nl-NL" sz="2000" b="1" dirty="0">
                <a:latin typeface="Kalinga" panose="020B0502040204020203" pitchFamily="34" charset="0"/>
                <a:cs typeface="Kalinga" panose="020B0502040204020203" pitchFamily="34" charset="0"/>
              </a:rPr>
              <a:t>Wat moet nog gezegd worden?</a:t>
            </a:r>
          </a:p>
          <a:p>
            <a:pPr marL="0" indent="0">
              <a:buNone/>
            </a:pPr>
            <a:r>
              <a:rPr lang="nl-NL" sz="2000" b="1" dirty="0">
                <a:latin typeface="Kalinga" panose="020B0502040204020203" pitchFamily="34" charset="0"/>
                <a:cs typeface="Kalinga" panose="020B0502040204020203" pitchFamily="34" charset="0"/>
              </a:rPr>
              <a:t>PPP wordt toegestuurd</a:t>
            </a:r>
          </a:p>
          <a:p>
            <a:pPr marL="0" indent="0">
              <a:buNone/>
            </a:pPr>
            <a:r>
              <a:rPr lang="nl-NL" sz="2000" b="1" dirty="0">
                <a:effectLst/>
                <a:latin typeface="Kalinga" panose="020B0502040204020203" pitchFamily="34" charset="0"/>
                <a:cs typeface="Kalinga" panose="020B0502040204020203" pitchFamily="34" charset="0"/>
              </a:rPr>
              <a:t>Bespreek het met je collega’s en schoolleiding</a:t>
            </a:r>
          </a:p>
          <a:p>
            <a:pPr marL="0" indent="0">
              <a:buNone/>
            </a:pPr>
            <a:r>
              <a:rPr lang="nl-NL" sz="2000" b="1" dirty="0">
                <a:latin typeface="Kalinga" panose="020B0502040204020203" pitchFamily="34" charset="0"/>
                <a:cs typeface="Kalinga" panose="020B0502040204020203" pitchFamily="34" charset="0"/>
              </a:rPr>
              <a:t>Vul feedbackvragen (samen) in en stuur aan: </a:t>
            </a:r>
            <a:r>
              <a:rPr lang="nl-NL" sz="2000" b="1" dirty="0">
                <a:latin typeface="Kalinga" panose="020B0502040204020203" pitchFamily="34" charset="0"/>
                <a:cs typeface="Kalinga" panose="020B0502040204020203" pitchFamily="34" charset="0"/>
                <a:hlinkClick r:id="rId5"/>
              </a:rPr>
              <a:t>bgv@aob.nl</a:t>
            </a:r>
            <a:endParaRPr lang="nl-NL" sz="2000" b="1" dirty="0">
              <a:latin typeface="Kalinga" panose="020B0502040204020203" pitchFamily="34" charset="0"/>
              <a:cs typeface="Kalinga" panose="020B0502040204020203" pitchFamily="34" charset="0"/>
            </a:endParaRPr>
          </a:p>
          <a:p>
            <a:pPr marL="0" indent="0">
              <a:buNone/>
            </a:pPr>
            <a:r>
              <a:rPr lang="nl-NL" sz="2000" b="1" i="1" dirty="0">
                <a:effectLst/>
                <a:latin typeface="Kalinga" panose="020B0502040204020203" pitchFamily="34" charset="0"/>
                <a:cs typeface="Kalinga" panose="020B0502040204020203" pitchFamily="34" charset="0"/>
              </a:rPr>
              <a:t>Uiterlijk voor 1 november 2023</a:t>
            </a:r>
          </a:p>
        </p:txBody>
      </p:sp>
    </p:spTree>
    <p:extLst>
      <p:ext uri="{BB962C8B-B14F-4D97-AF65-F5344CB8AC3E}">
        <p14:creationId xmlns:p14="http://schemas.microsoft.com/office/powerpoint/2010/main" val="958071880"/>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23488" y="-1995"/>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95CD1E1C-F683-F342-B8BC-138636D051DD}"/>
              </a:ext>
            </a:extLst>
          </p:cNvPr>
          <p:cNvSpPr>
            <a:spLocks noGrp="1"/>
          </p:cNvSpPr>
          <p:nvPr>
            <p:ph type="title"/>
          </p:nvPr>
        </p:nvSpPr>
        <p:spPr>
          <a:xfrm>
            <a:off x="477981" y="1122363"/>
            <a:ext cx="5618019" cy="3204134"/>
          </a:xfrm>
        </p:spPr>
        <p:txBody>
          <a:bodyPr vert="horz" lIns="91440" tIns="45720" rIns="91440" bIns="45720" rtlCol="0" anchor="b">
            <a:normAutofit/>
          </a:bodyPr>
          <a:lstStyle/>
          <a:p>
            <a:pPr algn="l"/>
            <a:r>
              <a:rPr lang="nl-NL" sz="2400" b="1" i="0" u="none" strike="noStrike" dirty="0">
                <a:solidFill>
                  <a:srgbClr val="E2914B"/>
                </a:solidFill>
                <a:effectLst/>
                <a:latin typeface="Kalinga" panose="020B0502040204020203" pitchFamily="34" charset="0"/>
                <a:cs typeface="Kalinga" panose="020B0502040204020203" pitchFamily="34" charset="0"/>
              </a:rPr>
              <a:t>Opdracht</a:t>
            </a:r>
            <a:br>
              <a:rPr lang="nl-NL" sz="1600" b="1" i="0" u="none" strike="noStrike" dirty="0">
                <a:effectLst/>
                <a:latin typeface="Kalinga" panose="020B0502040204020203" pitchFamily="34" charset="0"/>
                <a:cs typeface="Kalinga" panose="020B0502040204020203" pitchFamily="34" charset="0"/>
              </a:rPr>
            </a:br>
            <a:r>
              <a:rPr lang="nl-NL" sz="1800" b="0" i="0" u="none" strike="noStrike" dirty="0">
                <a:effectLst/>
                <a:latin typeface="Kalinga" panose="020B0502040204020203" pitchFamily="34" charset="0"/>
                <a:cs typeface="Kalinga" panose="020B0502040204020203" pitchFamily="34" charset="0"/>
              </a:rPr>
              <a:t>Het ministerie van OCW heeft SLO de opdracht gegeven examenprogramma’s voor een aantal vakgebieden te actualiseren.</a:t>
            </a:r>
            <a:br>
              <a:rPr lang="nl-NL" sz="1800" b="0" i="0" u="none" strike="noStrike" dirty="0">
                <a:effectLst/>
                <a:latin typeface="Kalinga" panose="020B0502040204020203" pitchFamily="34" charset="0"/>
                <a:cs typeface="Kalinga" panose="020B0502040204020203" pitchFamily="34" charset="0"/>
              </a:rPr>
            </a:br>
            <a:r>
              <a:rPr lang="nl-NL" sz="1800" b="0" i="0" u="none" strike="noStrike" dirty="0">
                <a:effectLst/>
                <a:latin typeface="Kalinga" panose="020B0502040204020203" pitchFamily="34" charset="0"/>
                <a:cs typeface="Kalinga" panose="020B0502040204020203" pitchFamily="34" charset="0"/>
              </a:rPr>
              <a:t>In de </a:t>
            </a:r>
            <a:r>
              <a:rPr lang="nl-NL" sz="1800" b="0" i="0" u="sng" strike="noStrike" dirty="0">
                <a:effectLst/>
                <a:latin typeface="Kalinga" panose="020B0502040204020203" pitchFamily="34" charset="0"/>
                <a:cs typeface="Kalinga" panose="020B0502040204020203" pitchFamily="34" charset="0"/>
                <a:hlinkClick r:id="rId4"/>
              </a:rPr>
              <a:t>werkopdracht</a:t>
            </a:r>
            <a:r>
              <a:rPr lang="nl-NL" sz="1800" b="0" i="0" u="none" strike="noStrike" dirty="0">
                <a:effectLst/>
                <a:latin typeface="Kalinga" panose="020B0502040204020203" pitchFamily="34" charset="0"/>
                <a:cs typeface="Kalinga" panose="020B0502040204020203" pitchFamily="34" charset="0"/>
              </a:rPr>
              <a:t> van het ministerie staan de inhoudelijke uitgangspunten en kwaliteitscriteria beschreven. </a:t>
            </a:r>
            <a:endParaRPr lang="en-US" sz="1800" b="1" i="1" dirty="0">
              <a:latin typeface="Kalinga" panose="020B0502040204020203" pitchFamily="34" charset="0"/>
              <a:cs typeface="Kalinga" panose="020B0502040204020203" pitchFamily="34" charset="0"/>
            </a:endParaRPr>
          </a:p>
        </p:txBody>
      </p:sp>
      <p:sp>
        <p:nvSpPr>
          <p:cNvPr id="9" name="Content Placeholder 8">
            <a:extLst>
              <a:ext uri="{FF2B5EF4-FFF2-40B4-BE49-F238E27FC236}">
                <a16:creationId xmlns:a16="http://schemas.microsoft.com/office/drawing/2014/main" id="{8BA31A10-9E1D-4E2D-B71B-8A50FEE33B30}"/>
              </a:ext>
            </a:extLst>
          </p:cNvPr>
          <p:cNvSpPr>
            <a:spLocks noGrp="1"/>
          </p:cNvSpPr>
          <p:nvPr>
            <p:ph idx="1"/>
          </p:nvPr>
        </p:nvSpPr>
        <p:spPr>
          <a:xfrm>
            <a:off x="477981" y="4680772"/>
            <a:ext cx="11330392" cy="1874816"/>
          </a:xfrm>
          <a:solidFill>
            <a:schemeClr val="bg1">
              <a:lumMod val="95000"/>
              <a:lumOff val="5000"/>
            </a:schemeClr>
          </a:solidFill>
        </p:spPr>
        <p:txBody>
          <a:bodyPr vert="horz" lIns="91440" tIns="45720" rIns="91440" bIns="45720" rtlCol="0">
            <a:noAutofit/>
          </a:bodyPr>
          <a:lstStyle/>
          <a:p>
            <a:pPr marL="0" indent="0" algn="l">
              <a:lnSpc>
                <a:spcPct val="150000"/>
              </a:lnSpc>
              <a:spcBef>
                <a:spcPts val="400"/>
              </a:spcBef>
              <a:buNone/>
            </a:pPr>
            <a:r>
              <a:rPr lang="nl-NL" sz="1600" b="1" i="0" u="none" strike="noStrike" dirty="0">
                <a:solidFill>
                  <a:srgbClr val="F9B146"/>
                </a:solidFill>
                <a:effectLst/>
                <a:latin typeface="Kalinga" panose="020B0502040204020203" pitchFamily="34" charset="0"/>
                <a:cs typeface="Kalinga" panose="020B0502040204020203" pitchFamily="34" charset="0"/>
              </a:rPr>
              <a:t>Vakspecifieke opdracht</a:t>
            </a:r>
          </a:p>
          <a:p>
            <a:pPr marL="0" indent="0" algn="l">
              <a:lnSpc>
                <a:spcPct val="100000"/>
              </a:lnSpc>
              <a:spcBef>
                <a:spcPts val="400"/>
              </a:spcBef>
              <a:buNone/>
            </a:pPr>
            <a:r>
              <a:rPr lang="nl-NL" sz="1600" b="0" i="0" u="none" strike="noStrike" dirty="0">
                <a:solidFill>
                  <a:srgbClr val="F9B146"/>
                </a:solidFill>
                <a:effectLst/>
                <a:latin typeface="Kalinga" panose="020B0502040204020203" pitchFamily="34" charset="0"/>
                <a:cs typeface="Kalinga" panose="020B0502040204020203" pitchFamily="34" charset="0"/>
              </a:rPr>
              <a:t>SLO heeft de werkopdracht vertaald in concrete werkinstructies voor de </a:t>
            </a:r>
            <a:r>
              <a:rPr lang="nl-NL" sz="1600" b="0" i="0" u="none" strike="noStrike" dirty="0" err="1">
                <a:solidFill>
                  <a:srgbClr val="F9B146"/>
                </a:solidFill>
                <a:effectLst/>
                <a:latin typeface="Kalinga" panose="020B0502040204020203" pitchFamily="34" charset="0"/>
                <a:cs typeface="Kalinga" panose="020B0502040204020203" pitchFamily="34" charset="0"/>
              </a:rPr>
              <a:t>vakvernieuwingscommissies</a:t>
            </a:r>
            <a:r>
              <a:rPr lang="nl-NL" sz="1600" b="0" i="0" u="none" strike="noStrike" dirty="0">
                <a:solidFill>
                  <a:srgbClr val="F9B146"/>
                </a:solidFill>
                <a:effectLst/>
                <a:latin typeface="Kalinga" panose="020B0502040204020203" pitchFamily="34" charset="0"/>
                <a:cs typeface="Kalinga" panose="020B0502040204020203" pitchFamily="34" charset="0"/>
              </a:rPr>
              <a:t>. Daarbij zijn er voor elk vakgebied vakspecifieke opdrachten om te komen tot actuele conceptexamenprogramma's. Voor klassieke talen geldt dat de </a:t>
            </a:r>
            <a:r>
              <a:rPr lang="nl-NL" sz="1600" b="0" i="0" u="none" strike="noStrike" dirty="0" err="1">
                <a:solidFill>
                  <a:srgbClr val="F9B146"/>
                </a:solidFill>
                <a:effectLst/>
                <a:latin typeface="Kalinga" panose="020B0502040204020203" pitchFamily="34" charset="0"/>
                <a:cs typeface="Kalinga" panose="020B0502040204020203" pitchFamily="34" charset="0"/>
              </a:rPr>
              <a:t>vakvernieuwingscommissie</a:t>
            </a:r>
            <a:r>
              <a:rPr lang="nl-NL" sz="1600" b="0" i="0" u="none" strike="noStrike" dirty="0">
                <a:solidFill>
                  <a:srgbClr val="F9B146"/>
                </a:solidFill>
                <a:effectLst/>
                <a:latin typeface="Kalinga" panose="020B0502040204020203" pitchFamily="34" charset="0"/>
                <a:cs typeface="Kalinga" panose="020B0502040204020203" pitchFamily="34" charset="0"/>
              </a:rPr>
              <a:t>:</a:t>
            </a:r>
          </a:p>
          <a:p>
            <a:pPr algn="l">
              <a:lnSpc>
                <a:spcPct val="100000"/>
              </a:lnSpc>
              <a:spcBef>
                <a:spcPts val="400"/>
              </a:spcBef>
              <a:buFont typeface="Arial" panose="020B0604020202020204" pitchFamily="34" charset="0"/>
              <a:buChar char="•"/>
            </a:pPr>
            <a:r>
              <a:rPr lang="nl-NL" sz="1600" b="0" i="0" u="none" strike="noStrike" dirty="0">
                <a:solidFill>
                  <a:srgbClr val="F9B146"/>
                </a:solidFill>
                <a:effectLst/>
                <a:latin typeface="Kalinga" panose="020B0502040204020203" pitchFamily="34" charset="0"/>
                <a:cs typeface="Kalinga" panose="020B0502040204020203" pitchFamily="34" charset="0"/>
              </a:rPr>
              <a:t>binnen de examenprogramma’s ook doelen voor </a:t>
            </a:r>
            <a:r>
              <a:rPr lang="nl-NL" sz="1600" b="0" i="0" u="sng" strike="noStrike" dirty="0">
                <a:solidFill>
                  <a:srgbClr val="F9B146"/>
                </a:solidFill>
                <a:effectLst/>
                <a:latin typeface="Kalinga" panose="020B0502040204020203" pitchFamily="34" charset="0"/>
                <a:cs typeface="Kalinga" panose="020B0502040204020203" pitchFamily="34" charset="0"/>
                <a:hlinkClick r:id="rId5">
                  <a:extLst>
                    <a:ext uri="{A12FA001-AC4F-418D-AE19-62706E023703}">
                      <ahyp:hlinkClr xmlns:ahyp="http://schemas.microsoft.com/office/drawing/2018/hyperlinkcolor" val="tx"/>
                    </a:ext>
                  </a:extLst>
                </a:hlinkClick>
              </a:rPr>
              <a:t>burgerschap</a:t>
            </a:r>
            <a:r>
              <a:rPr lang="nl-NL" sz="1600" b="0" i="0" u="none" strike="noStrike" dirty="0">
                <a:solidFill>
                  <a:srgbClr val="F9B146"/>
                </a:solidFill>
                <a:effectLst/>
                <a:latin typeface="Kalinga" panose="020B0502040204020203" pitchFamily="34" charset="0"/>
                <a:cs typeface="Kalinga" panose="020B0502040204020203" pitchFamily="34" charset="0"/>
              </a:rPr>
              <a:t> en </a:t>
            </a:r>
            <a:r>
              <a:rPr lang="nl-NL" sz="1600" b="0" i="0" u="sng" strike="noStrike" dirty="0">
                <a:solidFill>
                  <a:srgbClr val="0563C1"/>
                </a:solidFill>
                <a:effectLst/>
                <a:latin typeface="Kalinga" panose="020B0502040204020203" pitchFamily="34" charset="0"/>
                <a:cs typeface="Kalinga" panose="020B0502040204020203" pitchFamily="34" charset="0"/>
                <a:hlinkClick r:id="rId6">
                  <a:extLst>
                    <a:ext uri="{A12FA001-AC4F-418D-AE19-62706E023703}">
                      <ahyp:hlinkClr xmlns:ahyp="http://schemas.microsoft.com/office/drawing/2018/hyperlinkcolor" val="tx"/>
                    </a:ext>
                  </a:extLst>
                </a:hlinkClick>
              </a:rPr>
              <a:t>digitale </a:t>
            </a:r>
            <a:r>
              <a:rPr lang="nl-NL" sz="1600" b="0" i="0" u="sng" strike="noStrike" dirty="0">
                <a:solidFill>
                  <a:srgbClr val="F9B146"/>
                </a:solidFill>
                <a:effectLst/>
                <a:latin typeface="Kalinga" panose="020B0502040204020203" pitchFamily="34" charset="0"/>
                <a:cs typeface="Kalinga" panose="020B0502040204020203" pitchFamily="34" charset="0"/>
                <a:hlinkClick r:id="rId6">
                  <a:extLst>
                    <a:ext uri="{A12FA001-AC4F-418D-AE19-62706E023703}">
                      <ahyp:hlinkClr xmlns:ahyp="http://schemas.microsoft.com/office/drawing/2018/hyperlinkcolor" val="tx"/>
                    </a:ext>
                  </a:extLst>
                </a:hlinkClick>
              </a:rPr>
              <a:t>geletterdheid</a:t>
            </a:r>
            <a:r>
              <a:rPr lang="nl-NL" sz="1600" b="0" i="0" strike="noStrike" dirty="0">
                <a:solidFill>
                  <a:srgbClr val="F9B146"/>
                </a:solidFill>
                <a:effectLst/>
                <a:latin typeface="Kalinga" panose="020B0502040204020203" pitchFamily="34" charset="0"/>
                <a:cs typeface="Kalinga" panose="020B0502040204020203" pitchFamily="34" charset="0"/>
              </a:rPr>
              <a:t> </a:t>
            </a:r>
            <a:r>
              <a:rPr lang="nl-NL" sz="1600" b="0" i="0" u="none" strike="noStrike" dirty="0">
                <a:solidFill>
                  <a:srgbClr val="F9B146"/>
                </a:solidFill>
                <a:effectLst/>
                <a:latin typeface="Kalinga" panose="020B0502040204020203" pitchFamily="34" charset="0"/>
                <a:cs typeface="Kalinga" panose="020B0502040204020203" pitchFamily="34" charset="0"/>
              </a:rPr>
              <a:t>opneemt.</a:t>
            </a:r>
          </a:p>
          <a:p>
            <a:pPr algn="l">
              <a:lnSpc>
                <a:spcPct val="100000"/>
              </a:lnSpc>
              <a:spcBef>
                <a:spcPts val="400"/>
              </a:spcBef>
              <a:buFont typeface="Arial" panose="020B0604020202020204" pitchFamily="34" charset="0"/>
              <a:buChar char="•"/>
            </a:pPr>
            <a:r>
              <a:rPr lang="nl-NL" sz="1600" b="0" i="0" u="none" strike="noStrike" dirty="0">
                <a:solidFill>
                  <a:srgbClr val="F9B146"/>
                </a:solidFill>
                <a:effectLst/>
                <a:latin typeface="Kalinga" panose="020B0502040204020203" pitchFamily="34" charset="0"/>
                <a:cs typeface="Kalinga" panose="020B0502040204020203" pitchFamily="34" charset="0"/>
              </a:rPr>
              <a:t>examenprogramma's ontwikkelt binnen de beschikbare ontwerpruimte..</a:t>
            </a:r>
          </a:p>
          <a:p>
            <a:pPr marL="0" indent="0">
              <a:buNone/>
            </a:pPr>
            <a:endParaRPr lang="nl-NL" sz="1400" dirty="0">
              <a:solidFill>
                <a:srgbClr val="F9B146"/>
              </a:solidFill>
              <a:effectLst/>
              <a:latin typeface="Kalinga" panose="020B0502040204020203" pitchFamily="34" charset="0"/>
              <a:ea typeface="Times New Roman" panose="02020603050405020304" pitchFamily="18" charset="0"/>
              <a:cs typeface="Kalinga" panose="020B0502040204020203" pitchFamily="34" charset="0"/>
            </a:endParaRPr>
          </a:p>
          <a:p>
            <a:pPr marL="0" indent="0">
              <a:buNone/>
            </a:pPr>
            <a:r>
              <a:rPr lang="nl-NL" sz="1400" dirty="0">
                <a:solidFill>
                  <a:srgbClr val="F9B146"/>
                </a:solidFill>
                <a:effectLst/>
                <a:latin typeface="Kalinga" panose="020B0502040204020203" pitchFamily="34" charset="0"/>
                <a:cs typeface="Kalinga" panose="020B0502040204020203" pitchFamily="34" charset="0"/>
              </a:rPr>
              <a:t> </a:t>
            </a:r>
            <a:endParaRPr lang="en-US" sz="1400" b="1" dirty="0">
              <a:solidFill>
                <a:srgbClr val="F9B146"/>
              </a:solidFill>
              <a:latin typeface="Kalinga" panose="020B0502040204020203" pitchFamily="34" charset="0"/>
              <a:cs typeface="Kalinga" panose="020B0502040204020203" pitchFamily="34" charset="0"/>
            </a:endParaRPr>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7"/>
          <a:stretch>
            <a:fillRect/>
          </a:stretch>
        </p:blipFill>
        <p:spPr>
          <a:xfrm rot="544181">
            <a:off x="6393660" y="2331378"/>
            <a:ext cx="1327175" cy="370828"/>
          </a:xfrm>
          <a:prstGeom prst="rect">
            <a:avLst/>
          </a:prstGeom>
        </p:spPr>
      </p:pic>
    </p:spTree>
    <p:extLst>
      <p:ext uri="{BB962C8B-B14F-4D97-AF65-F5344CB8AC3E}">
        <p14:creationId xmlns:p14="http://schemas.microsoft.com/office/powerpoint/2010/main" val="5264731"/>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23488" y="-1995"/>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pic>
        <p:nvPicPr>
          <p:cNvPr id="3" name="Afbeelding 2">
            <a:extLst>
              <a:ext uri="{FF2B5EF4-FFF2-40B4-BE49-F238E27FC236}">
                <a16:creationId xmlns:a16="http://schemas.microsoft.com/office/drawing/2014/main" id="{B8BC81DF-A158-5522-774B-1449F6158E66}"/>
              </a:ext>
            </a:extLst>
          </p:cNvPr>
          <p:cNvPicPr>
            <a:picLocks noChangeAspect="1"/>
          </p:cNvPicPr>
          <p:nvPr/>
        </p:nvPicPr>
        <p:blipFill>
          <a:blip r:embed="rId5"/>
          <a:stretch>
            <a:fillRect/>
          </a:stretch>
        </p:blipFill>
        <p:spPr>
          <a:xfrm>
            <a:off x="1230622" y="230014"/>
            <a:ext cx="9735057" cy="6400800"/>
          </a:xfrm>
          <a:prstGeom prst="rect">
            <a:avLst/>
          </a:prstGeom>
        </p:spPr>
      </p:pic>
      <p:sp>
        <p:nvSpPr>
          <p:cNvPr id="8" name="Tekstvak 7">
            <a:extLst>
              <a:ext uri="{FF2B5EF4-FFF2-40B4-BE49-F238E27FC236}">
                <a16:creationId xmlns:a16="http://schemas.microsoft.com/office/drawing/2014/main" id="{180B0BF0-549F-926C-3A75-20F8486E62FF}"/>
              </a:ext>
            </a:extLst>
          </p:cNvPr>
          <p:cNvSpPr txBox="1"/>
          <p:nvPr/>
        </p:nvSpPr>
        <p:spPr>
          <a:xfrm>
            <a:off x="2611324" y="2804493"/>
            <a:ext cx="989373" cy="246221"/>
          </a:xfrm>
          <a:prstGeom prst="rect">
            <a:avLst/>
          </a:prstGeom>
          <a:noFill/>
        </p:spPr>
        <p:txBody>
          <a:bodyPr wrap="none" rtlCol="0">
            <a:spAutoFit/>
          </a:bodyPr>
          <a:lstStyle/>
          <a:p>
            <a:r>
              <a:rPr lang="nl-NL" sz="1000" b="1" dirty="0">
                <a:solidFill>
                  <a:srgbClr val="E2914B"/>
                </a:solidFill>
              </a:rPr>
              <a:t>&gt; 27 juni 29024</a:t>
            </a:r>
          </a:p>
        </p:txBody>
      </p:sp>
      <p:sp>
        <p:nvSpPr>
          <p:cNvPr id="2" name="Pijl omlaag 1">
            <a:extLst>
              <a:ext uri="{FF2B5EF4-FFF2-40B4-BE49-F238E27FC236}">
                <a16:creationId xmlns:a16="http://schemas.microsoft.com/office/drawing/2014/main" id="{2228F038-3369-4625-BABD-EB7A138CD781}"/>
              </a:ext>
            </a:extLst>
          </p:cNvPr>
          <p:cNvSpPr/>
          <p:nvPr/>
        </p:nvSpPr>
        <p:spPr>
          <a:xfrm>
            <a:off x="1742922" y="1857494"/>
            <a:ext cx="506185" cy="1070109"/>
          </a:xfrm>
          <a:prstGeom prst="downArrow">
            <a:avLst/>
          </a:prstGeom>
          <a:solidFill>
            <a:srgbClr val="E2914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006616868"/>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33594" y="0"/>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sp>
        <p:nvSpPr>
          <p:cNvPr id="2" name="Titel 1">
            <a:extLst>
              <a:ext uri="{FF2B5EF4-FFF2-40B4-BE49-F238E27FC236}">
                <a16:creationId xmlns:a16="http://schemas.microsoft.com/office/drawing/2014/main" id="{BF098EB7-75AC-7EFE-DD6B-C3D986AE08F7}"/>
              </a:ext>
            </a:extLst>
          </p:cNvPr>
          <p:cNvSpPr>
            <a:spLocks noGrp="1"/>
          </p:cNvSpPr>
          <p:nvPr>
            <p:ph type="title"/>
          </p:nvPr>
        </p:nvSpPr>
        <p:spPr>
          <a:xfrm>
            <a:off x="477981" y="856696"/>
            <a:ext cx="9339207" cy="3204134"/>
          </a:xfrm>
          <a:solidFill>
            <a:schemeClr val="bg1">
              <a:lumMod val="95000"/>
              <a:lumOff val="5000"/>
            </a:schemeClr>
          </a:solidFill>
        </p:spPr>
        <p:txBody>
          <a:bodyPr vert="horz" lIns="91440" tIns="45720" rIns="91440" bIns="45720" rtlCol="0" anchor="b">
            <a:normAutofit/>
          </a:bodyPr>
          <a:lstStyle/>
          <a:p>
            <a:pPr marL="457200" lvl="1">
              <a:lnSpc>
                <a:spcPts val="1500"/>
              </a:lnSpc>
              <a:spcBef>
                <a:spcPts val="200"/>
              </a:spcBef>
              <a:spcAft>
                <a:spcPts val="0"/>
              </a:spcAft>
            </a:pPr>
            <a:r>
              <a:rPr lang="nl-NL" sz="1600" b="1" dirty="0">
                <a:solidFill>
                  <a:srgbClr val="F9B146"/>
                </a:solidFill>
                <a:effectLst/>
                <a:latin typeface="Verdana" panose="020B0604030504040204" pitchFamily="34" charset="0"/>
                <a:ea typeface="Verdana" panose="020B0604030504040204" pitchFamily="34" charset="0"/>
                <a:cs typeface="Verdana" panose="020B0604030504040204" pitchFamily="34" charset="0"/>
              </a:rPr>
              <a:t>Doel actualiseren:</a:t>
            </a:r>
            <a:br>
              <a:rPr lang="nl-NL" sz="1600" b="1" dirty="0">
                <a:solidFill>
                  <a:srgbClr val="F9B146"/>
                </a:solidFill>
                <a:effectLst/>
                <a:latin typeface="Georgia" panose="02040502050405020303" pitchFamily="18" charset="0"/>
                <a:ea typeface="Yu Gothic Light" panose="020B0300000000000000" pitchFamily="34" charset="-128"/>
                <a:cs typeface="Times New Roman" panose="02020603050405020304" pitchFamily="18" charset="0"/>
              </a:rPr>
            </a:br>
            <a:r>
              <a:rPr lang="nl-NL" sz="1600" dirty="0">
                <a:solidFill>
                  <a:srgbClr val="F9B146"/>
                </a:solidFill>
                <a:effectLst/>
                <a:latin typeface="Verdana" panose="020B0604030504040204" pitchFamily="34" charset="0"/>
                <a:ea typeface="Calibri" panose="020F0502020204030204" pitchFamily="34" charset="0"/>
                <a:cs typeface="Arial" panose="020B0604020202020204" pitchFamily="34" charset="0"/>
              </a:rPr>
              <a:t> </a:t>
            </a:r>
            <a:br>
              <a:rPr lang="nl-NL" sz="1600" dirty="0">
                <a:solidFill>
                  <a:srgbClr val="F9B146"/>
                </a:solidFill>
                <a:effectLst/>
                <a:latin typeface="Verdana" panose="020B0604030504040204" pitchFamily="34" charset="0"/>
                <a:ea typeface="Calibri" panose="020F0502020204030204" pitchFamily="34" charset="0"/>
                <a:cs typeface="Arial" panose="020B0604020202020204" pitchFamily="34" charset="0"/>
              </a:rPr>
            </a:br>
            <a:r>
              <a:rPr lang="nl-NL" sz="1600" dirty="0">
                <a:solidFill>
                  <a:srgbClr val="F9B146"/>
                </a:solidFill>
                <a:effectLst/>
                <a:latin typeface="Verdana" panose="020B0604030504040204" pitchFamily="34" charset="0"/>
                <a:ea typeface="Calibri" panose="020F0502020204030204" pitchFamily="34" charset="0"/>
                <a:cs typeface="Arial" panose="020B0604020202020204" pitchFamily="34" charset="0"/>
              </a:rPr>
              <a:t>Lespraktijk verbeteren door oplossingen te bieden voor bestaande problemen.</a:t>
            </a:r>
            <a:br>
              <a:rPr lang="nl-NL" sz="1600" dirty="0">
                <a:solidFill>
                  <a:srgbClr val="F9B146"/>
                </a:solidFill>
                <a:effectLst/>
                <a:latin typeface="Verdana" panose="020B0604030504040204" pitchFamily="34" charset="0"/>
                <a:ea typeface="Calibri" panose="020F0502020204030204" pitchFamily="34" charset="0"/>
                <a:cs typeface="Arial" panose="020B0604020202020204" pitchFamily="34" charset="0"/>
              </a:rPr>
            </a:br>
            <a:br>
              <a:rPr lang="nl-NL" sz="1600" dirty="0">
                <a:solidFill>
                  <a:srgbClr val="F9B146"/>
                </a:solidFill>
                <a:effectLst/>
                <a:latin typeface="Verdana" panose="020B0604030504040204" pitchFamily="34" charset="0"/>
                <a:ea typeface="Calibri" panose="020F0502020204030204" pitchFamily="34" charset="0"/>
                <a:cs typeface="Arial" panose="020B0604020202020204" pitchFamily="34" charset="0"/>
              </a:rPr>
            </a:br>
            <a:r>
              <a:rPr lang="nl-NL" sz="1600" dirty="0">
                <a:solidFill>
                  <a:srgbClr val="E2914B"/>
                </a:solidFill>
                <a:effectLst/>
                <a:latin typeface="Verdana" panose="020B0604030504040204" pitchFamily="34" charset="0"/>
                <a:ea typeface="Calibri" panose="020F0502020204030204" pitchFamily="34" charset="0"/>
                <a:cs typeface="Arial" panose="020B0604020202020204" pitchFamily="34" charset="0"/>
              </a:rPr>
              <a:t>I.	Overladenheid (p. 17 c.)</a:t>
            </a:r>
            <a:br>
              <a:rPr lang="nl-NL" sz="1600" dirty="0">
                <a:solidFill>
                  <a:srgbClr val="E2914B"/>
                </a:solidFill>
                <a:effectLst/>
                <a:latin typeface="Verdana" panose="020B0604030504040204" pitchFamily="34" charset="0"/>
                <a:ea typeface="Calibri" panose="020F0502020204030204" pitchFamily="34" charset="0"/>
                <a:cs typeface="Arial" panose="020B0604020202020204" pitchFamily="34" charset="0"/>
              </a:rPr>
            </a:br>
            <a:r>
              <a:rPr lang="nl-NL" sz="1600" dirty="0">
                <a:solidFill>
                  <a:srgbClr val="E2914B"/>
                </a:solidFill>
                <a:effectLst/>
                <a:latin typeface="Verdana" panose="020B0604030504040204" pitchFamily="34" charset="0"/>
                <a:ea typeface="Calibri" panose="020F0502020204030204" pitchFamily="34" charset="0"/>
                <a:cs typeface="Arial" panose="020B0604020202020204" pitchFamily="34" charset="0"/>
              </a:rPr>
              <a:t>II.	Doen wat we al decennia lang beloven (p. 17 a &amp; b.)</a:t>
            </a:r>
            <a:br>
              <a:rPr lang="nl-NL" sz="1600" dirty="0">
                <a:solidFill>
                  <a:srgbClr val="E2914B"/>
                </a:solidFill>
                <a:effectLst/>
                <a:latin typeface="Verdana" panose="020B0604030504040204" pitchFamily="34" charset="0"/>
                <a:ea typeface="Calibri" panose="020F0502020204030204" pitchFamily="34" charset="0"/>
                <a:cs typeface="Arial" panose="020B0604020202020204" pitchFamily="34" charset="0"/>
              </a:rPr>
            </a:br>
            <a:r>
              <a:rPr lang="nl-NL" sz="1600" dirty="0">
                <a:solidFill>
                  <a:srgbClr val="E2914B"/>
                </a:solidFill>
                <a:effectLst/>
                <a:latin typeface="Verdana" panose="020B0604030504040204" pitchFamily="34" charset="0"/>
                <a:ea typeface="Calibri" panose="020F0502020204030204" pitchFamily="34" charset="0"/>
                <a:cs typeface="Arial" panose="020B0604020202020204" pitchFamily="34" charset="0"/>
              </a:rPr>
              <a:t>	(centrale doelstelling van ons vak komt niet uit de verf in les en toetsing)</a:t>
            </a:r>
            <a:br>
              <a:rPr lang="nl-NL" sz="1600" dirty="0">
                <a:solidFill>
                  <a:srgbClr val="E2914B"/>
                </a:solidFill>
                <a:effectLst/>
                <a:latin typeface="Verdana" panose="020B0604030504040204" pitchFamily="34" charset="0"/>
                <a:ea typeface="Calibri" panose="020F0502020204030204" pitchFamily="34" charset="0"/>
                <a:cs typeface="Arial" panose="020B0604020202020204" pitchFamily="34" charset="0"/>
              </a:rPr>
            </a:br>
            <a:r>
              <a:rPr lang="nl-NL" sz="1600" dirty="0">
                <a:solidFill>
                  <a:srgbClr val="E2914B"/>
                </a:solidFill>
                <a:effectLst/>
                <a:latin typeface="Verdana" panose="020B0604030504040204" pitchFamily="34" charset="0"/>
                <a:ea typeface="Calibri" panose="020F0502020204030204" pitchFamily="34" charset="0"/>
                <a:cs typeface="Arial" panose="020B0604020202020204" pitchFamily="34" charset="0"/>
              </a:rPr>
              <a:t>III.	Betekenisgeving (p. 17 a’.)</a:t>
            </a:r>
            <a:br>
              <a:rPr lang="nl-NL" sz="1600" dirty="0">
                <a:solidFill>
                  <a:srgbClr val="E2914B"/>
                </a:solidFill>
                <a:effectLst/>
                <a:latin typeface="Verdana" panose="020B0604030504040204" pitchFamily="34" charset="0"/>
                <a:ea typeface="Calibri" panose="020F0502020204030204" pitchFamily="34" charset="0"/>
                <a:cs typeface="Arial" panose="020B0604020202020204" pitchFamily="34" charset="0"/>
              </a:rPr>
            </a:br>
            <a:br>
              <a:rPr lang="nl-NL" sz="1600" dirty="0">
                <a:solidFill>
                  <a:srgbClr val="F9B146"/>
                </a:solidFill>
                <a:effectLst/>
                <a:latin typeface="Verdana" panose="020B0604030504040204" pitchFamily="34" charset="0"/>
                <a:ea typeface="Calibri" panose="020F0502020204030204" pitchFamily="34" charset="0"/>
                <a:cs typeface="Arial" panose="020B0604020202020204" pitchFamily="34" charset="0"/>
              </a:rPr>
            </a:br>
            <a:r>
              <a:rPr lang="nl-NL" sz="1600" dirty="0">
                <a:solidFill>
                  <a:srgbClr val="F9B146"/>
                </a:solidFill>
                <a:effectLst/>
                <a:latin typeface="Verdana" panose="020B0604030504040204" pitchFamily="34" charset="0"/>
                <a:ea typeface="Calibri" panose="020F0502020204030204" pitchFamily="34" charset="0"/>
                <a:cs typeface="Arial" panose="020B0604020202020204" pitchFamily="34" charset="0"/>
              </a:rPr>
              <a:t>VVC: “</a:t>
            </a:r>
            <a:r>
              <a:rPr lang="nl-NL" sz="1600" i="1" dirty="0">
                <a:solidFill>
                  <a:srgbClr val="F9B146"/>
                </a:solidFill>
                <a:effectLst/>
                <a:latin typeface="Verdana" panose="020B0604030504040204" pitchFamily="34" charset="0"/>
                <a:ea typeface="Calibri" panose="020F0502020204030204" pitchFamily="34" charset="0"/>
                <a:cs typeface="Arial" panose="020B0604020202020204" pitchFamily="34" charset="0"/>
              </a:rPr>
              <a:t>We willen met dit programma de contouren van een schoolvak bieden waarin de Grieken en Romeinen ons in hun eigen taal uitdagen om onze leerlingen te laten nadenken over de vraag wie we zijn en wie we willen zijn.”</a:t>
            </a:r>
            <a:br>
              <a:rPr lang="nl-NL" sz="1600" dirty="0">
                <a:solidFill>
                  <a:srgbClr val="F9B146"/>
                </a:solidFill>
                <a:effectLst/>
                <a:latin typeface="Verdana" panose="020B0604030504040204" pitchFamily="34" charset="0"/>
                <a:ea typeface="Calibri" panose="020F0502020204030204" pitchFamily="34" charset="0"/>
                <a:cs typeface="Arial" panose="020B0604020202020204" pitchFamily="34" charset="0"/>
              </a:rPr>
            </a:br>
            <a:endParaRPr lang="nl-NL" sz="1600" dirty="0">
              <a:solidFill>
                <a:srgbClr val="F9B146"/>
              </a:solidFill>
              <a:effectLst/>
              <a:latin typeface="Verdana" panose="020B0604030504040204" pitchFamily="34" charset="0"/>
              <a:ea typeface="Calibri" panose="020F0502020204030204" pitchFamily="34" charset="0"/>
              <a:cs typeface="Arial" panose="020B0604020202020204" pitchFamily="34" charset="0"/>
            </a:endParaRPr>
          </a:p>
        </p:txBody>
      </p:sp>
      <p:sp>
        <p:nvSpPr>
          <p:cNvPr id="3" name="Content Placeholder 8">
            <a:extLst>
              <a:ext uri="{FF2B5EF4-FFF2-40B4-BE49-F238E27FC236}">
                <a16:creationId xmlns:a16="http://schemas.microsoft.com/office/drawing/2014/main" id="{00C5DEA3-64BE-ABBB-214B-F0C14CB07A12}"/>
              </a:ext>
            </a:extLst>
          </p:cNvPr>
          <p:cNvSpPr>
            <a:spLocks noGrp="1"/>
          </p:cNvSpPr>
          <p:nvPr>
            <p:ph idx="1"/>
          </p:nvPr>
        </p:nvSpPr>
        <p:spPr>
          <a:xfrm>
            <a:off x="477981" y="4680772"/>
            <a:ext cx="11330392" cy="2090410"/>
          </a:xfrm>
        </p:spPr>
        <p:txBody>
          <a:bodyPr vert="horz" lIns="91440" tIns="45720" rIns="91440" bIns="45720" rtlCol="0">
            <a:noAutofit/>
          </a:bodyPr>
          <a:lstStyle/>
          <a:p>
            <a:pPr marL="0" indent="0">
              <a:buNone/>
            </a:pPr>
            <a:endParaRPr lang="en-US" b="1" i="1" dirty="0">
              <a:latin typeface="Kalinga" panose="020B0502040204020203" pitchFamily="34" charset="0"/>
              <a:cs typeface="Kalinga" panose="020B0502040204020203" pitchFamily="34" charset="0"/>
            </a:endParaRPr>
          </a:p>
          <a:p>
            <a:pPr marL="0" indent="0">
              <a:buNone/>
            </a:pPr>
            <a:r>
              <a:rPr lang="nl-NL" sz="2400" b="1" dirty="0">
                <a:latin typeface="Kalinga" panose="020B0502040204020203" pitchFamily="34" charset="0"/>
                <a:cs typeface="Kalinga" panose="020B0502040204020203" pitchFamily="34" charset="0"/>
              </a:rPr>
              <a:t>VVC: </a:t>
            </a:r>
            <a:r>
              <a:rPr lang="nl-NL" sz="2400" b="1" i="1" dirty="0">
                <a:latin typeface="Kalinga" panose="020B0502040204020203" pitchFamily="34" charset="0"/>
                <a:cs typeface="Kalinga" panose="020B0502040204020203" pitchFamily="34" charset="0"/>
              </a:rPr>
              <a:t>“Het is nodig om scherpe keuze </a:t>
            </a:r>
          </a:p>
          <a:p>
            <a:pPr marL="0" indent="0">
              <a:buNone/>
            </a:pPr>
            <a:r>
              <a:rPr lang="nl-NL" sz="2400" b="1" i="1" dirty="0">
                <a:latin typeface="Kalinga" panose="020B0502040204020203" pitchFamily="34" charset="0"/>
                <a:cs typeface="Kalinga" panose="020B0502040204020203" pitchFamily="34" charset="0"/>
              </a:rPr>
              <a:t>te maken om ruimte te creëren voor </a:t>
            </a:r>
          </a:p>
          <a:p>
            <a:pPr marL="0" indent="0">
              <a:buNone/>
            </a:pPr>
            <a:r>
              <a:rPr lang="nl-NL" sz="2400" i="1" dirty="0">
                <a:solidFill>
                  <a:srgbClr val="E2914B"/>
                </a:solidFill>
                <a:effectLst/>
                <a:latin typeface="Kalinga" panose="020B0502040204020203" pitchFamily="34" charset="0"/>
                <a:cs typeface="Kalinga" panose="020B0502040204020203" pitchFamily="34" charset="0"/>
              </a:rPr>
              <a:t>II en III </a:t>
            </a:r>
            <a:r>
              <a:rPr lang="nl-NL" sz="2400" b="1" i="1" dirty="0">
                <a:latin typeface="Kalinga" panose="020B0502040204020203" pitchFamily="34" charset="0"/>
                <a:cs typeface="Kalinga" panose="020B0502040204020203" pitchFamily="34" charset="0"/>
              </a:rPr>
              <a:t>met ook zorg voor </a:t>
            </a:r>
            <a:r>
              <a:rPr lang="nl-NL" sz="2400" b="1" i="1" dirty="0">
                <a:solidFill>
                  <a:srgbClr val="E2914B"/>
                </a:solidFill>
                <a:latin typeface="Kalinga" panose="020B0502040204020203" pitchFamily="34" charset="0"/>
                <a:cs typeface="Kalinga" panose="020B0502040204020203" pitchFamily="34" charset="0"/>
              </a:rPr>
              <a:t>I.</a:t>
            </a:r>
            <a:r>
              <a:rPr lang="nl-NL" sz="2400" b="1" i="1" dirty="0">
                <a:latin typeface="Kalinga" panose="020B0502040204020203" pitchFamily="34" charset="0"/>
                <a:cs typeface="Kalinga" panose="020B0502040204020203" pitchFamily="34" charset="0"/>
              </a:rPr>
              <a:t>”</a:t>
            </a:r>
            <a:endParaRPr lang="nl-NL" sz="2400" b="1" dirty="0">
              <a:solidFill>
                <a:srgbClr val="E2914B"/>
              </a:solidFill>
              <a:effectLst/>
              <a:latin typeface="Kalinga" panose="020B0502040204020203" pitchFamily="34" charset="0"/>
              <a:cs typeface="Kalinga" panose="020B0502040204020203" pitchFamily="34" charset="0"/>
            </a:endParaRPr>
          </a:p>
        </p:txBody>
      </p:sp>
    </p:spTree>
    <p:extLst>
      <p:ext uri="{BB962C8B-B14F-4D97-AF65-F5344CB8AC3E}">
        <p14:creationId xmlns:p14="http://schemas.microsoft.com/office/powerpoint/2010/main" val="2795368428"/>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3"/>
          <a:stretch>
            <a:fillRect/>
          </a:stretch>
        </p:blipFill>
        <p:spPr>
          <a:xfrm>
            <a:off x="1498125" y="513421"/>
            <a:ext cx="1327175" cy="370828"/>
          </a:xfrm>
          <a:prstGeom prst="rect">
            <a:avLst/>
          </a:prstGeom>
        </p:spPr>
      </p:pic>
      <p:sp>
        <p:nvSpPr>
          <p:cNvPr id="8" name="Tekstvak 7">
            <a:extLst>
              <a:ext uri="{FF2B5EF4-FFF2-40B4-BE49-F238E27FC236}">
                <a16:creationId xmlns:a16="http://schemas.microsoft.com/office/drawing/2014/main" id="{4A012956-C1D6-7245-A123-2826C0D5E151}"/>
              </a:ext>
            </a:extLst>
          </p:cNvPr>
          <p:cNvSpPr txBox="1"/>
          <p:nvPr/>
        </p:nvSpPr>
        <p:spPr>
          <a:xfrm>
            <a:off x="465695" y="2177228"/>
            <a:ext cx="10686718" cy="400110"/>
          </a:xfrm>
          <a:prstGeom prst="rect">
            <a:avLst/>
          </a:prstGeom>
          <a:solidFill>
            <a:srgbClr val="F9B146"/>
          </a:solidFill>
        </p:spPr>
        <p:txBody>
          <a:bodyPr wrap="square" rtlCol="0">
            <a:spAutoFit/>
          </a:bodyPr>
          <a:lstStyle/>
          <a:p>
            <a:r>
              <a:rPr lang="nl-NL" sz="2000" b="1" dirty="0">
                <a:solidFill>
                  <a:schemeClr val="bg1"/>
                </a:solidFill>
                <a:latin typeface="Kalinga" panose="020B0502040204020203" pitchFamily="34" charset="0"/>
                <a:cs typeface="Kalinga" panose="020B0502040204020203" pitchFamily="34" charset="0"/>
              </a:rPr>
              <a:t>Waar staan we nu in het Proces van Fase 1?</a:t>
            </a:r>
          </a:p>
        </p:txBody>
      </p:sp>
      <p:sp>
        <p:nvSpPr>
          <p:cNvPr id="9" name="Content Placeholder 8">
            <a:extLst>
              <a:ext uri="{FF2B5EF4-FFF2-40B4-BE49-F238E27FC236}">
                <a16:creationId xmlns:a16="http://schemas.microsoft.com/office/drawing/2014/main" id="{FAD37DB3-2A62-B769-3BC4-28F14B6FFE9B}"/>
              </a:ext>
            </a:extLst>
          </p:cNvPr>
          <p:cNvSpPr>
            <a:spLocks noGrp="1"/>
          </p:cNvSpPr>
          <p:nvPr>
            <p:ph idx="1"/>
          </p:nvPr>
        </p:nvSpPr>
        <p:spPr>
          <a:xfrm>
            <a:off x="366729" y="2942423"/>
            <a:ext cx="10674433" cy="2756247"/>
          </a:xfrm>
        </p:spPr>
        <p:txBody>
          <a:bodyPr vert="horz" lIns="91440" tIns="45720" rIns="91440" bIns="45720" rtlCol="0">
            <a:noAutofit/>
          </a:bodyPr>
          <a:lstStyle/>
          <a:p>
            <a:pPr marL="400050" indent="-400050">
              <a:buFont typeface="+mj-lt"/>
              <a:buAutoNum type="romanUcPeriod"/>
            </a:pPr>
            <a:r>
              <a:rPr lang="nl-NL" sz="1800" b="1" i="0" u="none" strike="noStrike" dirty="0">
                <a:solidFill>
                  <a:srgbClr val="F9B146"/>
                </a:solidFill>
                <a:effectLst/>
                <a:latin typeface="Kalinga" panose="020B0502040204020203" pitchFamily="34" charset="0"/>
                <a:cs typeface="Kalinga" panose="020B0502040204020203" pitchFamily="34" charset="0"/>
              </a:rPr>
              <a:t>Karakteristiek van het vak: </a:t>
            </a:r>
            <a:r>
              <a:rPr lang="nl-NL" sz="1800" i="1" u="none" strike="noStrike" dirty="0">
                <a:solidFill>
                  <a:srgbClr val="F9B146"/>
                </a:solidFill>
                <a:effectLst/>
                <a:latin typeface="Kalinga" panose="020B0502040204020203" pitchFamily="34" charset="0"/>
                <a:cs typeface="Kalinga" panose="020B0502040204020203" pitchFamily="34" charset="0"/>
              </a:rPr>
              <a:t>na 1</a:t>
            </a:r>
            <a:r>
              <a:rPr lang="nl-NL" sz="1800" i="1" u="none" strike="noStrike" baseline="30000" dirty="0">
                <a:solidFill>
                  <a:srgbClr val="F9B146"/>
                </a:solidFill>
                <a:effectLst/>
                <a:latin typeface="Kalinga" panose="020B0502040204020203" pitchFamily="34" charset="0"/>
                <a:cs typeface="Kalinga" panose="020B0502040204020203" pitchFamily="34" charset="0"/>
              </a:rPr>
              <a:t>ste</a:t>
            </a:r>
            <a:r>
              <a:rPr lang="nl-NL" sz="1800" i="1" u="none" strike="noStrike" dirty="0">
                <a:solidFill>
                  <a:srgbClr val="F9B146"/>
                </a:solidFill>
                <a:effectLst/>
                <a:latin typeface="Kalinga" panose="020B0502040204020203" pitchFamily="34" charset="0"/>
                <a:cs typeface="Kalinga" panose="020B0502040204020203" pitchFamily="34" charset="0"/>
              </a:rPr>
              <a:t> feedbackronde opnieuw voorgelegd aan advieskring</a:t>
            </a:r>
          </a:p>
          <a:p>
            <a:pPr marL="400050" indent="-400050">
              <a:buFont typeface="+mj-lt"/>
              <a:buAutoNum type="romanUcPeriod"/>
            </a:pPr>
            <a:r>
              <a:rPr lang="nl-NL" sz="1800" b="1" i="0" u="none" strike="noStrike" dirty="0">
                <a:solidFill>
                  <a:srgbClr val="F9B146"/>
                </a:solidFill>
                <a:effectLst/>
                <a:latin typeface="Kalinga" panose="020B0502040204020203" pitchFamily="34" charset="0"/>
                <a:cs typeface="Kalinga" panose="020B0502040204020203" pitchFamily="34" charset="0"/>
              </a:rPr>
              <a:t>Raamwerk van concepteindtermen van het vak: </a:t>
            </a:r>
            <a:r>
              <a:rPr lang="nl-NL" sz="1800" i="1" u="none" strike="noStrike" dirty="0">
                <a:solidFill>
                  <a:srgbClr val="F9B146"/>
                </a:solidFill>
                <a:effectLst/>
                <a:latin typeface="Kalinga" panose="020B0502040204020203" pitchFamily="34" charset="0"/>
                <a:cs typeface="Kalinga" panose="020B0502040204020203" pitchFamily="34" charset="0"/>
              </a:rPr>
              <a:t>na 1</a:t>
            </a:r>
            <a:r>
              <a:rPr lang="nl-NL" sz="1800" i="1" u="none" strike="noStrike" baseline="30000" dirty="0">
                <a:solidFill>
                  <a:srgbClr val="F9B146"/>
                </a:solidFill>
                <a:effectLst/>
                <a:latin typeface="Kalinga" panose="020B0502040204020203" pitchFamily="34" charset="0"/>
                <a:cs typeface="Kalinga" panose="020B0502040204020203" pitchFamily="34" charset="0"/>
              </a:rPr>
              <a:t>ste</a:t>
            </a:r>
            <a:r>
              <a:rPr lang="nl-NL" sz="1800" i="1" u="none" strike="noStrike" dirty="0">
                <a:solidFill>
                  <a:srgbClr val="F9B146"/>
                </a:solidFill>
                <a:effectLst/>
                <a:latin typeface="Kalinga" panose="020B0502040204020203" pitchFamily="34" charset="0"/>
                <a:cs typeface="Kalinga" panose="020B0502040204020203" pitchFamily="34" charset="0"/>
              </a:rPr>
              <a:t> feedbackronde opnieuw voorgelegd aan advieskring</a:t>
            </a:r>
          </a:p>
          <a:p>
            <a:pPr marL="400050" indent="-400050">
              <a:buFont typeface="+mj-lt"/>
              <a:buAutoNum type="romanUcPeriod"/>
            </a:pPr>
            <a:r>
              <a:rPr lang="nl-NL" sz="1800" b="1" i="0" u="none" strike="noStrike" dirty="0">
                <a:solidFill>
                  <a:srgbClr val="FF0000"/>
                </a:solidFill>
                <a:effectLst/>
                <a:highlight>
                  <a:srgbClr val="FFFF00"/>
                </a:highlight>
                <a:latin typeface="Kalinga" panose="020B0502040204020203" pitchFamily="34" charset="0"/>
                <a:cs typeface="Kalinga" panose="020B0502040204020203" pitchFamily="34" charset="0"/>
              </a:rPr>
              <a:t>Uitwerking selectie concepteindtermen van het vak + keuzes </a:t>
            </a:r>
            <a:r>
              <a:rPr lang="nl-NL" sz="1800" b="1" i="0" u="none" strike="noStrike" dirty="0" err="1">
                <a:solidFill>
                  <a:srgbClr val="FF0000"/>
                </a:solidFill>
                <a:effectLst/>
                <a:highlight>
                  <a:srgbClr val="FFFF00"/>
                </a:highlight>
                <a:latin typeface="Kalinga" panose="020B0502040204020203" pitchFamily="34" charset="0"/>
                <a:cs typeface="Kalinga" panose="020B0502040204020203" pitchFamily="34" charset="0"/>
              </a:rPr>
              <a:t>mbt</a:t>
            </a:r>
            <a:r>
              <a:rPr lang="nl-NL" sz="1800" b="1" i="0" u="none" strike="noStrike" dirty="0">
                <a:solidFill>
                  <a:srgbClr val="FF0000"/>
                </a:solidFill>
                <a:effectLst/>
                <a:highlight>
                  <a:srgbClr val="FFFF00"/>
                </a:highlight>
                <a:latin typeface="Kalinga" panose="020B0502040204020203" pitchFamily="34" charset="0"/>
                <a:cs typeface="Kalinga" panose="020B0502040204020203" pitchFamily="34" charset="0"/>
              </a:rPr>
              <a:t> SE-/CE </a:t>
            </a:r>
            <a:r>
              <a:rPr lang="nl-NL" sz="1800" i="1" u="none" strike="noStrike" dirty="0">
                <a:solidFill>
                  <a:srgbClr val="FF0000"/>
                </a:solidFill>
                <a:effectLst/>
                <a:highlight>
                  <a:srgbClr val="FFFF00"/>
                </a:highlight>
                <a:latin typeface="Kalinga" panose="020B0502040204020203" pitchFamily="34" charset="0"/>
                <a:cs typeface="Kalinga" panose="020B0502040204020203" pitchFamily="34" charset="0"/>
              </a:rPr>
              <a:t>voorgelegd aan veld (</a:t>
            </a:r>
            <a:r>
              <a:rPr lang="nl-NL" sz="1800" i="1" u="none" strike="noStrike" dirty="0" err="1">
                <a:solidFill>
                  <a:srgbClr val="FF0000"/>
                </a:solidFill>
                <a:effectLst/>
                <a:highlight>
                  <a:srgbClr val="FFFF00"/>
                </a:highlight>
                <a:latin typeface="Kalinga" panose="020B0502040204020203" pitchFamily="34" charset="0"/>
                <a:cs typeface="Kalinga" panose="020B0502040204020203" pitchFamily="34" charset="0"/>
              </a:rPr>
              <a:t>NAZoCo</a:t>
            </a:r>
            <a:r>
              <a:rPr lang="nl-NL" sz="1800" i="1" u="none" strike="noStrike" dirty="0">
                <a:solidFill>
                  <a:srgbClr val="FF0000"/>
                </a:solidFill>
                <a:effectLst/>
                <a:highlight>
                  <a:srgbClr val="FFFF00"/>
                </a:highlight>
                <a:latin typeface="Kalinga" panose="020B0502040204020203" pitchFamily="34" charset="0"/>
                <a:cs typeface="Kalinga" panose="020B0502040204020203" pitchFamily="34" charset="0"/>
              </a:rPr>
              <a:t>)</a:t>
            </a:r>
          </a:p>
          <a:p>
            <a:pPr marL="400050" indent="-400050">
              <a:buFont typeface="+mj-lt"/>
              <a:buAutoNum type="romanUcPeriod"/>
            </a:pPr>
            <a:r>
              <a:rPr lang="nl-NL" sz="1800" b="0" i="0" u="none" strike="noStrike" dirty="0">
                <a:effectLst/>
                <a:latin typeface="Kalinga" panose="020B0502040204020203" pitchFamily="34" charset="0"/>
                <a:cs typeface="Kalinga" panose="020B0502040204020203" pitchFamily="34" charset="0"/>
              </a:rPr>
              <a:t>Uitwerking volledige set concepteindtermen en verdeling CE-SE</a:t>
            </a:r>
          </a:p>
          <a:p>
            <a:pPr marL="400050" indent="-400050">
              <a:buFont typeface="+mj-lt"/>
              <a:buAutoNum type="romanUcPeriod"/>
            </a:pPr>
            <a:r>
              <a:rPr lang="nl-NL" sz="1800" b="0" i="0" u="none" strike="noStrike" dirty="0">
                <a:effectLst/>
                <a:latin typeface="Kalinga" panose="020B0502040204020203" pitchFamily="34" charset="0"/>
                <a:cs typeface="Kalinga" panose="020B0502040204020203" pitchFamily="34" charset="0"/>
              </a:rPr>
              <a:t>Conceptexamenprogramma van het vak + toelichtingsdocument</a:t>
            </a:r>
          </a:p>
          <a:p>
            <a:pPr marL="0" indent="0">
              <a:buNone/>
            </a:pPr>
            <a:r>
              <a:rPr lang="nl-NL" sz="1800" dirty="0">
                <a:latin typeface="Kalinga" panose="020B0502040204020203" pitchFamily="34" charset="0"/>
                <a:cs typeface="Kalinga" panose="020B0502040204020203" pitchFamily="34" charset="0"/>
              </a:rPr>
              <a:t>	</a:t>
            </a:r>
            <a:r>
              <a:rPr lang="nl-NL" sz="1800" b="1" dirty="0">
                <a:latin typeface="Kalinga" panose="020B0502040204020203" pitchFamily="34" charset="0"/>
                <a:cs typeface="Kalinga" panose="020B0502040204020203" pitchFamily="34" charset="0"/>
              </a:rPr>
              <a:t>&gt;&gt; oplevering 27 juni 2024</a:t>
            </a:r>
            <a:br>
              <a:rPr lang="nl-NL" sz="1800" b="0" i="0" u="none" strike="noStrike" dirty="0">
                <a:effectLst/>
                <a:latin typeface="Kalinga" panose="020B0502040204020203" pitchFamily="34" charset="0"/>
                <a:cs typeface="Kalinga" panose="020B0502040204020203" pitchFamily="34" charset="0"/>
              </a:rPr>
            </a:br>
            <a:endParaRPr lang="en-US" sz="1600" b="1" dirty="0">
              <a:solidFill>
                <a:srgbClr val="E2914B"/>
              </a:solidFill>
              <a:latin typeface="Kalinga" panose="020B0502040204020203" pitchFamily="34" charset="0"/>
              <a:cs typeface="Kalinga" panose="020B0502040204020203" pitchFamily="34" charset="0"/>
            </a:endParaRPr>
          </a:p>
        </p:txBody>
      </p:sp>
    </p:spTree>
    <p:extLst>
      <p:ext uri="{BB962C8B-B14F-4D97-AF65-F5344CB8AC3E}">
        <p14:creationId xmlns:p14="http://schemas.microsoft.com/office/powerpoint/2010/main" val="2941361628"/>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33594" y="0"/>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sp>
        <p:nvSpPr>
          <p:cNvPr id="2" name="Titel 1">
            <a:extLst>
              <a:ext uri="{FF2B5EF4-FFF2-40B4-BE49-F238E27FC236}">
                <a16:creationId xmlns:a16="http://schemas.microsoft.com/office/drawing/2014/main" id="{BF098EB7-75AC-7EFE-DD6B-C3D986AE08F7}"/>
              </a:ext>
            </a:extLst>
          </p:cNvPr>
          <p:cNvSpPr>
            <a:spLocks noGrp="1"/>
          </p:cNvSpPr>
          <p:nvPr>
            <p:ph type="title"/>
          </p:nvPr>
        </p:nvSpPr>
        <p:spPr>
          <a:xfrm>
            <a:off x="477981" y="856696"/>
            <a:ext cx="9986819" cy="3204134"/>
          </a:xfrm>
          <a:solidFill>
            <a:schemeClr val="bg1">
              <a:lumMod val="95000"/>
              <a:lumOff val="5000"/>
            </a:schemeClr>
          </a:solidFill>
        </p:spPr>
        <p:txBody>
          <a:bodyPr vert="horz" lIns="91440" tIns="45720" rIns="91440" bIns="45720" rtlCol="0" anchor="b">
            <a:normAutofit/>
          </a:bodyPr>
          <a:lstStyle/>
          <a:p>
            <a:pPr marL="457200" lvl="1">
              <a:lnSpc>
                <a:spcPts val="1800"/>
              </a:lnSpc>
              <a:spcBef>
                <a:spcPts val="800"/>
              </a:spcBef>
              <a:spcAft>
                <a:spcPts val="0"/>
              </a:spcAft>
            </a:pPr>
            <a:r>
              <a:rPr lang="nl-NL" b="1" dirty="0">
                <a:solidFill>
                  <a:srgbClr val="F9B146"/>
                </a:solidFill>
                <a:effectLst/>
                <a:latin typeface="Kalinga" panose="020B0502040204020203" pitchFamily="34" charset="0"/>
                <a:ea typeface="Verdana" panose="020B0604030504040204" pitchFamily="34" charset="0"/>
                <a:cs typeface="Kalinga" panose="020B0502040204020203" pitchFamily="34" charset="0"/>
              </a:rPr>
              <a:t>Karakteristiek Griekse taal en cultuur en Latijnse taal en cultuur</a:t>
            </a:r>
            <a:br>
              <a:rPr lang="nl-NL" b="1" dirty="0">
                <a:solidFill>
                  <a:srgbClr val="F9B146"/>
                </a:solidFill>
                <a:effectLst/>
                <a:latin typeface="Kalinga" panose="020B0502040204020203" pitchFamily="34" charset="0"/>
                <a:ea typeface="Yu Gothic Light" panose="020B0300000000000000" pitchFamily="34" charset="-128"/>
                <a:cs typeface="Kalinga" panose="020B0502040204020203" pitchFamily="34" charset="0"/>
              </a:rPr>
            </a:br>
            <a:r>
              <a:rPr lang="nl-NL" dirty="0">
                <a:solidFill>
                  <a:srgbClr val="F9B146"/>
                </a:solidFill>
                <a:effectLst/>
                <a:latin typeface="Kalinga" panose="020B0502040204020203" pitchFamily="34" charset="0"/>
                <a:ea typeface="Calibri" panose="020F0502020204030204" pitchFamily="34" charset="0"/>
                <a:cs typeface="Kalinga" panose="020B0502040204020203" pitchFamily="34" charset="0"/>
              </a:rPr>
              <a:t> </a:t>
            </a:r>
            <a:br>
              <a:rPr lang="nl-NL" dirty="0">
                <a:solidFill>
                  <a:srgbClr val="F9B146"/>
                </a:solidFill>
                <a:effectLst/>
                <a:latin typeface="Kalinga" panose="020B0502040204020203" pitchFamily="34" charset="0"/>
                <a:ea typeface="Calibri" panose="020F0502020204030204" pitchFamily="34" charset="0"/>
                <a:cs typeface="Kalinga" panose="020B0502040204020203" pitchFamily="34" charset="0"/>
              </a:rPr>
            </a:br>
            <a:r>
              <a:rPr lang="nl-NL" b="1" i="1" dirty="0">
                <a:solidFill>
                  <a:srgbClr val="F9B146"/>
                </a:solidFill>
                <a:effectLst/>
                <a:latin typeface="Kalinga" panose="020B0502040204020203" pitchFamily="34" charset="0"/>
                <a:ea typeface="Yu Gothic Light" panose="020B0300000000000000" pitchFamily="34" charset="-128"/>
                <a:cs typeface="Kalinga" panose="020B0502040204020203" pitchFamily="34" charset="0"/>
              </a:rPr>
              <a:t>Kenmerken van GTC en LTC</a:t>
            </a:r>
            <a:br>
              <a:rPr lang="nl-NL" b="1" dirty="0">
                <a:solidFill>
                  <a:srgbClr val="F9B146"/>
                </a:solidFill>
                <a:effectLst/>
                <a:latin typeface="Kalinga" panose="020B0502040204020203" pitchFamily="34" charset="0"/>
                <a:ea typeface="Yu Gothic Light" panose="020B0300000000000000" pitchFamily="34" charset="-128"/>
                <a:cs typeface="Kalinga" panose="020B0502040204020203" pitchFamily="34" charset="0"/>
              </a:rPr>
            </a:br>
            <a:r>
              <a:rPr lang="nl-NL" dirty="0">
                <a:solidFill>
                  <a:srgbClr val="F9B146"/>
                </a:solidFill>
                <a:effectLst/>
                <a:latin typeface="Kalinga" panose="020B0502040204020203" pitchFamily="34" charset="0"/>
                <a:ea typeface="Verdana" panose="020B0604030504040204" pitchFamily="34" charset="0"/>
                <a:cs typeface="Kalinga" panose="020B0502040204020203" pitchFamily="34" charset="0"/>
              </a:rPr>
              <a:t>Het examenprogramma GTC en LTC kent een kerncurriculum en keuzedomeinen.</a:t>
            </a:r>
            <a:br>
              <a:rPr lang="nl-NL" dirty="0">
                <a:solidFill>
                  <a:srgbClr val="F9B146"/>
                </a:solidFill>
                <a:effectLst/>
                <a:latin typeface="Kalinga" panose="020B0502040204020203" pitchFamily="34" charset="0"/>
                <a:ea typeface="Verdana" panose="020B0604030504040204" pitchFamily="34" charset="0"/>
                <a:cs typeface="Kalinga" panose="020B0502040204020203" pitchFamily="34" charset="0"/>
              </a:rPr>
            </a:br>
            <a:r>
              <a:rPr lang="nl-NL" dirty="0">
                <a:solidFill>
                  <a:srgbClr val="F9B146"/>
                </a:solidFill>
                <a:effectLst/>
                <a:latin typeface="Kalinga" panose="020B0502040204020203" pitchFamily="34" charset="0"/>
                <a:ea typeface="Verdana" panose="020B0604030504040204" pitchFamily="34" charset="0"/>
                <a:cs typeface="Kalinga" panose="020B0502040204020203" pitchFamily="34" charset="0"/>
              </a:rPr>
              <a:t>Binnen het kerncurriculum GTC en LTC staat het lezen van authentieke Griekse en Latijnse teksten centraal.</a:t>
            </a:r>
            <a:br>
              <a:rPr lang="nl-NL" dirty="0">
                <a:solidFill>
                  <a:srgbClr val="F9B146"/>
                </a:solidFill>
                <a:effectLst/>
                <a:latin typeface="Kalinga" panose="020B0502040204020203" pitchFamily="34" charset="0"/>
                <a:ea typeface="Verdana" panose="020B0604030504040204" pitchFamily="34" charset="0"/>
                <a:cs typeface="Kalinga" panose="020B0502040204020203" pitchFamily="34" charset="0"/>
              </a:rPr>
            </a:br>
            <a:r>
              <a:rPr lang="nl-NL" dirty="0">
                <a:solidFill>
                  <a:srgbClr val="F9B146"/>
                </a:solidFill>
                <a:effectLst/>
                <a:latin typeface="Kalinga" panose="020B0502040204020203" pitchFamily="34" charset="0"/>
                <a:ea typeface="Verdana" panose="020B0604030504040204" pitchFamily="34" charset="0"/>
                <a:cs typeface="Kalinga" panose="020B0502040204020203" pitchFamily="34" charset="0"/>
              </a:rPr>
              <a:t>Aan de hand van deze teksten richt het onderwijs GLTC zich op het hoofddoel: </a:t>
            </a:r>
            <a:r>
              <a:rPr lang="nl-NL" b="1" u="sng" dirty="0">
                <a:solidFill>
                  <a:srgbClr val="F9B146"/>
                </a:solidFill>
                <a:effectLst/>
                <a:latin typeface="Kalinga" panose="020B0502040204020203" pitchFamily="34" charset="0"/>
                <a:ea typeface="Calibri" panose="020F0502020204030204" pitchFamily="34" charset="0"/>
                <a:cs typeface="Kalinga" panose="020B0502040204020203" pitchFamily="34" charset="0"/>
              </a:rPr>
              <a:t>intercultureel bewustzijn door reflectie op Griekse en Latijnse teksten</a:t>
            </a:r>
            <a:r>
              <a:rPr lang="nl-NL" dirty="0">
                <a:solidFill>
                  <a:srgbClr val="F9B146"/>
                </a:solidFill>
                <a:effectLst/>
                <a:latin typeface="Kalinga" panose="020B0502040204020203" pitchFamily="34" charset="0"/>
                <a:ea typeface="Calibri" panose="020F0502020204030204" pitchFamily="34" charset="0"/>
                <a:cs typeface="Kalinga" panose="020B0502040204020203" pitchFamily="34" charset="0"/>
              </a:rPr>
              <a:t>.</a:t>
            </a:r>
            <a:r>
              <a:rPr lang="nl-NL" dirty="0">
                <a:solidFill>
                  <a:srgbClr val="F9B146"/>
                </a:solidFill>
                <a:effectLst/>
                <a:latin typeface="Kalinga" panose="020B0502040204020203" pitchFamily="34" charset="0"/>
                <a:ea typeface="Verdana" panose="020B0604030504040204" pitchFamily="34" charset="0"/>
                <a:cs typeface="Kalinga" panose="020B0502040204020203" pitchFamily="34" charset="0"/>
              </a:rPr>
              <a:t> </a:t>
            </a:r>
            <a:br>
              <a:rPr lang="nl-NL" dirty="0">
                <a:solidFill>
                  <a:srgbClr val="F9B146"/>
                </a:solidFill>
                <a:effectLst/>
                <a:latin typeface="Kalinga" panose="020B0502040204020203" pitchFamily="34" charset="0"/>
                <a:ea typeface="Verdana" panose="020B0604030504040204" pitchFamily="34" charset="0"/>
                <a:cs typeface="Kalinga" panose="020B0502040204020203" pitchFamily="34" charset="0"/>
              </a:rPr>
            </a:br>
            <a:r>
              <a:rPr lang="nl-NL" dirty="0">
                <a:solidFill>
                  <a:srgbClr val="F9B146"/>
                </a:solidFill>
                <a:effectLst/>
                <a:latin typeface="Kalinga" panose="020B0502040204020203" pitchFamily="34" charset="0"/>
                <a:ea typeface="Verdana" panose="020B0604030504040204" pitchFamily="34" charset="0"/>
                <a:cs typeface="Kalinga" panose="020B0502040204020203" pitchFamily="34" charset="0"/>
              </a:rPr>
              <a:t>Om dit hoofddoel te bereiken ontwikkelt een leerling kennis, vaardigheden en houdingen in vier </a:t>
            </a:r>
            <a:r>
              <a:rPr lang="nl-NL" dirty="0">
                <a:solidFill>
                  <a:srgbClr val="F9B146"/>
                </a:solidFill>
                <a:effectLst/>
                <a:latin typeface="Kalinga" panose="020B0502040204020203" pitchFamily="34" charset="0"/>
                <a:ea typeface="Calibri" panose="020F0502020204030204" pitchFamily="34" charset="0"/>
                <a:cs typeface="Kalinga" panose="020B0502040204020203" pitchFamily="34" charset="0"/>
              </a:rPr>
              <a:t>op elkaar voortbouwende</a:t>
            </a:r>
            <a:r>
              <a:rPr lang="nl-NL" dirty="0">
                <a:solidFill>
                  <a:srgbClr val="F9B146"/>
                </a:solidFill>
                <a:effectLst/>
                <a:latin typeface="Kalinga" panose="020B0502040204020203" pitchFamily="34" charset="0"/>
                <a:ea typeface="Verdana" panose="020B0604030504040204" pitchFamily="34" charset="0"/>
                <a:cs typeface="Kalinga" panose="020B0502040204020203" pitchFamily="34" charset="0"/>
              </a:rPr>
              <a:t> domeinen</a:t>
            </a:r>
            <a:r>
              <a:rPr lang="nl-NL" dirty="0">
                <a:solidFill>
                  <a:srgbClr val="F9B146"/>
                </a:solidFill>
                <a:effectLst/>
                <a:latin typeface="Kalinga" panose="020B0502040204020203" pitchFamily="34" charset="0"/>
                <a:cs typeface="Kalinga" panose="020B0502040204020203" pitchFamily="34" charset="0"/>
              </a:rPr>
              <a:t> </a:t>
            </a:r>
            <a:r>
              <a:rPr lang="nl-NL" dirty="0">
                <a:solidFill>
                  <a:srgbClr val="F9B146"/>
                </a:solidFill>
                <a:effectLst/>
                <a:latin typeface="Kalinga" panose="020B0502040204020203" pitchFamily="34" charset="0"/>
                <a:ea typeface="Calibri" panose="020F0502020204030204" pitchFamily="34" charset="0"/>
                <a:cs typeface="Kalinga" panose="020B0502040204020203" pitchFamily="34" charset="0"/>
              </a:rPr>
              <a:t> </a:t>
            </a:r>
          </a:p>
        </p:txBody>
      </p:sp>
      <p:sp>
        <p:nvSpPr>
          <p:cNvPr id="3" name="Content Placeholder 8">
            <a:extLst>
              <a:ext uri="{FF2B5EF4-FFF2-40B4-BE49-F238E27FC236}">
                <a16:creationId xmlns:a16="http://schemas.microsoft.com/office/drawing/2014/main" id="{00C5DEA3-64BE-ABBB-214B-F0C14CB07A12}"/>
              </a:ext>
            </a:extLst>
          </p:cNvPr>
          <p:cNvSpPr>
            <a:spLocks noGrp="1"/>
          </p:cNvSpPr>
          <p:nvPr>
            <p:ph idx="1"/>
          </p:nvPr>
        </p:nvSpPr>
        <p:spPr>
          <a:xfrm>
            <a:off x="477981" y="4680772"/>
            <a:ext cx="11330392" cy="2090410"/>
          </a:xfrm>
        </p:spPr>
        <p:txBody>
          <a:bodyPr vert="horz" lIns="91440" tIns="45720" rIns="91440" bIns="45720" rtlCol="0">
            <a:noAutofit/>
          </a:bodyPr>
          <a:lstStyle/>
          <a:p>
            <a:pPr marL="0" indent="0">
              <a:buNone/>
            </a:pPr>
            <a:endParaRPr lang="en-US" b="1" i="1" dirty="0">
              <a:latin typeface="Kalinga" panose="020B0502040204020203" pitchFamily="34" charset="0"/>
              <a:cs typeface="Kalinga" panose="020B0502040204020203" pitchFamily="34" charset="0"/>
            </a:endParaRPr>
          </a:p>
          <a:p>
            <a:pPr marL="0" indent="0">
              <a:buNone/>
            </a:pPr>
            <a:r>
              <a:rPr lang="nl-NL" sz="2400" b="1" i="1" dirty="0">
                <a:latin typeface="Kalinga" panose="020B0502040204020203" pitchFamily="34" charset="0"/>
                <a:cs typeface="Kalinga" panose="020B0502040204020203" pitchFamily="34" charset="0"/>
              </a:rPr>
              <a:t>Adviesvraag 1: Reactie op de </a:t>
            </a:r>
          </a:p>
          <a:p>
            <a:pPr marL="0" indent="0">
              <a:buNone/>
            </a:pPr>
            <a:r>
              <a:rPr lang="nl-NL" sz="2400" b="1" i="1" dirty="0">
                <a:latin typeface="Kalinga" panose="020B0502040204020203" pitchFamily="34" charset="0"/>
                <a:cs typeface="Kalinga" panose="020B0502040204020203" pitchFamily="34" charset="0"/>
              </a:rPr>
              <a:t>Conceptkarakteristiek v2</a:t>
            </a:r>
            <a:endParaRPr lang="nl-NL" sz="2400" b="1" dirty="0">
              <a:effectLst/>
              <a:latin typeface="Kalinga" panose="020B0502040204020203" pitchFamily="34" charset="0"/>
              <a:cs typeface="Kalinga" panose="020B0502040204020203" pitchFamily="34" charset="0"/>
            </a:endParaRPr>
          </a:p>
        </p:txBody>
      </p:sp>
    </p:spTree>
    <p:extLst>
      <p:ext uri="{BB962C8B-B14F-4D97-AF65-F5344CB8AC3E}">
        <p14:creationId xmlns:p14="http://schemas.microsoft.com/office/powerpoint/2010/main" val="751114596"/>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23485" y="516"/>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sp>
        <p:nvSpPr>
          <p:cNvPr id="6" name="Rectangle 2">
            <a:extLst>
              <a:ext uri="{FF2B5EF4-FFF2-40B4-BE49-F238E27FC236}">
                <a16:creationId xmlns:a16="http://schemas.microsoft.com/office/drawing/2014/main" id="{0B702DBD-A2F6-4D54-AD8D-4DD6C5981B53}"/>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p>
        </p:txBody>
      </p:sp>
      <p:sp>
        <p:nvSpPr>
          <p:cNvPr id="7" name="Rectangle 4">
            <a:extLst>
              <a:ext uri="{FF2B5EF4-FFF2-40B4-BE49-F238E27FC236}">
                <a16:creationId xmlns:a16="http://schemas.microsoft.com/office/drawing/2014/main" id="{AF2D881B-533B-AC3C-5ED3-B6AEC812CF8D}"/>
              </a:ext>
            </a:extLst>
          </p:cNvPr>
          <p:cNvSpPr>
            <a:spLocks noChangeArrowheads="1"/>
          </p:cNvSpPr>
          <p:nvPr/>
        </p:nvSpPr>
        <p:spPr bwMode="auto">
          <a:xfrm>
            <a:off x="3" y="-2625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p>
        </p:txBody>
      </p:sp>
      <p:graphicFrame>
        <p:nvGraphicFramePr>
          <p:cNvPr id="22" name="Tabel 21">
            <a:extLst>
              <a:ext uri="{FF2B5EF4-FFF2-40B4-BE49-F238E27FC236}">
                <a16:creationId xmlns:a16="http://schemas.microsoft.com/office/drawing/2014/main" id="{F818FF87-8593-5443-15A7-F78022D83100}"/>
              </a:ext>
            </a:extLst>
          </p:cNvPr>
          <p:cNvGraphicFramePr>
            <a:graphicFrameLocks noGrp="1"/>
          </p:cNvGraphicFramePr>
          <p:nvPr>
            <p:extLst>
              <p:ext uri="{D42A27DB-BD31-4B8C-83A1-F6EECF244321}">
                <p14:modId xmlns:p14="http://schemas.microsoft.com/office/powerpoint/2010/main" val="2343915960"/>
              </p:ext>
            </p:extLst>
          </p:nvPr>
        </p:nvGraphicFramePr>
        <p:xfrm>
          <a:off x="5817218" y="770259"/>
          <a:ext cx="6263867" cy="5437442"/>
        </p:xfrm>
        <a:graphic>
          <a:graphicData uri="http://schemas.openxmlformats.org/drawingml/2006/table">
            <a:tbl>
              <a:tblPr firstRow="1" firstCol="1" bandRow="1"/>
              <a:tblGrid>
                <a:gridCol w="1168330">
                  <a:extLst>
                    <a:ext uri="{9D8B030D-6E8A-4147-A177-3AD203B41FA5}">
                      <a16:colId xmlns:a16="http://schemas.microsoft.com/office/drawing/2014/main" val="1005624751"/>
                    </a:ext>
                  </a:extLst>
                </a:gridCol>
                <a:gridCol w="1208889">
                  <a:extLst>
                    <a:ext uri="{9D8B030D-6E8A-4147-A177-3AD203B41FA5}">
                      <a16:colId xmlns:a16="http://schemas.microsoft.com/office/drawing/2014/main" val="4239558162"/>
                    </a:ext>
                  </a:extLst>
                </a:gridCol>
                <a:gridCol w="1422852">
                  <a:extLst>
                    <a:ext uri="{9D8B030D-6E8A-4147-A177-3AD203B41FA5}">
                      <a16:colId xmlns:a16="http://schemas.microsoft.com/office/drawing/2014/main" val="696648182"/>
                    </a:ext>
                  </a:extLst>
                </a:gridCol>
                <a:gridCol w="2463796">
                  <a:extLst>
                    <a:ext uri="{9D8B030D-6E8A-4147-A177-3AD203B41FA5}">
                      <a16:colId xmlns:a16="http://schemas.microsoft.com/office/drawing/2014/main" val="318610849"/>
                    </a:ext>
                  </a:extLst>
                </a:gridCol>
              </a:tblGrid>
              <a:tr h="819657">
                <a:tc>
                  <a:txBody>
                    <a:bodyPr/>
                    <a:lstStyle/>
                    <a:p>
                      <a:pPr indent="-226695">
                        <a:lnSpc>
                          <a:spcPts val="1500"/>
                        </a:lnSpc>
                      </a:pPr>
                      <a:r>
                        <a:rPr lang="nl-NL" sz="1100" b="1" dirty="0">
                          <a:solidFill>
                            <a:srgbClr val="000000"/>
                          </a:solidFill>
                          <a:effectLst/>
                          <a:latin typeface="Verdana" panose="020B0604030504040204" pitchFamily="34" charset="0"/>
                          <a:ea typeface="Calibri" panose="020F0502020204030204" pitchFamily="34" charset="0"/>
                          <a:cs typeface="Calibri" panose="020F0502020204030204" pitchFamily="34" charset="0"/>
                        </a:rPr>
                        <a:t>Domein B</a:t>
                      </a:r>
                      <a:endParaRPr lang="nl-NL" sz="1100" dirty="0">
                        <a:effectLst/>
                        <a:latin typeface="Verdana" panose="020B0604030504040204" pitchFamily="34" charset="0"/>
                        <a:ea typeface="Calibri" panose="020F0502020204030204" pitchFamily="34" charset="0"/>
                        <a:cs typeface="Arial" panose="020B0604020202020204" pitchFamily="34" charset="0"/>
                      </a:endParaRPr>
                    </a:p>
                    <a:p>
                      <a:pPr indent="-226695">
                        <a:lnSpc>
                          <a:spcPts val="1500"/>
                        </a:lnSpc>
                      </a:pPr>
                      <a:r>
                        <a:rPr lang="nl-NL" sz="1100" dirty="0">
                          <a:solidFill>
                            <a:srgbClr val="000000"/>
                          </a:solidFill>
                          <a:effectLst/>
                          <a:latin typeface="Verdana" panose="020B0604030504040204" pitchFamily="34" charset="0"/>
                          <a:ea typeface="Calibri" panose="020F0502020204030204" pitchFamily="34" charset="0"/>
                          <a:cs typeface="Calibri" panose="020F0502020204030204" pitchFamily="34" charset="0"/>
                        </a:rPr>
                        <a:t>15% van de totale ontwerpruimte</a:t>
                      </a:r>
                      <a:endParaRPr lang="nl-NL" sz="1100" dirty="0">
                        <a:effectLst/>
                        <a:latin typeface="Verdana" panose="020B0604030504040204" pitchFamily="34" charset="0"/>
                        <a:ea typeface="Calibri" panose="020F0502020204030204" pitchFamily="34" charset="0"/>
                        <a:cs typeface="Arial" panose="020B0604020202020204" pitchFamily="34" charset="0"/>
                      </a:endParaRPr>
                    </a:p>
                    <a:p>
                      <a:pPr indent="-226695">
                        <a:lnSpc>
                          <a:spcPts val="1500"/>
                        </a:lnSpc>
                      </a:pPr>
                      <a:r>
                        <a:rPr lang="nl-NL" sz="1100" dirty="0">
                          <a:effectLst/>
                          <a:latin typeface="Verdana" panose="020B0604030504040204" pitchFamily="34" charset="0"/>
                          <a:ea typeface="Calibri" panose="020F0502020204030204" pitchFamily="34" charset="0"/>
                          <a:cs typeface="Calibri" panose="020F0502020204030204" pitchFamily="34" charset="0"/>
                        </a:rPr>
                        <a:t> </a:t>
                      </a:r>
                      <a:endParaRPr lang="nl-NL" sz="1100" dirty="0">
                        <a:effectLst/>
                        <a:latin typeface="Verdana" panose="020B0604030504040204" pitchFamily="34" charset="0"/>
                        <a:ea typeface="Calibri" panose="020F0502020204030204" pitchFamily="34" charset="0"/>
                        <a:cs typeface="Arial" panose="020B0604020202020204" pitchFamily="34" charset="0"/>
                      </a:endParaRPr>
                    </a:p>
                  </a:txBody>
                  <a:tcPr marL="38691" marR="386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F1FF"/>
                    </a:solidFill>
                  </a:tcPr>
                </a:tc>
                <a:tc>
                  <a:txBody>
                    <a:bodyPr/>
                    <a:lstStyle/>
                    <a:p>
                      <a:pPr indent="-226695">
                        <a:lnSpc>
                          <a:spcPts val="1500"/>
                        </a:lnSpc>
                      </a:pPr>
                      <a:r>
                        <a:rPr lang="nl-NL" sz="1100" dirty="0">
                          <a:effectLst/>
                          <a:latin typeface="Verdana" panose="020B0604030504040204" pitchFamily="34" charset="0"/>
                          <a:ea typeface="Calibri" panose="020F0502020204030204" pitchFamily="34" charset="0"/>
                          <a:cs typeface="Calibri" panose="020F0502020204030204" pitchFamily="34" charset="0"/>
                        </a:rPr>
                        <a:t>Tekst in context</a:t>
                      </a:r>
                      <a:endParaRPr lang="nl-NL" sz="1100" dirty="0">
                        <a:effectLst/>
                        <a:latin typeface="Verdana" panose="020B0604030504040204" pitchFamily="34" charset="0"/>
                        <a:ea typeface="Calibri" panose="020F0502020204030204" pitchFamily="34" charset="0"/>
                        <a:cs typeface="Arial" panose="020B0604020202020204" pitchFamily="34" charset="0"/>
                      </a:endParaRPr>
                    </a:p>
                  </a:txBody>
                  <a:tcPr marL="38691" marR="386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indent="-226695">
                        <a:lnSpc>
                          <a:spcPts val="1500"/>
                        </a:lnSpc>
                      </a:pPr>
                      <a:r>
                        <a:rPr lang="nl-NL" sz="1100">
                          <a:effectLst/>
                          <a:latin typeface="Verdana" panose="020B0604030504040204" pitchFamily="34" charset="0"/>
                          <a:ea typeface="Calibri" panose="020F0502020204030204" pitchFamily="34" charset="0"/>
                          <a:cs typeface="Calibri" panose="020F0502020204030204" pitchFamily="34" charset="0"/>
                        </a:rPr>
                        <a:t> </a:t>
                      </a:r>
                      <a:endParaRPr lang="nl-NL" sz="1100">
                        <a:effectLst/>
                        <a:latin typeface="Verdana" panose="020B0604030504040204" pitchFamily="34" charset="0"/>
                        <a:ea typeface="Calibri" panose="020F0502020204030204" pitchFamily="34" charset="0"/>
                        <a:cs typeface="Arial" panose="020B0604020202020204" pitchFamily="34" charset="0"/>
                      </a:endParaRPr>
                    </a:p>
                  </a:txBody>
                  <a:tcPr marL="38691" marR="386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indent="-226695">
                        <a:lnSpc>
                          <a:spcPts val="1500"/>
                        </a:lnSpc>
                      </a:pPr>
                      <a:r>
                        <a:rPr lang="nl-NL" sz="1100">
                          <a:effectLst/>
                          <a:latin typeface="Verdana" panose="020B0604030504040204" pitchFamily="34" charset="0"/>
                          <a:ea typeface="Calibri" panose="020F0502020204030204" pitchFamily="34" charset="0"/>
                          <a:cs typeface="Calibri" panose="020F0502020204030204" pitchFamily="34" charset="0"/>
                        </a:rPr>
                        <a:t>Interpreteren in een bredere context van gelezen tekst rond een thema. Te denken valt aan (filosofisch) gedachtengoed, literatuur, genre, politiek en materiële cultuur.</a:t>
                      </a:r>
                      <a:endParaRPr lang="nl-NL" sz="1100">
                        <a:effectLst/>
                        <a:latin typeface="Verdana" panose="020B0604030504040204" pitchFamily="34" charset="0"/>
                        <a:ea typeface="Calibri" panose="020F0502020204030204" pitchFamily="34" charset="0"/>
                        <a:cs typeface="Arial" panose="020B0604020202020204" pitchFamily="34" charset="0"/>
                      </a:endParaRPr>
                    </a:p>
                  </a:txBody>
                  <a:tcPr marL="38691" marR="386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lumOff val="15000"/>
                      </a:schemeClr>
                    </a:solidFill>
                  </a:tcPr>
                </a:tc>
                <a:extLst>
                  <a:ext uri="{0D108BD9-81ED-4DB2-BD59-A6C34878D82A}">
                    <a16:rowId xmlns:a16="http://schemas.microsoft.com/office/drawing/2014/main" val="3680315884"/>
                  </a:ext>
                </a:extLst>
              </a:tr>
              <a:tr h="955245">
                <a:tc rowSpan="2">
                  <a:txBody>
                    <a:bodyPr/>
                    <a:lstStyle/>
                    <a:p>
                      <a:pPr indent="-226695">
                        <a:lnSpc>
                          <a:spcPts val="1500"/>
                        </a:lnSpc>
                      </a:pPr>
                      <a:r>
                        <a:rPr lang="nl-NL" sz="1100" b="1">
                          <a:solidFill>
                            <a:srgbClr val="000000"/>
                          </a:solidFill>
                          <a:effectLst/>
                          <a:latin typeface="Verdana" panose="020B0604030504040204" pitchFamily="34" charset="0"/>
                          <a:ea typeface="Calibri" panose="020F0502020204030204" pitchFamily="34" charset="0"/>
                          <a:cs typeface="Calibri" panose="020F0502020204030204" pitchFamily="34" charset="0"/>
                        </a:rPr>
                        <a:t>Domein C</a:t>
                      </a:r>
                      <a:endParaRPr lang="nl-NL" sz="1100">
                        <a:effectLst/>
                        <a:latin typeface="Verdana" panose="020B0604030504040204" pitchFamily="34" charset="0"/>
                        <a:ea typeface="Calibri" panose="020F0502020204030204" pitchFamily="34" charset="0"/>
                        <a:cs typeface="Arial" panose="020B0604020202020204" pitchFamily="34" charset="0"/>
                      </a:endParaRPr>
                    </a:p>
                    <a:p>
                      <a:pPr indent="-226695">
                        <a:lnSpc>
                          <a:spcPts val="1500"/>
                        </a:lnSpc>
                      </a:pPr>
                      <a:r>
                        <a:rPr lang="nl-NL" sz="1100">
                          <a:solidFill>
                            <a:srgbClr val="000000"/>
                          </a:solidFill>
                          <a:effectLst/>
                          <a:latin typeface="Verdana" panose="020B0604030504040204" pitchFamily="34" charset="0"/>
                          <a:ea typeface="Calibri" panose="020F0502020204030204" pitchFamily="34" charset="0"/>
                          <a:cs typeface="Calibri" panose="020F0502020204030204" pitchFamily="34" charset="0"/>
                        </a:rPr>
                        <a:t>5% van de totale ontwerpruimte</a:t>
                      </a:r>
                      <a:endParaRPr lang="nl-NL" sz="1100">
                        <a:effectLst/>
                        <a:latin typeface="Verdana" panose="020B0604030504040204" pitchFamily="34" charset="0"/>
                        <a:ea typeface="Calibri" panose="020F0502020204030204" pitchFamily="34" charset="0"/>
                        <a:cs typeface="Arial" panose="020B0604020202020204" pitchFamily="34" charset="0"/>
                      </a:endParaRPr>
                    </a:p>
                    <a:p>
                      <a:pPr indent="-226695">
                        <a:lnSpc>
                          <a:spcPts val="1500"/>
                        </a:lnSpc>
                      </a:pPr>
                      <a:r>
                        <a:rPr lang="nl-NL" sz="1100">
                          <a:effectLst/>
                          <a:latin typeface="Verdana" panose="020B0604030504040204" pitchFamily="34" charset="0"/>
                          <a:ea typeface="Calibri" panose="020F0502020204030204" pitchFamily="34" charset="0"/>
                          <a:cs typeface="Calibri" panose="020F0502020204030204" pitchFamily="34" charset="0"/>
                        </a:rPr>
                        <a:t> </a:t>
                      </a:r>
                      <a:endParaRPr lang="nl-NL" sz="1100">
                        <a:effectLst/>
                        <a:latin typeface="Verdana" panose="020B0604030504040204" pitchFamily="34" charset="0"/>
                        <a:ea typeface="Calibri" panose="020F0502020204030204" pitchFamily="34" charset="0"/>
                        <a:cs typeface="Arial" panose="020B0604020202020204" pitchFamily="34" charset="0"/>
                      </a:endParaRPr>
                    </a:p>
                  </a:txBody>
                  <a:tcPr marL="38691" marR="386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F1FF"/>
                    </a:solidFill>
                  </a:tcPr>
                </a:tc>
                <a:tc rowSpan="2">
                  <a:txBody>
                    <a:bodyPr/>
                    <a:lstStyle/>
                    <a:p>
                      <a:pPr indent="-226695">
                        <a:lnSpc>
                          <a:spcPts val="1500"/>
                        </a:lnSpc>
                      </a:pPr>
                      <a:r>
                        <a:rPr lang="en-US" sz="1100" dirty="0" err="1">
                          <a:effectLst/>
                          <a:latin typeface="Verdana" panose="020B0604030504040204" pitchFamily="34" charset="0"/>
                          <a:ea typeface="Calibri" panose="020F0502020204030204" pitchFamily="34" charset="0"/>
                          <a:cs typeface="Calibri" panose="020F0502020204030204" pitchFamily="34" charset="0"/>
                        </a:rPr>
                        <a:t>Tekst</a:t>
                      </a:r>
                      <a:r>
                        <a:rPr lang="en-US" sz="1100" dirty="0">
                          <a:effectLst/>
                          <a:latin typeface="Verdana" panose="020B0604030504040204" pitchFamily="34" charset="0"/>
                          <a:ea typeface="Calibri" panose="020F0502020204030204" pitchFamily="34" charset="0"/>
                          <a:cs typeface="Calibri" panose="020F0502020204030204" pitchFamily="34" charset="0"/>
                        </a:rPr>
                        <a:t> </a:t>
                      </a:r>
                      <a:r>
                        <a:rPr lang="en-US" sz="1100" dirty="0" err="1">
                          <a:effectLst/>
                          <a:latin typeface="Verdana" panose="020B0604030504040204" pitchFamily="34" charset="0"/>
                          <a:ea typeface="Calibri" panose="020F0502020204030204" pitchFamily="34" charset="0"/>
                          <a:cs typeface="Calibri" panose="020F0502020204030204" pitchFamily="34" charset="0"/>
                        </a:rPr>
                        <a:t>vanuit</a:t>
                      </a:r>
                      <a:r>
                        <a:rPr lang="en-US" sz="1100" dirty="0">
                          <a:effectLst/>
                          <a:latin typeface="Verdana" panose="020B0604030504040204" pitchFamily="34" charset="0"/>
                          <a:ea typeface="Calibri" panose="020F0502020204030204" pitchFamily="34" charset="0"/>
                          <a:cs typeface="Calibri" panose="020F0502020204030204" pitchFamily="34" charset="0"/>
                        </a:rPr>
                        <a:t> later </a:t>
                      </a:r>
                      <a:r>
                        <a:rPr lang="en-US" sz="1100" dirty="0" err="1">
                          <a:effectLst/>
                          <a:latin typeface="Verdana" panose="020B0604030504040204" pitchFamily="34" charset="0"/>
                          <a:ea typeface="Calibri" panose="020F0502020204030204" pitchFamily="34" charset="0"/>
                          <a:cs typeface="Calibri" panose="020F0502020204030204" pitchFamily="34" charset="0"/>
                        </a:rPr>
                        <a:t>perspectief</a:t>
                      </a:r>
                      <a:endParaRPr lang="nl-NL" sz="1100" dirty="0">
                        <a:effectLst/>
                        <a:latin typeface="Verdana" panose="020B0604030504040204" pitchFamily="34" charset="0"/>
                        <a:ea typeface="Calibri" panose="020F0502020204030204" pitchFamily="34" charset="0"/>
                        <a:cs typeface="Arial" panose="020B0604020202020204" pitchFamily="34" charset="0"/>
                      </a:endParaRPr>
                    </a:p>
                  </a:txBody>
                  <a:tcPr marL="38691" marR="386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indent="-226695">
                        <a:lnSpc>
                          <a:spcPts val="1500"/>
                        </a:lnSpc>
                      </a:pPr>
                      <a:r>
                        <a:rPr lang="en-US" sz="1100" dirty="0">
                          <a:effectLst/>
                          <a:latin typeface="Verdana" panose="020B0604030504040204" pitchFamily="34" charset="0"/>
                          <a:ea typeface="Calibri" panose="020F0502020204030204" pitchFamily="34" charset="0"/>
                          <a:cs typeface="Calibri" panose="020F0502020204030204" pitchFamily="34" charset="0"/>
                        </a:rPr>
                        <a:t>1. </a:t>
                      </a:r>
                      <a:r>
                        <a:rPr lang="en-US" sz="1100" dirty="0" err="1">
                          <a:effectLst/>
                          <a:latin typeface="Verdana" panose="020B0604030504040204" pitchFamily="34" charset="0"/>
                          <a:ea typeface="Calibri" panose="020F0502020204030204" pitchFamily="34" charset="0"/>
                          <a:cs typeface="Calibri" panose="020F0502020204030204" pitchFamily="34" charset="0"/>
                        </a:rPr>
                        <a:t>Receptie</a:t>
                      </a:r>
                      <a:endParaRPr lang="nl-NL" sz="1100" dirty="0">
                        <a:effectLst/>
                        <a:latin typeface="Verdana" panose="020B0604030504040204" pitchFamily="34" charset="0"/>
                        <a:ea typeface="Calibri" panose="020F0502020204030204" pitchFamily="34" charset="0"/>
                        <a:cs typeface="Arial" panose="020B0604020202020204" pitchFamily="34" charset="0"/>
                      </a:endParaRPr>
                    </a:p>
                  </a:txBody>
                  <a:tcPr marL="38691" marR="386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indent="-226695">
                        <a:lnSpc>
                          <a:spcPts val="1500"/>
                        </a:lnSpc>
                      </a:pPr>
                      <a:r>
                        <a:rPr lang="nl-NL" sz="1100" dirty="0">
                          <a:effectLst/>
                          <a:latin typeface="Verdana" panose="020B0604030504040204" pitchFamily="34" charset="0"/>
                          <a:ea typeface="Verdana" panose="020B0604030504040204" pitchFamily="34" charset="0"/>
                          <a:cs typeface="Verdana" panose="020B0604030504040204" pitchFamily="34" charset="0"/>
                        </a:rPr>
                        <a:t>Kunstuitingen uit later tijd bieden verschillende perspectieven op het thema in de authentieke tekst. Leerlingen </a:t>
                      </a:r>
                      <a:r>
                        <a:rPr lang="nl-NL" sz="1100" dirty="0">
                          <a:effectLst/>
                          <a:latin typeface="Verdana" panose="020B0604030504040204" pitchFamily="34" charset="0"/>
                          <a:ea typeface="Calibri" panose="020F0502020204030204" pitchFamily="34" charset="0"/>
                          <a:cs typeface="Arial" panose="020B0604020202020204" pitchFamily="34" charset="0"/>
                        </a:rPr>
                        <a:t>leren deze perspectieven op het thema te vergelijken met het perspectief van de authentieke tekst</a:t>
                      </a:r>
                      <a:r>
                        <a:rPr lang="nl-NL" sz="1100" dirty="0">
                          <a:effectLst/>
                          <a:latin typeface="Verdana" panose="020B0604030504040204" pitchFamily="34" charset="0"/>
                          <a:ea typeface="Verdana" panose="020B0604030504040204" pitchFamily="34" charset="0"/>
                          <a:cs typeface="Verdana" panose="020B0604030504040204" pitchFamily="34" charset="0"/>
                        </a:rPr>
                        <a:t>.</a:t>
                      </a:r>
                      <a:endParaRPr lang="nl-NL" sz="1100" dirty="0">
                        <a:effectLst/>
                        <a:latin typeface="Verdana" panose="020B0604030504040204" pitchFamily="34" charset="0"/>
                        <a:ea typeface="Calibri" panose="020F0502020204030204" pitchFamily="34" charset="0"/>
                        <a:cs typeface="Arial" panose="020B0604020202020204" pitchFamily="34" charset="0"/>
                      </a:endParaRPr>
                    </a:p>
                  </a:txBody>
                  <a:tcPr marL="38691" marR="386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lumOff val="15000"/>
                      </a:schemeClr>
                    </a:solidFill>
                  </a:tcPr>
                </a:tc>
                <a:extLst>
                  <a:ext uri="{0D108BD9-81ED-4DB2-BD59-A6C34878D82A}">
                    <a16:rowId xmlns:a16="http://schemas.microsoft.com/office/drawing/2014/main" val="3762548114"/>
                  </a:ext>
                </a:extLst>
              </a:tr>
              <a:tr h="1067736">
                <a:tc vMerge="1">
                  <a:txBody>
                    <a:bodyPr/>
                    <a:lstStyle/>
                    <a:p>
                      <a:endParaRPr lang="nl-NL"/>
                    </a:p>
                  </a:txBody>
                  <a:tcPr/>
                </a:tc>
                <a:tc vMerge="1">
                  <a:txBody>
                    <a:bodyPr/>
                    <a:lstStyle/>
                    <a:p>
                      <a:endParaRPr lang="nl-NL"/>
                    </a:p>
                  </a:txBody>
                  <a:tcPr/>
                </a:tc>
                <a:tc>
                  <a:txBody>
                    <a:bodyPr/>
                    <a:lstStyle/>
                    <a:p>
                      <a:pPr indent="-226695">
                        <a:lnSpc>
                          <a:spcPts val="1500"/>
                        </a:lnSpc>
                      </a:pPr>
                      <a:r>
                        <a:rPr lang="en-US" sz="1100" dirty="0">
                          <a:effectLst/>
                          <a:latin typeface="Verdana" panose="020B0604030504040204" pitchFamily="34" charset="0"/>
                          <a:ea typeface="Calibri" panose="020F0502020204030204" pitchFamily="34" charset="0"/>
                          <a:cs typeface="Calibri" panose="020F0502020204030204" pitchFamily="34" charset="0"/>
                        </a:rPr>
                        <a:t>2. </a:t>
                      </a:r>
                      <a:r>
                        <a:rPr lang="en-US" sz="1100" dirty="0" err="1">
                          <a:effectLst/>
                          <a:latin typeface="Verdana" panose="020B0604030504040204" pitchFamily="34" charset="0"/>
                          <a:ea typeface="Calibri" panose="020F0502020204030204" pitchFamily="34" charset="0"/>
                          <a:cs typeface="Calibri" panose="020F0502020204030204" pitchFamily="34" charset="0"/>
                        </a:rPr>
                        <a:t>Actualisatie</a:t>
                      </a:r>
                      <a:endParaRPr lang="nl-NL" sz="1100" dirty="0">
                        <a:effectLst/>
                        <a:latin typeface="Verdana" panose="020B0604030504040204" pitchFamily="34" charset="0"/>
                        <a:ea typeface="Calibri" panose="020F0502020204030204" pitchFamily="34" charset="0"/>
                        <a:cs typeface="Arial" panose="020B0604020202020204" pitchFamily="34" charset="0"/>
                      </a:endParaRPr>
                    </a:p>
                  </a:txBody>
                  <a:tcPr marL="38691" marR="386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indent="-226695">
                        <a:lnSpc>
                          <a:spcPts val="1500"/>
                        </a:lnSpc>
                      </a:pPr>
                      <a:r>
                        <a:rPr lang="nl-NL" sz="1100" b="0" i="0" u="none" strike="noStrike" dirty="0">
                          <a:solidFill>
                            <a:schemeClr val="tx1"/>
                          </a:solidFill>
                          <a:effectLst/>
                          <a:latin typeface="Calibri" panose="020F0502020204030204" pitchFamily="34" charset="0"/>
                          <a:ea typeface="Calibri" panose="020F0502020204030204" pitchFamily="34" charset="0"/>
                          <a:cs typeface="Calibri" panose="020F0502020204030204" pitchFamily="34" charset="0"/>
                        </a:rPr>
                        <a:t>Interpreteren van overeenkomsten en verschillen tussen gelezen tekst en latere/actuele bronnen gericht op dilemma's, (filosofische) discussies en/of maatschappelijke processen die verband houden met het thema.</a:t>
                      </a:r>
                      <a:endParaRPr lang="nl-NL" sz="1100" dirty="0">
                        <a:solidFill>
                          <a:schemeClr val="tx1"/>
                        </a:solidFill>
                        <a:effectLst/>
                        <a:latin typeface="Verdana" panose="020B0604030504040204" pitchFamily="34" charset="0"/>
                        <a:ea typeface="Calibri" panose="020F0502020204030204" pitchFamily="34" charset="0"/>
                        <a:cs typeface="Arial" panose="020B0604020202020204" pitchFamily="34" charset="0"/>
                      </a:endParaRPr>
                    </a:p>
                  </a:txBody>
                  <a:tcPr marL="38691" marR="386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lumOff val="15000"/>
                      </a:schemeClr>
                    </a:solidFill>
                  </a:tcPr>
                </a:tc>
                <a:extLst>
                  <a:ext uri="{0D108BD9-81ED-4DB2-BD59-A6C34878D82A}">
                    <a16:rowId xmlns:a16="http://schemas.microsoft.com/office/drawing/2014/main" val="3532091060"/>
                  </a:ext>
                </a:extLst>
              </a:tr>
              <a:tr h="740293">
                <a:tc rowSpan="2">
                  <a:txBody>
                    <a:bodyPr/>
                    <a:lstStyle/>
                    <a:p>
                      <a:pPr indent="-226695">
                        <a:lnSpc>
                          <a:spcPts val="1500"/>
                        </a:lnSpc>
                      </a:pPr>
                      <a:r>
                        <a:rPr lang="nl-NL" sz="1100" b="1">
                          <a:solidFill>
                            <a:srgbClr val="000000"/>
                          </a:solidFill>
                          <a:effectLst/>
                          <a:latin typeface="Verdana" panose="020B0604030504040204" pitchFamily="34" charset="0"/>
                          <a:ea typeface="Calibri" panose="020F0502020204030204" pitchFamily="34" charset="0"/>
                          <a:cs typeface="Calibri" panose="020F0502020204030204" pitchFamily="34" charset="0"/>
                        </a:rPr>
                        <a:t>Domein D</a:t>
                      </a:r>
                      <a:endParaRPr lang="nl-NL" sz="1100">
                        <a:effectLst/>
                        <a:latin typeface="Verdana" panose="020B0604030504040204" pitchFamily="34" charset="0"/>
                        <a:ea typeface="Calibri" panose="020F0502020204030204" pitchFamily="34" charset="0"/>
                        <a:cs typeface="Arial" panose="020B0604020202020204" pitchFamily="34" charset="0"/>
                      </a:endParaRPr>
                    </a:p>
                    <a:p>
                      <a:pPr indent="-226695">
                        <a:lnSpc>
                          <a:spcPts val="1500"/>
                        </a:lnSpc>
                      </a:pPr>
                      <a:r>
                        <a:rPr lang="nl-NL" sz="1100">
                          <a:solidFill>
                            <a:srgbClr val="000000"/>
                          </a:solidFill>
                          <a:effectLst/>
                          <a:latin typeface="Verdana" panose="020B0604030504040204" pitchFamily="34" charset="0"/>
                          <a:ea typeface="Calibri" panose="020F0502020204030204" pitchFamily="34" charset="0"/>
                          <a:cs typeface="Calibri" panose="020F0502020204030204" pitchFamily="34" charset="0"/>
                        </a:rPr>
                        <a:t>10% van de totale ontwerpruimte</a:t>
                      </a:r>
                      <a:endParaRPr lang="nl-NL" sz="1100">
                        <a:effectLst/>
                        <a:latin typeface="Verdana" panose="020B0604030504040204" pitchFamily="34" charset="0"/>
                        <a:ea typeface="Calibri" panose="020F0502020204030204" pitchFamily="34" charset="0"/>
                        <a:cs typeface="Arial" panose="020B0604020202020204" pitchFamily="34" charset="0"/>
                      </a:endParaRPr>
                    </a:p>
                    <a:p>
                      <a:pPr indent="-226695">
                        <a:lnSpc>
                          <a:spcPts val="1500"/>
                        </a:lnSpc>
                      </a:pPr>
                      <a:r>
                        <a:rPr lang="nl-NL" sz="1100">
                          <a:effectLst/>
                          <a:latin typeface="Verdana" panose="020B0604030504040204" pitchFamily="34" charset="0"/>
                          <a:ea typeface="Calibri" panose="020F0502020204030204" pitchFamily="34" charset="0"/>
                          <a:cs typeface="Calibri" panose="020F0502020204030204" pitchFamily="34" charset="0"/>
                        </a:rPr>
                        <a:t> </a:t>
                      </a:r>
                      <a:endParaRPr lang="nl-NL" sz="1100">
                        <a:effectLst/>
                        <a:latin typeface="Verdana" panose="020B0604030504040204" pitchFamily="34" charset="0"/>
                        <a:ea typeface="Calibri" panose="020F0502020204030204" pitchFamily="34" charset="0"/>
                        <a:cs typeface="Arial" panose="020B0604020202020204" pitchFamily="34" charset="0"/>
                      </a:endParaRPr>
                    </a:p>
                  </a:txBody>
                  <a:tcPr marL="38691" marR="386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F1FF"/>
                    </a:solidFill>
                  </a:tcPr>
                </a:tc>
                <a:tc rowSpan="2">
                  <a:txBody>
                    <a:bodyPr/>
                    <a:lstStyle/>
                    <a:p>
                      <a:pPr indent="-226695">
                        <a:lnSpc>
                          <a:spcPts val="1500"/>
                        </a:lnSpc>
                      </a:pPr>
                      <a:r>
                        <a:rPr lang="en-US" sz="1100">
                          <a:effectLst/>
                          <a:latin typeface="Verdana" panose="020B0604030504040204" pitchFamily="34" charset="0"/>
                          <a:ea typeface="Calibri" panose="020F0502020204030204" pitchFamily="34" charset="0"/>
                          <a:cs typeface="Calibri" panose="020F0502020204030204" pitchFamily="34" charset="0"/>
                        </a:rPr>
                        <a:t>Tekst en leerling</a:t>
                      </a:r>
                      <a:endParaRPr lang="nl-NL" sz="1100">
                        <a:effectLst/>
                        <a:latin typeface="Verdana" panose="020B0604030504040204" pitchFamily="34" charset="0"/>
                        <a:ea typeface="Calibri" panose="020F0502020204030204" pitchFamily="34" charset="0"/>
                        <a:cs typeface="Arial" panose="020B0604020202020204" pitchFamily="34" charset="0"/>
                      </a:endParaRPr>
                    </a:p>
                  </a:txBody>
                  <a:tcPr marL="38691" marR="386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indent="-226695">
                        <a:lnSpc>
                          <a:spcPts val="1500"/>
                        </a:lnSpc>
                      </a:pPr>
                      <a:r>
                        <a:rPr lang="en-US" sz="1100">
                          <a:effectLst/>
                          <a:latin typeface="Verdana" panose="020B0604030504040204" pitchFamily="34" charset="0"/>
                          <a:ea typeface="Calibri" panose="020F0502020204030204" pitchFamily="34" charset="0"/>
                          <a:cs typeface="Calibri" panose="020F0502020204030204" pitchFamily="34" charset="0"/>
                        </a:rPr>
                        <a:t>1. Intercultureel bewustzijn</a:t>
                      </a:r>
                      <a:endParaRPr lang="nl-NL" sz="1100">
                        <a:effectLst/>
                        <a:latin typeface="Verdana" panose="020B0604030504040204" pitchFamily="34" charset="0"/>
                        <a:ea typeface="Calibri" panose="020F0502020204030204" pitchFamily="34" charset="0"/>
                        <a:cs typeface="Arial" panose="020B0604020202020204" pitchFamily="34" charset="0"/>
                      </a:endParaRPr>
                    </a:p>
                    <a:p>
                      <a:pPr indent="-226695">
                        <a:lnSpc>
                          <a:spcPts val="1500"/>
                        </a:lnSpc>
                      </a:pPr>
                      <a:r>
                        <a:rPr lang="en-US" sz="1100">
                          <a:effectLst/>
                          <a:latin typeface="Verdana" panose="020B0604030504040204" pitchFamily="34" charset="0"/>
                          <a:ea typeface="Calibri" panose="020F0502020204030204" pitchFamily="34" charset="0"/>
                          <a:cs typeface="Calibri" panose="020F0502020204030204" pitchFamily="34" charset="0"/>
                        </a:rPr>
                        <a:t> </a:t>
                      </a:r>
                      <a:endParaRPr lang="nl-NL" sz="1100">
                        <a:effectLst/>
                        <a:latin typeface="Verdana" panose="020B0604030504040204" pitchFamily="34" charset="0"/>
                        <a:ea typeface="Calibri" panose="020F0502020204030204" pitchFamily="34" charset="0"/>
                        <a:cs typeface="Arial" panose="020B0604020202020204" pitchFamily="34" charset="0"/>
                      </a:endParaRPr>
                    </a:p>
                  </a:txBody>
                  <a:tcPr marL="38691" marR="386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indent="-226695">
                        <a:lnSpc>
                          <a:spcPts val="1500"/>
                        </a:lnSpc>
                      </a:pPr>
                      <a:r>
                        <a:rPr lang="nl-NL" sz="1100" dirty="0">
                          <a:effectLst/>
                          <a:latin typeface="Verdana" panose="020B0604030504040204" pitchFamily="34" charset="0"/>
                          <a:ea typeface="Verdana" panose="020B0604030504040204" pitchFamily="34" charset="0"/>
                          <a:cs typeface="Calibri" panose="020F0502020204030204" pitchFamily="34" charset="0"/>
                        </a:rPr>
                        <a:t>Bewustwording van eigen standplaatsgebondenheid ten aanzien van het thema in de tekst. Zich verplaatsen in een ander op basis van gelezen tekst. </a:t>
                      </a:r>
                      <a:endParaRPr lang="nl-NL" sz="1100" dirty="0">
                        <a:effectLst/>
                        <a:latin typeface="Verdana" panose="020B0604030504040204" pitchFamily="34" charset="0"/>
                        <a:ea typeface="Calibri" panose="020F0502020204030204" pitchFamily="34" charset="0"/>
                        <a:cs typeface="Arial" panose="020B0604020202020204" pitchFamily="34" charset="0"/>
                      </a:endParaRPr>
                    </a:p>
                  </a:txBody>
                  <a:tcPr marL="38691" marR="386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lumOff val="15000"/>
                      </a:schemeClr>
                    </a:solidFill>
                  </a:tcPr>
                </a:tc>
                <a:extLst>
                  <a:ext uri="{0D108BD9-81ED-4DB2-BD59-A6C34878D82A}">
                    <a16:rowId xmlns:a16="http://schemas.microsoft.com/office/drawing/2014/main" val="1985321326"/>
                  </a:ext>
                </a:extLst>
              </a:tr>
              <a:tr h="740293">
                <a:tc vMerge="1">
                  <a:txBody>
                    <a:bodyPr/>
                    <a:lstStyle/>
                    <a:p>
                      <a:endParaRPr lang="nl-NL"/>
                    </a:p>
                  </a:txBody>
                  <a:tcPr/>
                </a:tc>
                <a:tc vMerge="1">
                  <a:txBody>
                    <a:bodyPr/>
                    <a:lstStyle/>
                    <a:p>
                      <a:endParaRPr lang="nl-NL"/>
                    </a:p>
                  </a:txBody>
                  <a:tcPr/>
                </a:tc>
                <a:tc>
                  <a:txBody>
                    <a:bodyPr/>
                    <a:lstStyle/>
                    <a:p>
                      <a:pPr indent="-226695">
                        <a:lnSpc>
                          <a:spcPts val="1500"/>
                        </a:lnSpc>
                      </a:pPr>
                      <a:r>
                        <a:rPr lang="en-US" sz="1100">
                          <a:effectLst/>
                          <a:latin typeface="Verdana" panose="020B0604030504040204" pitchFamily="34" charset="0"/>
                          <a:ea typeface="Calibri" panose="020F0502020204030204" pitchFamily="34" charset="0"/>
                          <a:cs typeface="Calibri" panose="020F0502020204030204" pitchFamily="34" charset="0"/>
                        </a:rPr>
                        <a:t>2. Persoonlijke reflectie</a:t>
                      </a:r>
                      <a:endParaRPr lang="nl-NL" sz="1100">
                        <a:effectLst/>
                        <a:latin typeface="Verdana" panose="020B0604030504040204" pitchFamily="34" charset="0"/>
                        <a:ea typeface="Calibri" panose="020F0502020204030204" pitchFamily="34" charset="0"/>
                        <a:cs typeface="Arial" panose="020B0604020202020204" pitchFamily="34" charset="0"/>
                      </a:endParaRPr>
                    </a:p>
                    <a:p>
                      <a:pPr indent="-226695">
                        <a:lnSpc>
                          <a:spcPts val="1500"/>
                        </a:lnSpc>
                      </a:pPr>
                      <a:r>
                        <a:rPr lang="en-US" sz="1100">
                          <a:effectLst/>
                          <a:latin typeface="Verdana" panose="020B0604030504040204" pitchFamily="34" charset="0"/>
                          <a:ea typeface="Calibri" panose="020F0502020204030204" pitchFamily="34" charset="0"/>
                          <a:cs typeface="Calibri" panose="020F0502020204030204" pitchFamily="34" charset="0"/>
                        </a:rPr>
                        <a:t> </a:t>
                      </a:r>
                      <a:endParaRPr lang="nl-NL" sz="1100">
                        <a:effectLst/>
                        <a:latin typeface="Verdana" panose="020B0604030504040204" pitchFamily="34" charset="0"/>
                        <a:ea typeface="Calibri" panose="020F0502020204030204" pitchFamily="34" charset="0"/>
                        <a:cs typeface="Arial" panose="020B0604020202020204" pitchFamily="34" charset="0"/>
                      </a:endParaRPr>
                    </a:p>
                  </a:txBody>
                  <a:tcPr marL="38691" marR="386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indent="-226695">
                        <a:lnSpc>
                          <a:spcPts val="1500"/>
                        </a:lnSpc>
                      </a:pPr>
                      <a:r>
                        <a:rPr lang="nl-NL" sz="1100" dirty="0">
                          <a:effectLst/>
                          <a:latin typeface="Verdana" panose="020B0604030504040204" pitchFamily="34" charset="0"/>
                          <a:ea typeface="Verdana" panose="020B0604030504040204" pitchFamily="34" charset="0"/>
                          <a:cs typeface="Calibri" panose="020F0502020204030204" pitchFamily="34" charset="0"/>
                        </a:rPr>
                        <a:t>Op basis van argumenten tot een eigen standpunt komen over het thema in de gelezen tekst. Over gelezen tekst een oordeel geven binnen het thema van de tekst.</a:t>
                      </a:r>
                      <a:endParaRPr lang="nl-NL" sz="1100" dirty="0">
                        <a:effectLst/>
                        <a:latin typeface="Verdana" panose="020B0604030504040204" pitchFamily="34" charset="0"/>
                        <a:ea typeface="Calibri" panose="020F0502020204030204" pitchFamily="34" charset="0"/>
                        <a:cs typeface="Arial" panose="020B0604020202020204" pitchFamily="34" charset="0"/>
                      </a:endParaRPr>
                    </a:p>
                  </a:txBody>
                  <a:tcPr marL="38691" marR="386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lumOff val="15000"/>
                      </a:schemeClr>
                    </a:solidFill>
                  </a:tcPr>
                </a:tc>
                <a:extLst>
                  <a:ext uri="{0D108BD9-81ED-4DB2-BD59-A6C34878D82A}">
                    <a16:rowId xmlns:a16="http://schemas.microsoft.com/office/drawing/2014/main" val="135311471"/>
                  </a:ext>
                </a:extLst>
              </a:tr>
            </a:tbl>
          </a:graphicData>
        </a:graphic>
      </p:graphicFrame>
      <p:graphicFrame>
        <p:nvGraphicFramePr>
          <p:cNvPr id="24" name="Tabel 23">
            <a:extLst>
              <a:ext uri="{FF2B5EF4-FFF2-40B4-BE49-F238E27FC236}">
                <a16:creationId xmlns:a16="http://schemas.microsoft.com/office/drawing/2014/main" id="{ED49FE83-E462-BA00-6246-8116E4A665C6}"/>
              </a:ext>
            </a:extLst>
          </p:cNvPr>
          <p:cNvGraphicFramePr>
            <a:graphicFrameLocks noGrp="1"/>
          </p:cNvGraphicFramePr>
          <p:nvPr>
            <p:extLst>
              <p:ext uri="{D42A27DB-BD31-4B8C-83A1-F6EECF244321}">
                <p14:modId xmlns:p14="http://schemas.microsoft.com/office/powerpoint/2010/main" val="2395829703"/>
              </p:ext>
            </p:extLst>
          </p:nvPr>
        </p:nvGraphicFramePr>
        <p:xfrm>
          <a:off x="251233" y="771988"/>
          <a:ext cx="5425667" cy="5449824"/>
        </p:xfrm>
        <a:graphic>
          <a:graphicData uri="http://schemas.openxmlformats.org/drawingml/2006/table">
            <a:tbl>
              <a:tblPr firstRow="1" firstCol="1" bandRow="1"/>
              <a:tblGrid>
                <a:gridCol w="1011989">
                  <a:extLst>
                    <a:ext uri="{9D8B030D-6E8A-4147-A177-3AD203B41FA5}">
                      <a16:colId xmlns:a16="http://schemas.microsoft.com/office/drawing/2014/main" val="1643153606"/>
                    </a:ext>
                  </a:extLst>
                </a:gridCol>
                <a:gridCol w="1383624">
                  <a:extLst>
                    <a:ext uri="{9D8B030D-6E8A-4147-A177-3AD203B41FA5}">
                      <a16:colId xmlns:a16="http://schemas.microsoft.com/office/drawing/2014/main" val="3439205342"/>
                    </a:ext>
                  </a:extLst>
                </a:gridCol>
                <a:gridCol w="1293249">
                  <a:extLst>
                    <a:ext uri="{9D8B030D-6E8A-4147-A177-3AD203B41FA5}">
                      <a16:colId xmlns:a16="http://schemas.microsoft.com/office/drawing/2014/main" val="447233608"/>
                    </a:ext>
                  </a:extLst>
                </a:gridCol>
                <a:gridCol w="1736805">
                  <a:extLst>
                    <a:ext uri="{9D8B030D-6E8A-4147-A177-3AD203B41FA5}">
                      <a16:colId xmlns:a16="http://schemas.microsoft.com/office/drawing/2014/main" val="118950547"/>
                    </a:ext>
                  </a:extLst>
                </a:gridCol>
              </a:tblGrid>
              <a:tr h="473328">
                <a:tc gridSpan="4">
                  <a:txBody>
                    <a:bodyPr/>
                    <a:lstStyle/>
                    <a:p>
                      <a:pPr indent="-226695">
                        <a:lnSpc>
                          <a:spcPts val="1500"/>
                        </a:lnSpc>
                      </a:pPr>
                      <a:r>
                        <a:rPr lang="en-US" sz="1100" b="1" dirty="0">
                          <a:effectLst/>
                          <a:latin typeface="Verdana" panose="020B0604030504040204" pitchFamily="34" charset="0"/>
                          <a:ea typeface="Calibri" panose="020F0502020204030204" pitchFamily="34" charset="0"/>
                          <a:cs typeface="Calibri" panose="020F0502020204030204" pitchFamily="34" charset="0"/>
                        </a:rPr>
                        <a:t> </a:t>
                      </a:r>
                      <a:endParaRPr lang="nl-NL" sz="1100" dirty="0">
                        <a:effectLst/>
                        <a:latin typeface="Verdana" panose="020B0604030504040204" pitchFamily="34" charset="0"/>
                        <a:ea typeface="Calibri" panose="020F0502020204030204" pitchFamily="34" charset="0"/>
                        <a:cs typeface="Arial" panose="020B0604020202020204" pitchFamily="34" charset="0"/>
                      </a:endParaRPr>
                    </a:p>
                    <a:p>
                      <a:pPr indent="-226695">
                        <a:lnSpc>
                          <a:spcPts val="1500"/>
                        </a:lnSpc>
                      </a:pPr>
                      <a:r>
                        <a:rPr lang="en-US" sz="1100" b="1" dirty="0">
                          <a:solidFill>
                            <a:srgbClr val="000000"/>
                          </a:solidFill>
                          <a:effectLst/>
                          <a:latin typeface="Verdana" panose="020B0604030504040204" pitchFamily="34" charset="0"/>
                          <a:ea typeface="Calibri" panose="020F0502020204030204" pitchFamily="34" charset="0"/>
                          <a:cs typeface="Calibri" panose="020F0502020204030204" pitchFamily="34" charset="0"/>
                        </a:rPr>
                        <a:t>KERNDOMEINEN (80%)</a:t>
                      </a:r>
                      <a:endParaRPr lang="nl-NL" sz="1100" dirty="0">
                        <a:effectLst/>
                        <a:latin typeface="Verdana" panose="020B0604030504040204" pitchFamily="34" charset="0"/>
                        <a:ea typeface="Calibri" panose="020F0502020204030204" pitchFamily="34" charset="0"/>
                        <a:cs typeface="Arial" panose="020B0604020202020204" pitchFamily="34" charset="0"/>
                      </a:endParaRPr>
                    </a:p>
                    <a:p>
                      <a:pPr indent="-226695">
                        <a:lnSpc>
                          <a:spcPts val="1500"/>
                        </a:lnSpc>
                      </a:pPr>
                      <a:r>
                        <a:rPr lang="en-US" sz="1100" b="1" dirty="0">
                          <a:effectLst/>
                          <a:latin typeface="Verdana" panose="020B0604030504040204" pitchFamily="34" charset="0"/>
                          <a:ea typeface="Calibri" panose="020F0502020204030204" pitchFamily="34" charset="0"/>
                          <a:cs typeface="Calibri" panose="020F0502020204030204" pitchFamily="34" charset="0"/>
                        </a:rPr>
                        <a:t> </a:t>
                      </a:r>
                      <a:endParaRPr lang="nl-NL" sz="1100" dirty="0">
                        <a:effectLst/>
                        <a:latin typeface="Verdana" panose="020B0604030504040204" pitchFamily="34" charset="0"/>
                        <a:ea typeface="Calibri" panose="020F0502020204030204" pitchFamily="34" charset="0"/>
                        <a:cs typeface="Arial" panose="020B0604020202020204" pitchFamily="34" charset="0"/>
                      </a:endParaRPr>
                    </a:p>
                  </a:txBody>
                  <a:tcPr marL="58995" marR="589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ED7"/>
                    </a:solidFill>
                  </a:tcPr>
                </a:tc>
                <a:tc hMerge="1">
                  <a:txBody>
                    <a:bodyPr/>
                    <a:lstStyle/>
                    <a:p>
                      <a:endParaRPr lang="nl-NL"/>
                    </a:p>
                  </a:txBody>
                  <a:tcPr/>
                </a:tc>
                <a:tc hMerge="1">
                  <a:txBody>
                    <a:bodyPr/>
                    <a:lstStyle/>
                    <a:p>
                      <a:endParaRPr lang="nl-NL"/>
                    </a:p>
                  </a:txBody>
                  <a:tcPr/>
                </a:tc>
                <a:tc hMerge="1">
                  <a:txBody>
                    <a:bodyPr/>
                    <a:lstStyle/>
                    <a:p>
                      <a:endParaRPr lang="nl-NL"/>
                    </a:p>
                  </a:txBody>
                  <a:tcPr/>
                </a:tc>
                <a:extLst>
                  <a:ext uri="{0D108BD9-81ED-4DB2-BD59-A6C34878D82A}">
                    <a16:rowId xmlns:a16="http://schemas.microsoft.com/office/drawing/2014/main" val="2531708807"/>
                  </a:ext>
                </a:extLst>
              </a:tr>
              <a:tr h="473328">
                <a:tc gridSpan="2">
                  <a:txBody>
                    <a:bodyPr/>
                    <a:lstStyle/>
                    <a:p>
                      <a:pPr indent="-226695">
                        <a:lnSpc>
                          <a:spcPts val="1500"/>
                        </a:lnSpc>
                      </a:pPr>
                      <a:br>
                        <a:rPr lang="en-US" sz="1100" dirty="0">
                          <a:solidFill>
                            <a:srgbClr val="000000"/>
                          </a:solidFill>
                          <a:effectLst/>
                          <a:latin typeface="Verdana" panose="020B0604030504040204" pitchFamily="34" charset="0"/>
                          <a:ea typeface="Calibri" panose="020F0502020204030204" pitchFamily="34" charset="0"/>
                          <a:cs typeface="Arial" panose="020B0604020202020204" pitchFamily="34" charset="0"/>
                        </a:rPr>
                      </a:br>
                      <a:r>
                        <a:rPr lang="en-US" sz="1100" b="1" dirty="0" err="1">
                          <a:solidFill>
                            <a:srgbClr val="000000"/>
                          </a:solidFill>
                          <a:effectLst/>
                          <a:latin typeface="Verdana" panose="020B0604030504040204" pitchFamily="34" charset="0"/>
                          <a:ea typeface="Calibri" panose="020F0502020204030204" pitchFamily="34" charset="0"/>
                          <a:cs typeface="Calibri" panose="020F0502020204030204" pitchFamily="34" charset="0"/>
                        </a:rPr>
                        <a:t>Domein</a:t>
                      </a:r>
                      <a:endParaRPr lang="nl-NL" sz="1100" dirty="0">
                        <a:effectLst/>
                        <a:latin typeface="Verdana" panose="020B0604030504040204" pitchFamily="34" charset="0"/>
                        <a:ea typeface="Calibri" panose="020F0502020204030204" pitchFamily="34" charset="0"/>
                        <a:cs typeface="Arial" panose="020B0604020202020204" pitchFamily="34" charset="0"/>
                      </a:endParaRPr>
                    </a:p>
                    <a:p>
                      <a:pPr indent="-226695">
                        <a:lnSpc>
                          <a:spcPts val="1500"/>
                        </a:lnSpc>
                      </a:pPr>
                      <a:r>
                        <a:rPr lang="en-US" sz="1100" b="1" dirty="0">
                          <a:effectLst/>
                          <a:latin typeface="Verdana" panose="020B0604030504040204" pitchFamily="34" charset="0"/>
                          <a:ea typeface="Calibri" panose="020F0502020204030204" pitchFamily="34" charset="0"/>
                          <a:cs typeface="Calibri" panose="020F0502020204030204" pitchFamily="34" charset="0"/>
                        </a:rPr>
                        <a:t> </a:t>
                      </a:r>
                      <a:endParaRPr lang="nl-NL" sz="1100" dirty="0">
                        <a:effectLst/>
                        <a:latin typeface="Verdana" panose="020B0604030504040204" pitchFamily="34" charset="0"/>
                        <a:ea typeface="Calibri" panose="020F0502020204030204" pitchFamily="34" charset="0"/>
                        <a:cs typeface="Arial" panose="020B0604020202020204" pitchFamily="34" charset="0"/>
                      </a:endParaRPr>
                    </a:p>
                  </a:txBody>
                  <a:tcPr marL="58995" marR="589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EEAFF"/>
                    </a:solidFill>
                  </a:tcPr>
                </a:tc>
                <a:tc hMerge="1">
                  <a:txBody>
                    <a:bodyPr/>
                    <a:lstStyle/>
                    <a:p>
                      <a:endParaRPr lang="nl-NL"/>
                    </a:p>
                  </a:txBody>
                  <a:tcPr/>
                </a:tc>
                <a:tc>
                  <a:txBody>
                    <a:bodyPr/>
                    <a:lstStyle/>
                    <a:p>
                      <a:pPr indent="-226695">
                        <a:lnSpc>
                          <a:spcPts val="1500"/>
                        </a:lnSpc>
                      </a:pPr>
                      <a:br>
                        <a:rPr lang="en-US" sz="1100" b="1" dirty="0">
                          <a:solidFill>
                            <a:srgbClr val="000000"/>
                          </a:solidFill>
                          <a:effectLst/>
                          <a:latin typeface="Verdana" panose="020B0604030504040204" pitchFamily="34" charset="0"/>
                          <a:ea typeface="Calibri" panose="020F0502020204030204" pitchFamily="34" charset="0"/>
                          <a:cs typeface="Calibri" panose="020F0502020204030204" pitchFamily="34" charset="0"/>
                        </a:rPr>
                      </a:br>
                      <a:r>
                        <a:rPr lang="en-US" sz="1100" b="1" dirty="0" err="1">
                          <a:solidFill>
                            <a:srgbClr val="000000"/>
                          </a:solidFill>
                          <a:effectLst/>
                          <a:latin typeface="Verdana" panose="020B0604030504040204" pitchFamily="34" charset="0"/>
                          <a:ea typeface="Calibri" panose="020F0502020204030204" pitchFamily="34" charset="0"/>
                          <a:cs typeface="Calibri" panose="020F0502020204030204" pitchFamily="34" charset="0"/>
                        </a:rPr>
                        <a:t>Subdomein</a:t>
                      </a:r>
                      <a:endParaRPr lang="nl-NL" sz="1100" dirty="0">
                        <a:effectLst/>
                        <a:latin typeface="Verdana" panose="020B0604030504040204" pitchFamily="34" charset="0"/>
                        <a:ea typeface="Calibri" panose="020F0502020204030204" pitchFamily="34" charset="0"/>
                        <a:cs typeface="Arial" panose="020B0604020202020204" pitchFamily="34" charset="0"/>
                      </a:endParaRPr>
                    </a:p>
                  </a:txBody>
                  <a:tcPr marL="58995" marR="589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EEAFF"/>
                    </a:solidFill>
                  </a:tcPr>
                </a:tc>
                <a:tc>
                  <a:txBody>
                    <a:bodyPr/>
                    <a:lstStyle/>
                    <a:p>
                      <a:pPr indent="-226695">
                        <a:lnSpc>
                          <a:spcPts val="1500"/>
                        </a:lnSpc>
                      </a:pPr>
                      <a:br>
                        <a:rPr lang="en-US" sz="1100" dirty="0">
                          <a:solidFill>
                            <a:srgbClr val="000000"/>
                          </a:solidFill>
                          <a:effectLst/>
                          <a:latin typeface="Verdana" panose="020B0604030504040204" pitchFamily="34" charset="0"/>
                          <a:ea typeface="Calibri" panose="020F0502020204030204" pitchFamily="34" charset="0"/>
                          <a:cs typeface="Arial" panose="020B0604020202020204" pitchFamily="34" charset="0"/>
                        </a:rPr>
                      </a:br>
                      <a:r>
                        <a:rPr lang="en-US" sz="1100" b="1" dirty="0" err="1">
                          <a:solidFill>
                            <a:srgbClr val="000000"/>
                          </a:solidFill>
                          <a:effectLst/>
                          <a:latin typeface="Verdana" panose="020B0604030504040204" pitchFamily="34" charset="0"/>
                          <a:ea typeface="Calibri" panose="020F0502020204030204" pitchFamily="34" charset="0"/>
                          <a:cs typeface="Calibri" panose="020F0502020204030204" pitchFamily="34" charset="0"/>
                        </a:rPr>
                        <a:t>Inhouden</a:t>
                      </a:r>
                      <a:endParaRPr lang="nl-NL" sz="1100" dirty="0">
                        <a:effectLst/>
                        <a:latin typeface="Verdana" panose="020B0604030504040204" pitchFamily="34" charset="0"/>
                        <a:ea typeface="Calibri" panose="020F0502020204030204" pitchFamily="34" charset="0"/>
                        <a:cs typeface="Arial" panose="020B0604020202020204" pitchFamily="34" charset="0"/>
                      </a:endParaRPr>
                    </a:p>
                    <a:p>
                      <a:pPr indent="-226695">
                        <a:lnSpc>
                          <a:spcPts val="1500"/>
                        </a:lnSpc>
                      </a:pPr>
                      <a:r>
                        <a:rPr lang="en-US" sz="1100" b="1" dirty="0">
                          <a:effectLst/>
                          <a:latin typeface="Verdana" panose="020B0604030504040204" pitchFamily="34" charset="0"/>
                          <a:ea typeface="Calibri" panose="020F0502020204030204" pitchFamily="34" charset="0"/>
                          <a:cs typeface="Calibri" panose="020F0502020204030204" pitchFamily="34" charset="0"/>
                        </a:rPr>
                        <a:t> </a:t>
                      </a:r>
                      <a:endParaRPr lang="nl-NL" sz="1100" dirty="0">
                        <a:effectLst/>
                        <a:latin typeface="Verdana" panose="020B0604030504040204" pitchFamily="34" charset="0"/>
                        <a:ea typeface="Calibri" panose="020F0502020204030204" pitchFamily="34" charset="0"/>
                        <a:cs typeface="Arial" panose="020B0604020202020204" pitchFamily="34" charset="0"/>
                      </a:endParaRPr>
                    </a:p>
                  </a:txBody>
                  <a:tcPr marL="58995" marR="589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EEAFF"/>
                    </a:solidFill>
                  </a:tcPr>
                </a:tc>
                <a:extLst>
                  <a:ext uri="{0D108BD9-81ED-4DB2-BD59-A6C34878D82A}">
                    <a16:rowId xmlns:a16="http://schemas.microsoft.com/office/drawing/2014/main" val="735416436"/>
                  </a:ext>
                </a:extLst>
              </a:tr>
              <a:tr h="1620403">
                <a:tc rowSpan="2">
                  <a:txBody>
                    <a:bodyPr/>
                    <a:lstStyle/>
                    <a:p>
                      <a:pPr indent="-226695">
                        <a:lnSpc>
                          <a:spcPts val="1500"/>
                        </a:lnSpc>
                      </a:pPr>
                      <a:r>
                        <a:rPr lang="nl-NL" sz="1100" b="1" dirty="0">
                          <a:solidFill>
                            <a:srgbClr val="000000"/>
                          </a:solidFill>
                          <a:effectLst/>
                          <a:latin typeface="Verdana" panose="020B0604030504040204" pitchFamily="34" charset="0"/>
                          <a:ea typeface="Calibri" panose="020F0502020204030204" pitchFamily="34" charset="0"/>
                          <a:cs typeface="Calibri" panose="020F0502020204030204" pitchFamily="34" charset="0"/>
                        </a:rPr>
                        <a:t>Domein A</a:t>
                      </a:r>
                      <a:endParaRPr lang="nl-NL" sz="1100" dirty="0">
                        <a:effectLst/>
                        <a:latin typeface="Verdana" panose="020B0604030504040204" pitchFamily="34" charset="0"/>
                        <a:ea typeface="Calibri" panose="020F0502020204030204" pitchFamily="34" charset="0"/>
                        <a:cs typeface="Arial" panose="020B0604020202020204" pitchFamily="34" charset="0"/>
                      </a:endParaRPr>
                    </a:p>
                    <a:p>
                      <a:pPr indent="-226695">
                        <a:lnSpc>
                          <a:spcPts val="1500"/>
                        </a:lnSpc>
                      </a:pPr>
                      <a:r>
                        <a:rPr lang="nl-NL" sz="1100" dirty="0">
                          <a:solidFill>
                            <a:srgbClr val="000000"/>
                          </a:solidFill>
                          <a:effectLst/>
                          <a:latin typeface="Verdana" panose="020B0604030504040204" pitchFamily="34" charset="0"/>
                          <a:ea typeface="Calibri" panose="020F0502020204030204" pitchFamily="34" charset="0"/>
                          <a:cs typeface="Calibri" panose="020F0502020204030204" pitchFamily="34" charset="0"/>
                        </a:rPr>
                        <a:t>50% van de totale ontwerpruimte </a:t>
                      </a:r>
                      <a:endParaRPr lang="nl-NL" sz="1100" dirty="0">
                        <a:effectLst/>
                        <a:latin typeface="Verdana" panose="020B0604030504040204" pitchFamily="34" charset="0"/>
                        <a:ea typeface="Calibri" panose="020F0502020204030204" pitchFamily="34" charset="0"/>
                        <a:cs typeface="Arial" panose="020B0604020202020204" pitchFamily="34" charset="0"/>
                      </a:endParaRPr>
                    </a:p>
                  </a:txBody>
                  <a:tcPr marL="58995" marR="589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F1FF"/>
                    </a:solidFill>
                  </a:tcPr>
                </a:tc>
                <a:tc rowSpan="2">
                  <a:txBody>
                    <a:bodyPr/>
                    <a:lstStyle/>
                    <a:p>
                      <a:pPr indent="-226695">
                        <a:lnSpc>
                          <a:spcPts val="1500"/>
                        </a:lnSpc>
                      </a:pPr>
                      <a:r>
                        <a:rPr lang="en-US" sz="1100" dirty="0" err="1">
                          <a:effectLst/>
                          <a:latin typeface="Verdana" panose="020B0604030504040204" pitchFamily="34" charset="0"/>
                          <a:ea typeface="Calibri" panose="020F0502020204030204" pitchFamily="34" charset="0"/>
                          <a:cs typeface="Calibri" panose="020F0502020204030204" pitchFamily="34" charset="0"/>
                        </a:rPr>
                        <a:t>Tekstontsluiting</a:t>
                      </a:r>
                      <a:endParaRPr lang="nl-NL" sz="1100" dirty="0">
                        <a:effectLst/>
                        <a:latin typeface="Verdana" panose="020B0604030504040204" pitchFamily="34" charset="0"/>
                        <a:ea typeface="Calibri" panose="020F0502020204030204" pitchFamily="34" charset="0"/>
                        <a:cs typeface="Arial" panose="020B0604020202020204" pitchFamily="34" charset="0"/>
                      </a:endParaRPr>
                    </a:p>
                  </a:txBody>
                  <a:tcPr marL="58995" marR="589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indent="-226695">
                        <a:lnSpc>
                          <a:spcPts val="1500"/>
                        </a:lnSpc>
                      </a:pPr>
                      <a:r>
                        <a:rPr lang="en-US" sz="1100" dirty="0">
                          <a:effectLst/>
                          <a:latin typeface="Verdana" panose="020B0604030504040204" pitchFamily="34" charset="0"/>
                          <a:ea typeface="Calibri" panose="020F0502020204030204" pitchFamily="34" charset="0"/>
                          <a:cs typeface="Calibri" panose="020F0502020204030204" pitchFamily="34" charset="0"/>
                        </a:rPr>
                        <a:t>1. </a:t>
                      </a:r>
                      <a:r>
                        <a:rPr lang="en-US" sz="1100" dirty="0" err="1">
                          <a:effectLst/>
                          <a:latin typeface="Verdana" panose="020B0604030504040204" pitchFamily="34" charset="0"/>
                          <a:ea typeface="Calibri" panose="020F0502020204030204" pitchFamily="34" charset="0"/>
                          <a:cs typeface="Calibri" panose="020F0502020204030204" pitchFamily="34" charset="0"/>
                        </a:rPr>
                        <a:t>Woord</a:t>
                      </a:r>
                      <a:r>
                        <a:rPr lang="en-US" sz="1100" dirty="0">
                          <a:effectLst/>
                          <a:latin typeface="Verdana" panose="020B0604030504040204" pitchFamily="34" charset="0"/>
                          <a:ea typeface="Calibri" panose="020F0502020204030204" pitchFamily="34" charset="0"/>
                          <a:cs typeface="Calibri" panose="020F0502020204030204" pitchFamily="34" charset="0"/>
                        </a:rPr>
                        <a:t> </a:t>
                      </a:r>
                      <a:r>
                        <a:rPr lang="en-US" sz="1100" dirty="0" err="1">
                          <a:effectLst/>
                          <a:latin typeface="Verdana" panose="020B0604030504040204" pitchFamily="34" charset="0"/>
                          <a:ea typeface="Calibri" panose="020F0502020204030204" pitchFamily="34" charset="0"/>
                          <a:cs typeface="Calibri" panose="020F0502020204030204" pitchFamily="34" charset="0"/>
                        </a:rPr>
                        <a:t>en</a:t>
                      </a:r>
                      <a:r>
                        <a:rPr lang="en-US" sz="1100" dirty="0">
                          <a:effectLst/>
                          <a:latin typeface="Verdana" panose="020B0604030504040204" pitchFamily="34" charset="0"/>
                          <a:ea typeface="Calibri" panose="020F0502020204030204" pitchFamily="34" charset="0"/>
                          <a:cs typeface="Calibri" panose="020F0502020204030204" pitchFamily="34" charset="0"/>
                        </a:rPr>
                        <a:t> zin</a:t>
                      </a:r>
                      <a:endParaRPr lang="nl-NL" sz="1100" dirty="0">
                        <a:effectLst/>
                        <a:latin typeface="Verdana" panose="020B0604030504040204" pitchFamily="34" charset="0"/>
                        <a:ea typeface="Calibri" panose="020F0502020204030204" pitchFamily="34" charset="0"/>
                        <a:cs typeface="Arial" panose="020B0604020202020204" pitchFamily="34" charset="0"/>
                      </a:endParaRPr>
                    </a:p>
                  </a:txBody>
                  <a:tcPr marL="58995" marR="589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indent="-226695">
                        <a:lnSpc>
                          <a:spcPts val="1500"/>
                        </a:lnSpc>
                      </a:pPr>
                      <a:r>
                        <a:rPr lang="nl-NL" sz="1100" dirty="0">
                          <a:effectLst/>
                          <a:latin typeface="Verdana" panose="020B0604030504040204" pitchFamily="34" charset="0"/>
                          <a:ea typeface="Calibri" panose="020F0502020204030204" pitchFamily="34" charset="0"/>
                          <a:cs typeface="Calibri" panose="020F0502020204030204" pitchFamily="34" charset="0"/>
                        </a:rPr>
                        <a:t>Op woord- en zinsniveau ontsluiten en interpreteren van authentieke tekst rond een thema. Kennis van de Griekse of Latijnse taal en cultuur zijn een voorwaarde om tekst te kunnen ontsluiten en interpreteren.</a:t>
                      </a:r>
                      <a:endParaRPr lang="nl-NL" sz="1100" dirty="0">
                        <a:effectLst/>
                        <a:latin typeface="Verdana" panose="020B0604030504040204" pitchFamily="34" charset="0"/>
                        <a:ea typeface="Calibri" panose="020F0502020204030204" pitchFamily="34" charset="0"/>
                        <a:cs typeface="Arial" panose="020B0604020202020204" pitchFamily="34" charset="0"/>
                      </a:endParaRPr>
                    </a:p>
                  </a:txBody>
                  <a:tcPr marL="58995" marR="589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lumOff val="15000"/>
                      </a:schemeClr>
                    </a:solidFill>
                  </a:tcPr>
                </a:tc>
                <a:extLst>
                  <a:ext uri="{0D108BD9-81ED-4DB2-BD59-A6C34878D82A}">
                    <a16:rowId xmlns:a16="http://schemas.microsoft.com/office/drawing/2014/main" val="877092916"/>
                  </a:ext>
                </a:extLst>
              </a:tr>
              <a:tr h="1784279">
                <a:tc vMerge="1">
                  <a:txBody>
                    <a:bodyPr/>
                    <a:lstStyle/>
                    <a:p>
                      <a:endParaRPr lang="nl-NL"/>
                    </a:p>
                  </a:txBody>
                  <a:tcPr/>
                </a:tc>
                <a:tc vMerge="1">
                  <a:txBody>
                    <a:bodyPr/>
                    <a:lstStyle/>
                    <a:p>
                      <a:endParaRPr lang="nl-NL"/>
                    </a:p>
                  </a:txBody>
                  <a:tcPr/>
                </a:tc>
                <a:tc>
                  <a:txBody>
                    <a:bodyPr/>
                    <a:lstStyle/>
                    <a:p>
                      <a:pPr indent="-226695">
                        <a:lnSpc>
                          <a:spcPts val="1500"/>
                        </a:lnSpc>
                      </a:pPr>
                      <a:r>
                        <a:rPr lang="en-US" sz="1100" dirty="0">
                          <a:effectLst/>
                          <a:latin typeface="Verdana" panose="020B0604030504040204" pitchFamily="34" charset="0"/>
                          <a:ea typeface="Calibri" panose="020F0502020204030204" pitchFamily="34" charset="0"/>
                          <a:cs typeface="Calibri" panose="020F0502020204030204" pitchFamily="34" charset="0"/>
                        </a:rPr>
                        <a:t>2.Tekstgedeelte </a:t>
                      </a:r>
                      <a:r>
                        <a:rPr lang="en-US" sz="1100" dirty="0" err="1">
                          <a:effectLst/>
                          <a:latin typeface="Verdana" panose="020B0604030504040204" pitchFamily="34" charset="0"/>
                          <a:ea typeface="Calibri" panose="020F0502020204030204" pitchFamily="34" charset="0"/>
                          <a:cs typeface="Calibri" panose="020F0502020204030204" pitchFamily="34" charset="0"/>
                        </a:rPr>
                        <a:t>en</a:t>
                      </a:r>
                      <a:r>
                        <a:rPr lang="en-US" sz="1100" dirty="0">
                          <a:effectLst/>
                          <a:latin typeface="Verdana" panose="020B0604030504040204" pitchFamily="34" charset="0"/>
                          <a:ea typeface="Calibri" panose="020F0502020204030204" pitchFamily="34" charset="0"/>
                          <a:cs typeface="Calibri" panose="020F0502020204030204" pitchFamily="34" charset="0"/>
                        </a:rPr>
                        <a:t> </a:t>
                      </a:r>
                      <a:r>
                        <a:rPr lang="en-US" sz="1100" dirty="0" err="1">
                          <a:effectLst/>
                          <a:latin typeface="Verdana" panose="020B0604030504040204" pitchFamily="34" charset="0"/>
                          <a:ea typeface="Calibri" panose="020F0502020204030204" pitchFamily="34" charset="0"/>
                          <a:cs typeface="Calibri" panose="020F0502020204030204" pitchFamily="34" charset="0"/>
                        </a:rPr>
                        <a:t>tekst</a:t>
                      </a:r>
                      <a:endParaRPr lang="nl-NL" sz="1100" dirty="0">
                        <a:effectLst/>
                        <a:latin typeface="Verdana" panose="020B0604030504040204" pitchFamily="34" charset="0"/>
                        <a:ea typeface="Calibri" panose="020F0502020204030204" pitchFamily="34" charset="0"/>
                        <a:cs typeface="Arial" panose="020B0604020202020204" pitchFamily="34" charset="0"/>
                      </a:endParaRPr>
                    </a:p>
                    <a:p>
                      <a:pPr indent="-226695">
                        <a:lnSpc>
                          <a:spcPts val="1500"/>
                        </a:lnSpc>
                      </a:pPr>
                      <a:r>
                        <a:rPr lang="en-US" sz="1100" dirty="0">
                          <a:effectLst/>
                          <a:latin typeface="Verdana" panose="020B0604030504040204" pitchFamily="34" charset="0"/>
                          <a:ea typeface="Calibri" panose="020F0502020204030204" pitchFamily="34" charset="0"/>
                          <a:cs typeface="Calibri" panose="020F0502020204030204" pitchFamily="34" charset="0"/>
                        </a:rPr>
                        <a:t> </a:t>
                      </a:r>
                      <a:endParaRPr lang="nl-NL" sz="1100" dirty="0">
                        <a:effectLst/>
                        <a:latin typeface="Verdana" panose="020B0604030504040204" pitchFamily="34" charset="0"/>
                        <a:ea typeface="Calibri" panose="020F0502020204030204" pitchFamily="34" charset="0"/>
                        <a:cs typeface="Arial" panose="020B0604020202020204" pitchFamily="34" charset="0"/>
                      </a:endParaRPr>
                    </a:p>
                  </a:txBody>
                  <a:tcPr marL="58995" marR="589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indent="-226695">
                        <a:lnSpc>
                          <a:spcPts val="1500"/>
                        </a:lnSpc>
                      </a:pPr>
                      <a:r>
                        <a:rPr lang="nl-NL" sz="1100" dirty="0">
                          <a:effectLst/>
                          <a:latin typeface="Verdana" panose="020B0604030504040204" pitchFamily="34" charset="0"/>
                          <a:ea typeface="Calibri" panose="020F0502020204030204" pitchFamily="34" charset="0"/>
                          <a:cs typeface="Calibri" panose="020F0502020204030204" pitchFamily="34" charset="0"/>
                        </a:rPr>
                        <a:t>In grotere delen en als geheel ontsluiten en interpreteren van een authentieke tekst of vertaalde tekst rond een thema. Kennis van de Griekse of Latijnse taal en cultuur zijn een voorwaarde om tekst te kunnen ontsluiten en interpreteren.</a:t>
                      </a:r>
                      <a:endParaRPr lang="nl-NL" sz="1100" dirty="0">
                        <a:effectLst/>
                        <a:latin typeface="Verdana" panose="020B0604030504040204" pitchFamily="34" charset="0"/>
                        <a:ea typeface="Calibri" panose="020F0502020204030204" pitchFamily="34" charset="0"/>
                        <a:cs typeface="Arial" panose="020B0604020202020204" pitchFamily="34" charset="0"/>
                      </a:endParaRPr>
                    </a:p>
                  </a:txBody>
                  <a:tcPr marL="58995" marR="589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lumOff val="15000"/>
                      </a:schemeClr>
                    </a:solidFill>
                  </a:tcPr>
                </a:tc>
                <a:extLst>
                  <a:ext uri="{0D108BD9-81ED-4DB2-BD59-A6C34878D82A}">
                    <a16:rowId xmlns:a16="http://schemas.microsoft.com/office/drawing/2014/main" val="1855550114"/>
                  </a:ext>
                </a:extLst>
              </a:tr>
            </a:tbl>
          </a:graphicData>
        </a:graphic>
      </p:graphicFrame>
    </p:spTree>
    <p:extLst>
      <p:ext uri="{BB962C8B-B14F-4D97-AF65-F5344CB8AC3E}">
        <p14:creationId xmlns:p14="http://schemas.microsoft.com/office/powerpoint/2010/main" val="1458924050"/>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23485" y="516"/>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sp>
        <p:nvSpPr>
          <p:cNvPr id="6" name="Rectangle 2">
            <a:extLst>
              <a:ext uri="{FF2B5EF4-FFF2-40B4-BE49-F238E27FC236}">
                <a16:creationId xmlns:a16="http://schemas.microsoft.com/office/drawing/2014/main" id="{0B702DBD-A2F6-4D54-AD8D-4DD6C5981B53}"/>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p>
        </p:txBody>
      </p:sp>
      <p:sp>
        <p:nvSpPr>
          <p:cNvPr id="7" name="Rectangle 4">
            <a:extLst>
              <a:ext uri="{FF2B5EF4-FFF2-40B4-BE49-F238E27FC236}">
                <a16:creationId xmlns:a16="http://schemas.microsoft.com/office/drawing/2014/main" id="{AF2D881B-533B-AC3C-5ED3-B6AEC812CF8D}"/>
              </a:ext>
            </a:extLst>
          </p:cNvPr>
          <p:cNvSpPr>
            <a:spLocks noChangeArrowheads="1"/>
          </p:cNvSpPr>
          <p:nvPr/>
        </p:nvSpPr>
        <p:spPr bwMode="auto">
          <a:xfrm>
            <a:off x="3" y="-2625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p>
        </p:txBody>
      </p:sp>
      <p:graphicFrame>
        <p:nvGraphicFramePr>
          <p:cNvPr id="9" name="Tabel 8">
            <a:extLst>
              <a:ext uri="{FF2B5EF4-FFF2-40B4-BE49-F238E27FC236}">
                <a16:creationId xmlns:a16="http://schemas.microsoft.com/office/drawing/2014/main" id="{EE013D01-21D9-E1B2-B904-301720885C05}"/>
              </a:ext>
            </a:extLst>
          </p:cNvPr>
          <p:cNvGraphicFramePr>
            <a:graphicFrameLocks noGrp="1"/>
          </p:cNvGraphicFramePr>
          <p:nvPr>
            <p:extLst>
              <p:ext uri="{D42A27DB-BD31-4B8C-83A1-F6EECF244321}">
                <p14:modId xmlns:p14="http://schemas.microsoft.com/office/powerpoint/2010/main" val="3465899397"/>
              </p:ext>
            </p:extLst>
          </p:nvPr>
        </p:nvGraphicFramePr>
        <p:xfrm>
          <a:off x="481029" y="771988"/>
          <a:ext cx="10491771" cy="5965317"/>
        </p:xfrm>
        <a:graphic>
          <a:graphicData uri="http://schemas.openxmlformats.org/drawingml/2006/table">
            <a:tbl>
              <a:tblPr firstRow="1" firstCol="1" bandRow="1"/>
              <a:tblGrid>
                <a:gridCol w="1265307">
                  <a:extLst>
                    <a:ext uri="{9D8B030D-6E8A-4147-A177-3AD203B41FA5}">
                      <a16:colId xmlns:a16="http://schemas.microsoft.com/office/drawing/2014/main" val="1181016206"/>
                    </a:ext>
                  </a:extLst>
                </a:gridCol>
                <a:gridCol w="2941892">
                  <a:extLst>
                    <a:ext uri="{9D8B030D-6E8A-4147-A177-3AD203B41FA5}">
                      <a16:colId xmlns:a16="http://schemas.microsoft.com/office/drawing/2014/main" val="3587604083"/>
                    </a:ext>
                  </a:extLst>
                </a:gridCol>
                <a:gridCol w="6284572">
                  <a:extLst>
                    <a:ext uri="{9D8B030D-6E8A-4147-A177-3AD203B41FA5}">
                      <a16:colId xmlns:a16="http://schemas.microsoft.com/office/drawing/2014/main" val="3206588942"/>
                    </a:ext>
                  </a:extLst>
                </a:gridCol>
              </a:tblGrid>
              <a:tr h="559938">
                <a:tc gridSpan="3">
                  <a:txBody>
                    <a:bodyPr/>
                    <a:lstStyle/>
                    <a:p>
                      <a:pPr indent="-226695">
                        <a:lnSpc>
                          <a:spcPts val="1500"/>
                        </a:lnSpc>
                      </a:pPr>
                      <a:r>
                        <a:rPr lang="nl-NL" sz="1100" b="1" dirty="0">
                          <a:effectLst/>
                          <a:latin typeface="Verdana" panose="020B0604030504040204" pitchFamily="34" charset="0"/>
                          <a:ea typeface="Calibri" panose="020F0502020204030204" pitchFamily="34" charset="0"/>
                          <a:cs typeface="Calibri" panose="020F0502020204030204" pitchFamily="34" charset="0"/>
                        </a:rPr>
                        <a:t> </a:t>
                      </a:r>
                      <a:endParaRPr lang="nl-NL" sz="1100" dirty="0">
                        <a:effectLst/>
                        <a:latin typeface="Verdana" panose="020B0604030504040204" pitchFamily="34" charset="0"/>
                        <a:ea typeface="Calibri" panose="020F0502020204030204" pitchFamily="34" charset="0"/>
                        <a:cs typeface="Arial" panose="020B0604020202020204" pitchFamily="34" charset="0"/>
                      </a:endParaRPr>
                    </a:p>
                    <a:p>
                      <a:pPr indent="-226695">
                        <a:lnSpc>
                          <a:spcPts val="1500"/>
                        </a:lnSpc>
                      </a:pPr>
                      <a:r>
                        <a:rPr lang="nl-NL" sz="1100" b="1" dirty="0">
                          <a:solidFill>
                            <a:srgbClr val="FFFFFF"/>
                          </a:solidFill>
                          <a:effectLst/>
                          <a:latin typeface="Verdana" panose="020B0604030504040204" pitchFamily="34" charset="0"/>
                          <a:ea typeface="Calibri" panose="020F0502020204030204" pitchFamily="34" charset="0"/>
                          <a:cs typeface="Calibri" panose="020F0502020204030204" pitchFamily="34" charset="0"/>
                        </a:rPr>
                        <a:t>KEUZEDOMEINEN (20%)</a:t>
                      </a:r>
                      <a:endParaRPr lang="nl-NL" sz="1100" dirty="0">
                        <a:effectLst/>
                        <a:latin typeface="Verdana" panose="020B0604030504040204" pitchFamily="34" charset="0"/>
                        <a:ea typeface="Calibri" panose="020F0502020204030204" pitchFamily="34" charset="0"/>
                        <a:cs typeface="Arial" panose="020B0604020202020204" pitchFamily="34" charset="0"/>
                      </a:endParaRPr>
                    </a:p>
                    <a:p>
                      <a:pPr indent="-226695">
                        <a:lnSpc>
                          <a:spcPts val="1500"/>
                        </a:lnSpc>
                      </a:pPr>
                      <a:r>
                        <a:rPr lang="nl-NL" sz="1100" dirty="0">
                          <a:solidFill>
                            <a:srgbClr val="FFFFFF"/>
                          </a:solidFill>
                          <a:effectLst/>
                          <a:latin typeface="Verdana" panose="020B0604030504040204" pitchFamily="34" charset="0"/>
                          <a:ea typeface="Calibri" panose="020F0502020204030204" pitchFamily="34" charset="0"/>
                          <a:cs typeface="Calibri" panose="020F0502020204030204" pitchFamily="34" charset="0"/>
                        </a:rPr>
                        <a:t>Het bevoegd gezag kiest twee van de vijf keuzedomeinen</a:t>
                      </a:r>
                      <a:endParaRPr lang="nl-NL" sz="1100" dirty="0">
                        <a:effectLst/>
                        <a:latin typeface="Verdana" panose="020B0604030504040204" pitchFamily="34" charset="0"/>
                        <a:ea typeface="Calibri" panose="020F0502020204030204" pitchFamily="34" charset="0"/>
                        <a:cs typeface="Arial" panose="020B0604020202020204" pitchFamily="34" charset="0"/>
                      </a:endParaRPr>
                    </a:p>
                    <a:p>
                      <a:pPr indent="-226695">
                        <a:lnSpc>
                          <a:spcPts val="1500"/>
                        </a:lnSpc>
                      </a:pPr>
                      <a:r>
                        <a:rPr lang="nl-NL" sz="1100" b="1" dirty="0">
                          <a:effectLst/>
                          <a:latin typeface="Verdana" panose="020B0604030504040204" pitchFamily="34" charset="0"/>
                          <a:ea typeface="Calibri" panose="020F0502020204030204" pitchFamily="34" charset="0"/>
                          <a:cs typeface="Calibri" panose="020F0502020204030204" pitchFamily="34" charset="0"/>
                        </a:rPr>
                        <a:t> </a:t>
                      </a:r>
                      <a:endParaRPr lang="nl-NL" sz="1100" dirty="0">
                        <a:effectLst/>
                        <a:latin typeface="Verdana" panose="020B0604030504040204" pitchFamily="34" charset="0"/>
                        <a:ea typeface="Calibri" panose="020F0502020204030204" pitchFamily="34" charset="0"/>
                        <a:cs typeface="Arial" panose="020B0604020202020204" pitchFamily="34" charset="0"/>
                      </a:endParaRPr>
                    </a:p>
                  </a:txBody>
                  <a:tcPr marL="51842" marR="518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FA0"/>
                    </a:solidFill>
                  </a:tcPr>
                </a:tc>
                <a:tc hMerge="1">
                  <a:txBody>
                    <a:bodyPr/>
                    <a:lstStyle/>
                    <a:p>
                      <a:endParaRPr lang="nl-NL"/>
                    </a:p>
                  </a:txBody>
                  <a:tcPr/>
                </a:tc>
                <a:tc hMerge="1">
                  <a:txBody>
                    <a:bodyPr/>
                    <a:lstStyle/>
                    <a:p>
                      <a:endParaRPr lang="nl-NL"/>
                    </a:p>
                  </a:txBody>
                  <a:tcPr/>
                </a:tc>
                <a:extLst>
                  <a:ext uri="{0D108BD9-81ED-4DB2-BD59-A6C34878D82A}">
                    <a16:rowId xmlns:a16="http://schemas.microsoft.com/office/drawing/2014/main" val="3370119551"/>
                  </a:ext>
                </a:extLst>
              </a:tr>
              <a:tr h="415933">
                <a:tc gridSpan="2">
                  <a:txBody>
                    <a:bodyPr/>
                    <a:lstStyle/>
                    <a:p>
                      <a:pPr indent="-226695">
                        <a:lnSpc>
                          <a:spcPts val="1500"/>
                        </a:lnSpc>
                      </a:pPr>
                      <a:br>
                        <a:rPr lang="nl-NL" sz="1100" b="1" dirty="0">
                          <a:solidFill>
                            <a:srgbClr val="000000"/>
                          </a:solidFill>
                          <a:effectLst/>
                          <a:latin typeface="Verdana" panose="020B0604030504040204" pitchFamily="34" charset="0"/>
                          <a:ea typeface="Calibri" panose="020F0502020204030204" pitchFamily="34" charset="0"/>
                          <a:cs typeface="Calibri" panose="020F0502020204030204" pitchFamily="34" charset="0"/>
                        </a:rPr>
                      </a:br>
                      <a:r>
                        <a:rPr lang="en-US" sz="1100" b="1" dirty="0" err="1">
                          <a:solidFill>
                            <a:srgbClr val="000000"/>
                          </a:solidFill>
                          <a:effectLst/>
                          <a:latin typeface="Verdana" panose="020B0604030504040204" pitchFamily="34" charset="0"/>
                          <a:ea typeface="Calibri" panose="020F0502020204030204" pitchFamily="34" charset="0"/>
                          <a:cs typeface="Calibri" panose="020F0502020204030204" pitchFamily="34" charset="0"/>
                        </a:rPr>
                        <a:t>Domein</a:t>
                      </a:r>
                      <a:endParaRPr lang="nl-NL" sz="1100" dirty="0">
                        <a:effectLst/>
                        <a:latin typeface="Verdana" panose="020B0604030504040204" pitchFamily="34" charset="0"/>
                        <a:ea typeface="Calibri" panose="020F0502020204030204" pitchFamily="34" charset="0"/>
                        <a:cs typeface="Arial" panose="020B0604020202020204" pitchFamily="34" charset="0"/>
                      </a:endParaRPr>
                    </a:p>
                    <a:p>
                      <a:pPr indent="-226695">
                        <a:lnSpc>
                          <a:spcPts val="1500"/>
                        </a:lnSpc>
                      </a:pPr>
                      <a:r>
                        <a:rPr lang="en-US" sz="1100" i="1" dirty="0">
                          <a:effectLst/>
                          <a:latin typeface="Verdana" panose="020B0604030504040204" pitchFamily="34" charset="0"/>
                          <a:ea typeface="Calibri" panose="020F0502020204030204" pitchFamily="34" charset="0"/>
                          <a:cs typeface="Calibri" panose="020F0502020204030204" pitchFamily="34" charset="0"/>
                        </a:rPr>
                        <a:t> </a:t>
                      </a:r>
                      <a:endParaRPr lang="nl-NL" sz="1100" dirty="0">
                        <a:effectLst/>
                        <a:latin typeface="Verdana" panose="020B0604030504040204" pitchFamily="34" charset="0"/>
                        <a:ea typeface="Calibri" panose="020F0502020204030204" pitchFamily="34" charset="0"/>
                        <a:cs typeface="Arial" panose="020B0604020202020204" pitchFamily="34" charset="0"/>
                      </a:endParaRPr>
                    </a:p>
                  </a:txBody>
                  <a:tcPr marL="51842" marR="518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EEAFF"/>
                    </a:solidFill>
                  </a:tcPr>
                </a:tc>
                <a:tc hMerge="1">
                  <a:txBody>
                    <a:bodyPr/>
                    <a:lstStyle/>
                    <a:p>
                      <a:endParaRPr lang="nl-NL"/>
                    </a:p>
                  </a:txBody>
                  <a:tcPr/>
                </a:tc>
                <a:tc>
                  <a:txBody>
                    <a:bodyPr/>
                    <a:lstStyle/>
                    <a:p>
                      <a:pPr indent="-226695">
                        <a:lnSpc>
                          <a:spcPts val="1500"/>
                        </a:lnSpc>
                      </a:pPr>
                      <a:br>
                        <a:rPr lang="en-US" sz="1100" b="1">
                          <a:solidFill>
                            <a:srgbClr val="000000"/>
                          </a:solidFill>
                          <a:effectLst/>
                          <a:latin typeface="Verdana" panose="020B0604030504040204" pitchFamily="34" charset="0"/>
                          <a:ea typeface="Calibri" panose="020F0502020204030204" pitchFamily="34" charset="0"/>
                          <a:cs typeface="Calibri" panose="020F0502020204030204" pitchFamily="34" charset="0"/>
                        </a:rPr>
                      </a:br>
                      <a:r>
                        <a:rPr lang="en-US" sz="1100" b="1">
                          <a:solidFill>
                            <a:srgbClr val="000000"/>
                          </a:solidFill>
                          <a:effectLst/>
                          <a:latin typeface="Verdana" panose="020B0604030504040204" pitchFamily="34" charset="0"/>
                          <a:ea typeface="Calibri" panose="020F0502020204030204" pitchFamily="34" charset="0"/>
                          <a:cs typeface="Calibri" panose="020F0502020204030204" pitchFamily="34" charset="0"/>
                        </a:rPr>
                        <a:t>Inhouden</a:t>
                      </a:r>
                      <a:endParaRPr lang="nl-NL" sz="1100">
                        <a:effectLst/>
                        <a:latin typeface="Verdana" panose="020B0604030504040204" pitchFamily="34" charset="0"/>
                        <a:ea typeface="Calibri" panose="020F0502020204030204" pitchFamily="34" charset="0"/>
                        <a:cs typeface="Arial" panose="020B0604020202020204" pitchFamily="34" charset="0"/>
                      </a:endParaRPr>
                    </a:p>
                    <a:p>
                      <a:pPr indent="-226695">
                        <a:lnSpc>
                          <a:spcPts val="1500"/>
                        </a:lnSpc>
                      </a:pPr>
                      <a:r>
                        <a:rPr lang="en-US" sz="1100">
                          <a:effectLst/>
                          <a:latin typeface="Verdana" panose="020B0604030504040204" pitchFamily="34" charset="0"/>
                          <a:ea typeface="Calibri" panose="020F0502020204030204" pitchFamily="34" charset="0"/>
                          <a:cs typeface="Calibri" panose="020F0502020204030204" pitchFamily="34" charset="0"/>
                        </a:rPr>
                        <a:t> </a:t>
                      </a:r>
                      <a:endParaRPr lang="nl-NL" sz="1100">
                        <a:effectLst/>
                        <a:latin typeface="Verdana" panose="020B0604030504040204" pitchFamily="34" charset="0"/>
                        <a:ea typeface="Calibri" panose="020F0502020204030204" pitchFamily="34" charset="0"/>
                        <a:cs typeface="Arial" panose="020B0604020202020204" pitchFamily="34" charset="0"/>
                      </a:endParaRPr>
                    </a:p>
                  </a:txBody>
                  <a:tcPr marL="51842" marR="518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EEAFF"/>
                    </a:solidFill>
                  </a:tcPr>
                </a:tc>
                <a:extLst>
                  <a:ext uri="{0D108BD9-81ED-4DB2-BD59-A6C34878D82A}">
                    <a16:rowId xmlns:a16="http://schemas.microsoft.com/office/drawing/2014/main" val="2409652074"/>
                  </a:ext>
                </a:extLst>
              </a:tr>
              <a:tr h="703894">
                <a:tc>
                  <a:txBody>
                    <a:bodyPr/>
                    <a:lstStyle/>
                    <a:p>
                      <a:pPr indent="-226695">
                        <a:lnSpc>
                          <a:spcPts val="1500"/>
                        </a:lnSpc>
                      </a:pPr>
                      <a:r>
                        <a:rPr lang="nl-NL" sz="1100" b="1">
                          <a:solidFill>
                            <a:srgbClr val="000000"/>
                          </a:solidFill>
                          <a:effectLst/>
                          <a:latin typeface="Verdana" panose="020B0604030504040204" pitchFamily="34" charset="0"/>
                          <a:ea typeface="Calibri" panose="020F0502020204030204" pitchFamily="34" charset="0"/>
                          <a:cs typeface="Calibri" panose="020F0502020204030204" pitchFamily="34" charset="0"/>
                        </a:rPr>
                        <a:t>Domein E</a:t>
                      </a:r>
                      <a:endParaRPr lang="nl-NL" sz="1100">
                        <a:effectLst/>
                        <a:latin typeface="Verdana" panose="020B0604030504040204" pitchFamily="34" charset="0"/>
                        <a:ea typeface="Calibri" panose="020F0502020204030204" pitchFamily="34" charset="0"/>
                        <a:cs typeface="Arial" panose="020B0604020202020204" pitchFamily="34" charset="0"/>
                      </a:endParaRPr>
                    </a:p>
                    <a:p>
                      <a:pPr indent="-226695">
                        <a:lnSpc>
                          <a:spcPts val="1500"/>
                        </a:lnSpc>
                      </a:pPr>
                      <a:r>
                        <a:rPr lang="nl-NL" sz="1100">
                          <a:solidFill>
                            <a:srgbClr val="000000"/>
                          </a:solidFill>
                          <a:effectLst/>
                          <a:latin typeface="Verdana" panose="020B0604030504040204" pitchFamily="34" charset="0"/>
                          <a:ea typeface="Calibri" panose="020F0502020204030204" pitchFamily="34" charset="0"/>
                          <a:cs typeface="Calibri" panose="020F0502020204030204" pitchFamily="34" charset="0"/>
                        </a:rPr>
                        <a:t>10% van de totale ontwerpruimte</a:t>
                      </a:r>
                      <a:endParaRPr lang="nl-NL" sz="1100">
                        <a:effectLst/>
                        <a:latin typeface="Verdana" panose="020B0604030504040204" pitchFamily="34" charset="0"/>
                        <a:ea typeface="Calibri" panose="020F0502020204030204" pitchFamily="34" charset="0"/>
                        <a:cs typeface="Arial" panose="020B0604020202020204" pitchFamily="34" charset="0"/>
                      </a:endParaRPr>
                    </a:p>
                    <a:p>
                      <a:pPr indent="-226695">
                        <a:lnSpc>
                          <a:spcPts val="1500"/>
                        </a:lnSpc>
                      </a:pPr>
                      <a:r>
                        <a:rPr lang="nl-NL" sz="1100">
                          <a:effectLst/>
                          <a:latin typeface="Verdana" panose="020B0604030504040204" pitchFamily="34" charset="0"/>
                          <a:ea typeface="Calibri" panose="020F0502020204030204" pitchFamily="34" charset="0"/>
                          <a:cs typeface="Calibri" panose="020F0502020204030204" pitchFamily="34" charset="0"/>
                        </a:rPr>
                        <a:t> </a:t>
                      </a:r>
                      <a:endParaRPr lang="nl-NL" sz="1100">
                        <a:effectLst/>
                        <a:latin typeface="Verdana" panose="020B0604030504040204" pitchFamily="34" charset="0"/>
                        <a:ea typeface="Calibri" panose="020F0502020204030204" pitchFamily="34" charset="0"/>
                        <a:cs typeface="Arial" panose="020B0604020202020204" pitchFamily="34" charset="0"/>
                      </a:endParaRPr>
                    </a:p>
                  </a:txBody>
                  <a:tcPr marL="51842" marR="518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F1FF"/>
                    </a:solidFill>
                  </a:tcPr>
                </a:tc>
                <a:tc>
                  <a:txBody>
                    <a:bodyPr/>
                    <a:lstStyle/>
                    <a:p>
                      <a:pPr indent="-226695">
                        <a:lnSpc>
                          <a:spcPts val="1500"/>
                        </a:lnSpc>
                      </a:pPr>
                      <a:r>
                        <a:rPr lang="en-US" sz="1100" dirty="0" err="1">
                          <a:effectLst/>
                          <a:latin typeface="Verdana" panose="020B0604030504040204" pitchFamily="34" charset="0"/>
                          <a:ea typeface="Calibri" panose="020F0502020204030204" pitchFamily="34" charset="0"/>
                          <a:cs typeface="Calibri" panose="020F0502020204030204" pitchFamily="34" charset="0"/>
                        </a:rPr>
                        <a:t>Cultuurbeschouwing</a:t>
                      </a:r>
                      <a:r>
                        <a:rPr lang="en-US" sz="1100" dirty="0">
                          <a:effectLst/>
                          <a:latin typeface="Verdana" panose="020B0604030504040204" pitchFamily="34" charset="0"/>
                          <a:ea typeface="Calibri" panose="020F0502020204030204" pitchFamily="34" charset="0"/>
                          <a:cs typeface="Calibri" panose="020F0502020204030204" pitchFamily="34" charset="0"/>
                        </a:rPr>
                        <a:t> </a:t>
                      </a:r>
                      <a:endParaRPr lang="nl-NL" sz="1100" dirty="0">
                        <a:effectLst/>
                        <a:latin typeface="Verdana" panose="020B0604030504040204" pitchFamily="34" charset="0"/>
                        <a:ea typeface="Calibri" panose="020F0502020204030204" pitchFamily="34" charset="0"/>
                        <a:cs typeface="Arial" panose="020B0604020202020204" pitchFamily="34" charset="0"/>
                      </a:endParaRPr>
                    </a:p>
                  </a:txBody>
                  <a:tcPr marL="51842" marR="518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indent="-226695">
                        <a:lnSpc>
                          <a:spcPts val="1500"/>
                        </a:lnSpc>
                      </a:pPr>
                      <a:r>
                        <a:rPr lang="nl-NL" sz="1100">
                          <a:effectLst/>
                          <a:latin typeface="Verdana" panose="020B0604030504040204" pitchFamily="34" charset="0"/>
                          <a:ea typeface="Calibri" panose="020F0502020204030204" pitchFamily="34" charset="0"/>
                          <a:cs typeface="Calibri" panose="020F0502020204030204" pitchFamily="34" charset="0"/>
                        </a:rPr>
                        <a:t>Reflectie op culturele aspecten van de oudheid. Te denken valt aan: </a:t>
                      </a:r>
                      <a:endParaRPr lang="nl-NL" sz="110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Symbol" pitchFamily="2" charset="2"/>
                        <a:buChar char=""/>
                      </a:pPr>
                      <a:r>
                        <a:rPr lang="nl-NL" sz="1100">
                          <a:effectLst/>
                          <a:latin typeface="Verdana" panose="020B0604030504040204" pitchFamily="34" charset="0"/>
                          <a:ea typeface="Calibri" panose="020F0502020204030204" pitchFamily="34" charset="0"/>
                          <a:cs typeface="Calibri" panose="020F0502020204030204" pitchFamily="34" charset="0"/>
                        </a:rPr>
                        <a:t>het onderzoeken van grote cultuurhistorische lijnen</a:t>
                      </a:r>
                      <a:endParaRPr lang="nl-NL" sz="110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Symbol" pitchFamily="2" charset="2"/>
                        <a:buChar char=""/>
                      </a:pPr>
                      <a:r>
                        <a:rPr lang="nl-NL" sz="1100">
                          <a:effectLst/>
                          <a:latin typeface="Verdana" panose="020B0604030504040204" pitchFamily="34" charset="0"/>
                          <a:ea typeface="Calibri" panose="020F0502020204030204" pitchFamily="34" charset="0"/>
                          <a:cs typeface="Calibri" panose="020F0502020204030204" pitchFamily="34" charset="0"/>
                        </a:rPr>
                        <a:t>Het onderzoeken van een cultuurhistorisch onderwerp. </a:t>
                      </a:r>
                      <a:endParaRPr lang="nl-NL" sz="110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Symbol" pitchFamily="2" charset="2"/>
                        <a:buChar char=""/>
                      </a:pPr>
                      <a:r>
                        <a:rPr lang="nl-NL" sz="1100">
                          <a:effectLst/>
                          <a:latin typeface="Verdana" panose="020B0604030504040204" pitchFamily="34" charset="0"/>
                          <a:ea typeface="Calibri" panose="020F0502020204030204" pitchFamily="34" charset="0"/>
                          <a:cs typeface="Calibri" panose="020F0502020204030204" pitchFamily="34" charset="0"/>
                        </a:rPr>
                        <a:t>het vergelijken van Griekse/Romeinse cultuur met andere culturen uit de Oudheid. </a:t>
                      </a:r>
                      <a:endParaRPr lang="nl-NL" sz="110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Symbol" pitchFamily="2" charset="2"/>
                        <a:buChar char=""/>
                      </a:pPr>
                      <a:r>
                        <a:rPr lang="nl-NL" sz="1100">
                          <a:effectLst/>
                          <a:latin typeface="Verdana" panose="020B0604030504040204" pitchFamily="34" charset="0"/>
                          <a:ea typeface="Calibri" panose="020F0502020204030204" pitchFamily="34" charset="0"/>
                          <a:cs typeface="Calibri" panose="020F0502020204030204" pitchFamily="34" charset="0"/>
                        </a:rPr>
                        <a:t>het vergelijken van Griekse/Latijnse/vertaalde teksten en/of niet-tekstuele bronnen.</a:t>
                      </a:r>
                      <a:endParaRPr lang="nl-NL" sz="1100">
                        <a:effectLst/>
                        <a:latin typeface="Verdana" panose="020B0604030504040204" pitchFamily="34" charset="0"/>
                        <a:ea typeface="Calibri" panose="020F0502020204030204" pitchFamily="34" charset="0"/>
                        <a:cs typeface="Arial" panose="020B0604020202020204" pitchFamily="34" charset="0"/>
                      </a:endParaRPr>
                    </a:p>
                  </a:txBody>
                  <a:tcPr marL="51842" marR="518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lumOff val="15000"/>
                      </a:schemeClr>
                    </a:solidFill>
                  </a:tcPr>
                </a:tc>
                <a:extLst>
                  <a:ext uri="{0D108BD9-81ED-4DB2-BD59-A6C34878D82A}">
                    <a16:rowId xmlns:a16="http://schemas.microsoft.com/office/drawing/2014/main" val="147080555"/>
                  </a:ext>
                </a:extLst>
              </a:tr>
              <a:tr h="559890">
                <a:tc>
                  <a:txBody>
                    <a:bodyPr/>
                    <a:lstStyle/>
                    <a:p>
                      <a:pPr indent="-226695">
                        <a:lnSpc>
                          <a:spcPts val="1500"/>
                        </a:lnSpc>
                      </a:pPr>
                      <a:r>
                        <a:rPr lang="nl-NL" sz="1100" b="1">
                          <a:solidFill>
                            <a:srgbClr val="000000"/>
                          </a:solidFill>
                          <a:effectLst/>
                          <a:latin typeface="Verdana" panose="020B0604030504040204" pitchFamily="34" charset="0"/>
                          <a:ea typeface="Calibri" panose="020F0502020204030204" pitchFamily="34" charset="0"/>
                          <a:cs typeface="Calibri" panose="020F0502020204030204" pitchFamily="34" charset="0"/>
                        </a:rPr>
                        <a:t>Domein F</a:t>
                      </a:r>
                      <a:endParaRPr lang="nl-NL" sz="1100">
                        <a:effectLst/>
                        <a:latin typeface="Verdana" panose="020B0604030504040204" pitchFamily="34" charset="0"/>
                        <a:ea typeface="Calibri" panose="020F0502020204030204" pitchFamily="34" charset="0"/>
                        <a:cs typeface="Arial" panose="020B0604020202020204" pitchFamily="34" charset="0"/>
                      </a:endParaRPr>
                    </a:p>
                    <a:p>
                      <a:pPr indent="-226695">
                        <a:lnSpc>
                          <a:spcPts val="1500"/>
                        </a:lnSpc>
                      </a:pPr>
                      <a:r>
                        <a:rPr lang="nl-NL" sz="1100">
                          <a:solidFill>
                            <a:srgbClr val="000000"/>
                          </a:solidFill>
                          <a:effectLst/>
                          <a:latin typeface="Verdana" panose="020B0604030504040204" pitchFamily="34" charset="0"/>
                          <a:ea typeface="Calibri" panose="020F0502020204030204" pitchFamily="34" charset="0"/>
                          <a:cs typeface="Calibri" panose="020F0502020204030204" pitchFamily="34" charset="0"/>
                        </a:rPr>
                        <a:t>10% van de totale ontwerpruimte</a:t>
                      </a:r>
                      <a:endParaRPr lang="nl-NL" sz="1100">
                        <a:effectLst/>
                        <a:latin typeface="Verdana" panose="020B0604030504040204" pitchFamily="34" charset="0"/>
                        <a:ea typeface="Calibri" panose="020F0502020204030204" pitchFamily="34" charset="0"/>
                        <a:cs typeface="Arial" panose="020B0604020202020204" pitchFamily="34" charset="0"/>
                      </a:endParaRPr>
                    </a:p>
                  </a:txBody>
                  <a:tcPr marL="51842" marR="518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F1FF"/>
                    </a:solidFill>
                  </a:tcPr>
                </a:tc>
                <a:tc>
                  <a:txBody>
                    <a:bodyPr/>
                    <a:lstStyle/>
                    <a:p>
                      <a:pPr indent="-226695">
                        <a:lnSpc>
                          <a:spcPts val="1500"/>
                        </a:lnSpc>
                      </a:pPr>
                      <a:r>
                        <a:rPr lang="en-US" sz="1100" dirty="0" err="1">
                          <a:effectLst/>
                          <a:latin typeface="Verdana" panose="020B0604030504040204" pitchFamily="34" charset="0"/>
                          <a:ea typeface="Calibri" panose="020F0502020204030204" pitchFamily="34" charset="0"/>
                          <a:cs typeface="Calibri" panose="020F0502020204030204" pitchFamily="34" charset="0"/>
                        </a:rPr>
                        <a:t>Literatuurbeschouwing</a:t>
                      </a:r>
                      <a:endParaRPr lang="nl-NL" sz="1100" dirty="0">
                        <a:effectLst/>
                        <a:latin typeface="Verdana" panose="020B0604030504040204" pitchFamily="34" charset="0"/>
                        <a:ea typeface="Calibri" panose="020F0502020204030204" pitchFamily="34" charset="0"/>
                        <a:cs typeface="Arial" panose="020B0604020202020204" pitchFamily="34" charset="0"/>
                      </a:endParaRPr>
                    </a:p>
                  </a:txBody>
                  <a:tcPr marL="51842" marR="518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indent="-226695">
                        <a:lnSpc>
                          <a:spcPts val="1500"/>
                        </a:lnSpc>
                      </a:pPr>
                      <a:r>
                        <a:rPr lang="nl-NL" sz="1100">
                          <a:effectLst/>
                          <a:latin typeface="Verdana" panose="020B0604030504040204" pitchFamily="34" charset="0"/>
                          <a:ea typeface="Calibri" panose="020F0502020204030204" pitchFamily="34" charset="0"/>
                          <a:cs typeface="Calibri" panose="020F0502020204030204" pitchFamily="34" charset="0"/>
                        </a:rPr>
                        <a:t>Letterkundige reflectie op Griekse en Latijnse literatuur. Te denken valt aan onderzoek met intertekstualiteit en narratologie als invalshoek.</a:t>
                      </a:r>
                      <a:endParaRPr lang="nl-NL" sz="1100">
                        <a:effectLst/>
                        <a:latin typeface="Verdana" panose="020B0604030504040204" pitchFamily="34" charset="0"/>
                        <a:ea typeface="Calibri" panose="020F0502020204030204" pitchFamily="34" charset="0"/>
                        <a:cs typeface="Arial" panose="020B0604020202020204" pitchFamily="34" charset="0"/>
                      </a:endParaRPr>
                    </a:p>
                  </a:txBody>
                  <a:tcPr marL="51842" marR="518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lumOff val="15000"/>
                      </a:schemeClr>
                    </a:solidFill>
                  </a:tcPr>
                </a:tc>
                <a:extLst>
                  <a:ext uri="{0D108BD9-81ED-4DB2-BD59-A6C34878D82A}">
                    <a16:rowId xmlns:a16="http://schemas.microsoft.com/office/drawing/2014/main" val="411033696"/>
                  </a:ext>
                </a:extLst>
              </a:tr>
              <a:tr h="703894">
                <a:tc>
                  <a:txBody>
                    <a:bodyPr/>
                    <a:lstStyle/>
                    <a:p>
                      <a:pPr indent="-226695">
                        <a:lnSpc>
                          <a:spcPts val="1500"/>
                        </a:lnSpc>
                      </a:pPr>
                      <a:r>
                        <a:rPr lang="nl-NL" sz="1100" b="1">
                          <a:solidFill>
                            <a:srgbClr val="000000"/>
                          </a:solidFill>
                          <a:effectLst/>
                          <a:latin typeface="Verdana" panose="020B0604030504040204" pitchFamily="34" charset="0"/>
                          <a:ea typeface="Calibri" panose="020F0502020204030204" pitchFamily="34" charset="0"/>
                          <a:cs typeface="Calibri" panose="020F0502020204030204" pitchFamily="34" charset="0"/>
                        </a:rPr>
                        <a:t>Domein G</a:t>
                      </a:r>
                      <a:endParaRPr lang="nl-NL" sz="1100">
                        <a:effectLst/>
                        <a:latin typeface="Verdana" panose="020B0604030504040204" pitchFamily="34" charset="0"/>
                        <a:ea typeface="Calibri" panose="020F0502020204030204" pitchFamily="34" charset="0"/>
                        <a:cs typeface="Arial" panose="020B0604020202020204" pitchFamily="34" charset="0"/>
                      </a:endParaRPr>
                    </a:p>
                    <a:p>
                      <a:pPr indent="-226695">
                        <a:lnSpc>
                          <a:spcPts val="1500"/>
                        </a:lnSpc>
                      </a:pPr>
                      <a:r>
                        <a:rPr lang="nl-NL" sz="1100">
                          <a:solidFill>
                            <a:srgbClr val="000000"/>
                          </a:solidFill>
                          <a:effectLst/>
                          <a:latin typeface="Verdana" panose="020B0604030504040204" pitchFamily="34" charset="0"/>
                          <a:ea typeface="Calibri" panose="020F0502020204030204" pitchFamily="34" charset="0"/>
                          <a:cs typeface="Calibri" panose="020F0502020204030204" pitchFamily="34" charset="0"/>
                        </a:rPr>
                        <a:t>10% van de totale ontwerpruimte</a:t>
                      </a:r>
                      <a:endParaRPr lang="nl-NL" sz="1100">
                        <a:effectLst/>
                        <a:latin typeface="Verdana" panose="020B0604030504040204" pitchFamily="34" charset="0"/>
                        <a:ea typeface="Calibri" panose="020F0502020204030204" pitchFamily="34" charset="0"/>
                        <a:cs typeface="Arial" panose="020B0604020202020204" pitchFamily="34" charset="0"/>
                      </a:endParaRPr>
                    </a:p>
                    <a:p>
                      <a:pPr indent="-226695">
                        <a:lnSpc>
                          <a:spcPts val="1500"/>
                        </a:lnSpc>
                      </a:pPr>
                      <a:r>
                        <a:rPr lang="nl-NL" sz="1100">
                          <a:effectLst/>
                          <a:latin typeface="Verdana" panose="020B0604030504040204" pitchFamily="34" charset="0"/>
                          <a:ea typeface="Calibri" panose="020F0502020204030204" pitchFamily="34" charset="0"/>
                          <a:cs typeface="Calibri" panose="020F0502020204030204" pitchFamily="34" charset="0"/>
                        </a:rPr>
                        <a:t> </a:t>
                      </a:r>
                      <a:endParaRPr lang="nl-NL" sz="1100">
                        <a:effectLst/>
                        <a:latin typeface="Verdana" panose="020B0604030504040204" pitchFamily="34" charset="0"/>
                        <a:ea typeface="Calibri" panose="020F0502020204030204" pitchFamily="34" charset="0"/>
                        <a:cs typeface="Arial" panose="020B0604020202020204" pitchFamily="34" charset="0"/>
                      </a:endParaRPr>
                    </a:p>
                  </a:txBody>
                  <a:tcPr marL="51842" marR="518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F1FF"/>
                    </a:solidFill>
                  </a:tcPr>
                </a:tc>
                <a:tc>
                  <a:txBody>
                    <a:bodyPr/>
                    <a:lstStyle/>
                    <a:p>
                      <a:pPr indent="-226695">
                        <a:lnSpc>
                          <a:spcPts val="1500"/>
                        </a:lnSpc>
                      </a:pPr>
                      <a:r>
                        <a:rPr lang="en-US" sz="1100">
                          <a:effectLst/>
                          <a:latin typeface="Verdana" panose="020B0604030504040204" pitchFamily="34" charset="0"/>
                          <a:ea typeface="Calibri" panose="020F0502020204030204" pitchFamily="34" charset="0"/>
                          <a:cs typeface="Calibri" panose="020F0502020204030204" pitchFamily="34" charset="0"/>
                        </a:rPr>
                        <a:t>Taalbeschouwing</a:t>
                      </a:r>
                      <a:endParaRPr lang="nl-NL" sz="1100">
                        <a:effectLst/>
                        <a:latin typeface="Verdana" panose="020B0604030504040204" pitchFamily="34" charset="0"/>
                        <a:ea typeface="Calibri" panose="020F0502020204030204" pitchFamily="34" charset="0"/>
                        <a:cs typeface="Arial" panose="020B0604020202020204" pitchFamily="34" charset="0"/>
                      </a:endParaRPr>
                    </a:p>
                    <a:p>
                      <a:pPr indent="-226695">
                        <a:lnSpc>
                          <a:spcPts val="1500"/>
                        </a:lnSpc>
                      </a:pPr>
                      <a:r>
                        <a:rPr lang="en-US" sz="1100">
                          <a:effectLst/>
                          <a:latin typeface="Verdana" panose="020B0604030504040204" pitchFamily="34" charset="0"/>
                          <a:ea typeface="Calibri" panose="020F0502020204030204" pitchFamily="34" charset="0"/>
                          <a:cs typeface="Calibri" panose="020F0502020204030204" pitchFamily="34" charset="0"/>
                        </a:rPr>
                        <a:t> </a:t>
                      </a:r>
                      <a:endParaRPr lang="nl-NL" sz="1100">
                        <a:effectLst/>
                        <a:latin typeface="Verdana" panose="020B0604030504040204" pitchFamily="34" charset="0"/>
                        <a:ea typeface="Calibri" panose="020F0502020204030204" pitchFamily="34" charset="0"/>
                        <a:cs typeface="Arial" panose="020B0604020202020204" pitchFamily="34" charset="0"/>
                      </a:endParaRPr>
                    </a:p>
                  </a:txBody>
                  <a:tcPr marL="51842" marR="518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indent="-226695">
                        <a:lnSpc>
                          <a:spcPts val="1500"/>
                        </a:lnSpc>
                      </a:pPr>
                      <a:r>
                        <a:rPr lang="nl-NL" sz="1100" dirty="0">
                          <a:effectLst/>
                          <a:latin typeface="Segoe UI" panose="020B0502040204020203" pitchFamily="34" charset="0"/>
                          <a:ea typeface="Calibri" panose="020F0502020204030204" pitchFamily="34" charset="0"/>
                          <a:cs typeface="Segoe UI" panose="020B0502040204020203" pitchFamily="34" charset="0"/>
                        </a:rPr>
                        <a:t>Reflectie op het Griekse of Latijnse taalsysteem of taalgebruik. T</a:t>
                      </a:r>
                      <a:r>
                        <a:rPr lang="nl-NL" sz="1100" dirty="0">
                          <a:effectLst/>
                          <a:latin typeface="Verdana" panose="020B0604030504040204" pitchFamily="34" charset="0"/>
                          <a:ea typeface="Calibri" panose="020F0502020204030204" pitchFamily="34" charset="0"/>
                          <a:cs typeface="Calibri" panose="020F0502020204030204" pitchFamily="34" charset="0"/>
                        </a:rPr>
                        <a:t>e denken valt aan:</a:t>
                      </a:r>
                      <a:endParaRPr lang="nl-NL" sz="11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Symbol" pitchFamily="2" charset="2"/>
                        <a:buChar char=""/>
                      </a:pPr>
                      <a:r>
                        <a:rPr lang="nl-NL" sz="1100" dirty="0">
                          <a:effectLst/>
                          <a:latin typeface="Verdana" panose="020B0604030504040204" pitchFamily="34" charset="0"/>
                          <a:ea typeface="Calibri" panose="020F0502020204030204" pitchFamily="34" charset="0"/>
                          <a:cs typeface="Calibri" panose="020F0502020204030204" pitchFamily="34" charset="0"/>
                        </a:rPr>
                        <a:t>het onderzoeken van morfologische of syntactische verschijnselen.</a:t>
                      </a:r>
                      <a:endParaRPr lang="nl-NL" sz="1100" dirty="0">
                        <a:effectLst/>
                        <a:latin typeface="Verdana" panose="020B0604030504040204" pitchFamily="34" charset="0"/>
                        <a:ea typeface="Calibri" panose="020F0502020204030204" pitchFamily="34" charset="0"/>
                        <a:cs typeface="Arial" panose="020B0604020202020204" pitchFamily="34" charset="0"/>
                      </a:endParaRPr>
                    </a:p>
                    <a:p>
                      <a:pPr marL="342900" lvl="0" indent="-342900">
                        <a:lnSpc>
                          <a:spcPts val="1500"/>
                        </a:lnSpc>
                        <a:buFont typeface="Symbol" pitchFamily="2" charset="2"/>
                        <a:buChar char=""/>
                      </a:pPr>
                      <a:r>
                        <a:rPr lang="nl-NL" sz="1100" dirty="0">
                          <a:effectLst/>
                          <a:latin typeface="Verdana" panose="020B0604030504040204" pitchFamily="34" charset="0"/>
                          <a:ea typeface="Calibri" panose="020F0502020204030204" pitchFamily="34" charset="0"/>
                          <a:cs typeface="Calibri" panose="020F0502020204030204" pitchFamily="34" charset="0"/>
                        </a:rPr>
                        <a:t>het bestuderen van taalvariëteit en taalontwikkeling van het Grieks en Latijn (ook na de Oudheid).</a:t>
                      </a:r>
                      <a:endParaRPr lang="nl-NL" sz="1100" dirty="0">
                        <a:effectLst/>
                        <a:latin typeface="Verdana" panose="020B0604030504040204" pitchFamily="34" charset="0"/>
                        <a:ea typeface="Calibri" panose="020F0502020204030204" pitchFamily="34" charset="0"/>
                        <a:cs typeface="Arial" panose="020B0604020202020204" pitchFamily="34" charset="0"/>
                      </a:endParaRPr>
                    </a:p>
                  </a:txBody>
                  <a:tcPr marL="51842" marR="518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lumOff val="15000"/>
                      </a:schemeClr>
                    </a:solidFill>
                  </a:tcPr>
                </a:tc>
                <a:extLst>
                  <a:ext uri="{0D108BD9-81ED-4DB2-BD59-A6C34878D82A}">
                    <a16:rowId xmlns:a16="http://schemas.microsoft.com/office/drawing/2014/main" val="4291193311"/>
                  </a:ext>
                </a:extLst>
              </a:tr>
              <a:tr h="703894">
                <a:tc>
                  <a:txBody>
                    <a:bodyPr/>
                    <a:lstStyle/>
                    <a:p>
                      <a:pPr indent="-226695">
                        <a:lnSpc>
                          <a:spcPts val="1500"/>
                        </a:lnSpc>
                      </a:pPr>
                      <a:r>
                        <a:rPr lang="nl-NL" sz="1100" b="1">
                          <a:solidFill>
                            <a:srgbClr val="000000"/>
                          </a:solidFill>
                          <a:effectLst/>
                          <a:latin typeface="Verdana" panose="020B0604030504040204" pitchFamily="34" charset="0"/>
                          <a:ea typeface="Calibri" panose="020F0502020204030204" pitchFamily="34" charset="0"/>
                          <a:cs typeface="Calibri" panose="020F0502020204030204" pitchFamily="34" charset="0"/>
                        </a:rPr>
                        <a:t>Domein H</a:t>
                      </a:r>
                      <a:endParaRPr lang="nl-NL" sz="1100">
                        <a:effectLst/>
                        <a:latin typeface="Verdana" panose="020B0604030504040204" pitchFamily="34" charset="0"/>
                        <a:ea typeface="Calibri" panose="020F0502020204030204" pitchFamily="34" charset="0"/>
                        <a:cs typeface="Arial" panose="020B0604020202020204" pitchFamily="34" charset="0"/>
                      </a:endParaRPr>
                    </a:p>
                    <a:p>
                      <a:pPr indent="-226695">
                        <a:lnSpc>
                          <a:spcPts val="1500"/>
                        </a:lnSpc>
                      </a:pPr>
                      <a:r>
                        <a:rPr lang="nl-NL" sz="1100">
                          <a:solidFill>
                            <a:srgbClr val="000000"/>
                          </a:solidFill>
                          <a:effectLst/>
                          <a:latin typeface="Verdana" panose="020B0604030504040204" pitchFamily="34" charset="0"/>
                          <a:ea typeface="Calibri" panose="020F0502020204030204" pitchFamily="34" charset="0"/>
                          <a:cs typeface="Calibri" panose="020F0502020204030204" pitchFamily="34" charset="0"/>
                        </a:rPr>
                        <a:t>10% van de totale ontwerpruimte</a:t>
                      </a:r>
                      <a:endParaRPr lang="nl-NL" sz="1100">
                        <a:effectLst/>
                        <a:latin typeface="Verdana" panose="020B0604030504040204" pitchFamily="34" charset="0"/>
                        <a:ea typeface="Calibri" panose="020F0502020204030204" pitchFamily="34" charset="0"/>
                        <a:cs typeface="Arial" panose="020B0604020202020204" pitchFamily="34" charset="0"/>
                      </a:endParaRPr>
                    </a:p>
                    <a:p>
                      <a:pPr indent="-226695">
                        <a:lnSpc>
                          <a:spcPts val="1500"/>
                        </a:lnSpc>
                      </a:pPr>
                      <a:r>
                        <a:rPr lang="nl-NL" sz="1100">
                          <a:effectLst/>
                          <a:latin typeface="Verdana" panose="020B0604030504040204" pitchFamily="34" charset="0"/>
                          <a:ea typeface="Calibri" panose="020F0502020204030204" pitchFamily="34" charset="0"/>
                          <a:cs typeface="Calibri" panose="020F0502020204030204" pitchFamily="34" charset="0"/>
                        </a:rPr>
                        <a:t> </a:t>
                      </a:r>
                      <a:endParaRPr lang="nl-NL" sz="1100">
                        <a:effectLst/>
                        <a:latin typeface="Verdana" panose="020B0604030504040204" pitchFamily="34" charset="0"/>
                        <a:ea typeface="Calibri" panose="020F0502020204030204" pitchFamily="34" charset="0"/>
                        <a:cs typeface="Arial" panose="020B0604020202020204" pitchFamily="34" charset="0"/>
                      </a:endParaRPr>
                    </a:p>
                  </a:txBody>
                  <a:tcPr marL="51842" marR="518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F1FF"/>
                    </a:solidFill>
                  </a:tcPr>
                </a:tc>
                <a:tc>
                  <a:txBody>
                    <a:bodyPr/>
                    <a:lstStyle/>
                    <a:p>
                      <a:pPr indent="-226695">
                        <a:lnSpc>
                          <a:spcPts val="1500"/>
                        </a:lnSpc>
                      </a:pPr>
                      <a:r>
                        <a:rPr lang="en-US" sz="1100">
                          <a:effectLst/>
                          <a:latin typeface="Verdana" panose="020B0604030504040204" pitchFamily="34" charset="0"/>
                          <a:ea typeface="Calibri" panose="020F0502020204030204" pitchFamily="34" charset="0"/>
                          <a:cs typeface="Calibri" panose="020F0502020204030204" pitchFamily="34" charset="0"/>
                        </a:rPr>
                        <a:t>Receptie</a:t>
                      </a:r>
                      <a:endParaRPr lang="nl-NL" sz="1100">
                        <a:effectLst/>
                        <a:latin typeface="Verdana" panose="020B0604030504040204" pitchFamily="34" charset="0"/>
                        <a:ea typeface="Calibri" panose="020F0502020204030204" pitchFamily="34" charset="0"/>
                        <a:cs typeface="Arial" panose="020B0604020202020204" pitchFamily="34" charset="0"/>
                      </a:endParaRPr>
                    </a:p>
                  </a:txBody>
                  <a:tcPr marL="51842" marR="518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indent="-226695">
                        <a:lnSpc>
                          <a:spcPts val="1500"/>
                        </a:lnSpc>
                      </a:pPr>
                      <a:r>
                        <a:rPr lang="nl-NL" sz="1100" dirty="0">
                          <a:effectLst/>
                          <a:latin typeface="Verdana" panose="020B0604030504040204" pitchFamily="34" charset="0"/>
                          <a:ea typeface="Calibri" panose="020F0502020204030204" pitchFamily="34" charset="0"/>
                          <a:cs typeface="Calibri" panose="020F0502020204030204" pitchFamily="34" charset="0"/>
                        </a:rPr>
                        <a:t>Reflectie op receptie aan de hand van cultuuruitingen uit de Oudheid (zoals architectuur of beeldhouwkunst) of aan de hand van bronnen uit later tijd (zoals moderne romans of films).</a:t>
                      </a:r>
                      <a:endParaRPr lang="nl-NL" sz="1100" dirty="0">
                        <a:effectLst/>
                        <a:latin typeface="Verdana" panose="020B0604030504040204" pitchFamily="34" charset="0"/>
                        <a:ea typeface="Calibri" panose="020F0502020204030204" pitchFamily="34" charset="0"/>
                        <a:cs typeface="Arial" panose="020B0604020202020204" pitchFamily="34" charset="0"/>
                      </a:endParaRPr>
                    </a:p>
                  </a:txBody>
                  <a:tcPr marL="51842" marR="518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lumOff val="15000"/>
                      </a:schemeClr>
                    </a:solidFill>
                  </a:tcPr>
                </a:tc>
                <a:extLst>
                  <a:ext uri="{0D108BD9-81ED-4DB2-BD59-A6C34878D82A}">
                    <a16:rowId xmlns:a16="http://schemas.microsoft.com/office/drawing/2014/main" val="657574301"/>
                  </a:ext>
                </a:extLst>
              </a:tr>
              <a:tr h="703894">
                <a:tc>
                  <a:txBody>
                    <a:bodyPr/>
                    <a:lstStyle/>
                    <a:p>
                      <a:pPr indent="-226695">
                        <a:lnSpc>
                          <a:spcPts val="1500"/>
                        </a:lnSpc>
                      </a:pPr>
                      <a:r>
                        <a:rPr lang="nl-NL" sz="1100" b="1">
                          <a:solidFill>
                            <a:srgbClr val="000000"/>
                          </a:solidFill>
                          <a:effectLst/>
                          <a:latin typeface="Verdana" panose="020B0604030504040204" pitchFamily="34" charset="0"/>
                          <a:ea typeface="Calibri" panose="020F0502020204030204" pitchFamily="34" charset="0"/>
                          <a:cs typeface="Calibri" panose="020F0502020204030204" pitchFamily="34" charset="0"/>
                        </a:rPr>
                        <a:t>Domein I</a:t>
                      </a:r>
                      <a:endParaRPr lang="nl-NL" sz="1100">
                        <a:effectLst/>
                        <a:latin typeface="Verdana" panose="020B0604030504040204" pitchFamily="34" charset="0"/>
                        <a:ea typeface="Calibri" panose="020F0502020204030204" pitchFamily="34" charset="0"/>
                        <a:cs typeface="Arial" panose="020B0604020202020204" pitchFamily="34" charset="0"/>
                      </a:endParaRPr>
                    </a:p>
                    <a:p>
                      <a:pPr indent="-226695">
                        <a:lnSpc>
                          <a:spcPts val="1500"/>
                        </a:lnSpc>
                      </a:pPr>
                      <a:r>
                        <a:rPr lang="nl-NL" sz="1100">
                          <a:solidFill>
                            <a:srgbClr val="000000"/>
                          </a:solidFill>
                          <a:effectLst/>
                          <a:latin typeface="Verdana" panose="020B0604030504040204" pitchFamily="34" charset="0"/>
                          <a:ea typeface="Calibri" panose="020F0502020204030204" pitchFamily="34" charset="0"/>
                          <a:cs typeface="Calibri" panose="020F0502020204030204" pitchFamily="34" charset="0"/>
                        </a:rPr>
                        <a:t>10% van de totale ontwerpruimte</a:t>
                      </a:r>
                      <a:endParaRPr lang="nl-NL" sz="1100">
                        <a:effectLst/>
                        <a:latin typeface="Verdana" panose="020B0604030504040204" pitchFamily="34" charset="0"/>
                        <a:ea typeface="Calibri" panose="020F0502020204030204" pitchFamily="34" charset="0"/>
                        <a:cs typeface="Arial" panose="020B0604020202020204" pitchFamily="34" charset="0"/>
                      </a:endParaRPr>
                    </a:p>
                    <a:p>
                      <a:pPr indent="-226695">
                        <a:lnSpc>
                          <a:spcPts val="1500"/>
                        </a:lnSpc>
                      </a:pPr>
                      <a:r>
                        <a:rPr lang="nl-NL" sz="1100">
                          <a:effectLst/>
                          <a:latin typeface="Verdana" panose="020B0604030504040204" pitchFamily="34" charset="0"/>
                          <a:ea typeface="Calibri" panose="020F0502020204030204" pitchFamily="34" charset="0"/>
                          <a:cs typeface="Calibri" panose="020F0502020204030204" pitchFamily="34" charset="0"/>
                        </a:rPr>
                        <a:t> </a:t>
                      </a:r>
                      <a:endParaRPr lang="nl-NL" sz="1100">
                        <a:effectLst/>
                        <a:latin typeface="Verdana" panose="020B0604030504040204" pitchFamily="34" charset="0"/>
                        <a:ea typeface="Calibri" panose="020F0502020204030204" pitchFamily="34" charset="0"/>
                        <a:cs typeface="Arial" panose="020B0604020202020204" pitchFamily="34" charset="0"/>
                      </a:endParaRPr>
                    </a:p>
                  </a:txBody>
                  <a:tcPr marL="51842" marR="518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F1FF"/>
                    </a:solidFill>
                  </a:tcPr>
                </a:tc>
                <a:tc>
                  <a:txBody>
                    <a:bodyPr/>
                    <a:lstStyle/>
                    <a:p>
                      <a:pPr indent="-226695">
                        <a:lnSpc>
                          <a:spcPts val="1500"/>
                        </a:lnSpc>
                      </a:pPr>
                      <a:r>
                        <a:rPr lang="en-US" sz="1100" dirty="0" err="1">
                          <a:effectLst/>
                          <a:latin typeface="Verdana" panose="020B0604030504040204" pitchFamily="34" charset="0"/>
                          <a:ea typeface="Calibri" panose="020F0502020204030204" pitchFamily="34" charset="0"/>
                          <a:cs typeface="Calibri" panose="020F0502020204030204" pitchFamily="34" charset="0"/>
                        </a:rPr>
                        <a:t>Vertaalkunde</a:t>
                      </a:r>
                      <a:endParaRPr lang="nl-NL" sz="1100" dirty="0">
                        <a:effectLst/>
                        <a:latin typeface="Verdana" panose="020B0604030504040204" pitchFamily="34" charset="0"/>
                        <a:ea typeface="Calibri" panose="020F0502020204030204" pitchFamily="34" charset="0"/>
                        <a:cs typeface="Arial" panose="020B0604020202020204" pitchFamily="34" charset="0"/>
                      </a:endParaRPr>
                    </a:p>
                  </a:txBody>
                  <a:tcPr marL="51842" marR="518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indent="-226695">
                        <a:lnSpc>
                          <a:spcPts val="1500"/>
                        </a:lnSpc>
                      </a:pPr>
                      <a:r>
                        <a:rPr lang="nl-NL" sz="1100" dirty="0">
                          <a:effectLst/>
                          <a:latin typeface="Verdana" panose="020B0604030504040204" pitchFamily="34" charset="0"/>
                          <a:ea typeface="Calibri" panose="020F0502020204030204" pitchFamily="34" charset="0"/>
                          <a:cs typeface="Calibri" panose="020F0502020204030204" pitchFamily="34" charset="0"/>
                        </a:rPr>
                        <a:t>Theoretisch-kritische reflectie op het vertalen; te denken valt aan het produceren van een literaire vertaling van een Griekse/ Latijnse tekst en verantwoorden van gemaakte keuzes.</a:t>
                      </a:r>
                      <a:endParaRPr lang="nl-NL" sz="1100" dirty="0">
                        <a:effectLst/>
                        <a:latin typeface="Verdana" panose="020B0604030504040204" pitchFamily="34" charset="0"/>
                        <a:ea typeface="Calibri" panose="020F0502020204030204" pitchFamily="34" charset="0"/>
                        <a:cs typeface="Arial" panose="020B0604020202020204" pitchFamily="34" charset="0"/>
                      </a:endParaRPr>
                    </a:p>
                  </a:txBody>
                  <a:tcPr marL="51842" marR="518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lumOff val="15000"/>
                      </a:schemeClr>
                    </a:solidFill>
                  </a:tcPr>
                </a:tc>
                <a:extLst>
                  <a:ext uri="{0D108BD9-81ED-4DB2-BD59-A6C34878D82A}">
                    <a16:rowId xmlns:a16="http://schemas.microsoft.com/office/drawing/2014/main" val="240503699"/>
                  </a:ext>
                </a:extLst>
              </a:tr>
            </a:tbl>
          </a:graphicData>
        </a:graphic>
      </p:graphicFrame>
    </p:spTree>
    <p:extLst>
      <p:ext uri="{BB962C8B-B14F-4D97-AF65-F5344CB8AC3E}">
        <p14:creationId xmlns:p14="http://schemas.microsoft.com/office/powerpoint/2010/main" val="4042628967"/>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23488" y="26255"/>
            <a:ext cx="8668512" cy="6831741"/>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sp>
        <p:nvSpPr>
          <p:cNvPr id="6" name="Rectangle 2">
            <a:extLst>
              <a:ext uri="{FF2B5EF4-FFF2-40B4-BE49-F238E27FC236}">
                <a16:creationId xmlns:a16="http://schemas.microsoft.com/office/drawing/2014/main" id="{0B702DBD-A2F6-4D54-AD8D-4DD6C5981B53}"/>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p>
        </p:txBody>
      </p:sp>
      <p:sp>
        <p:nvSpPr>
          <p:cNvPr id="7" name="Rectangle 4">
            <a:extLst>
              <a:ext uri="{FF2B5EF4-FFF2-40B4-BE49-F238E27FC236}">
                <a16:creationId xmlns:a16="http://schemas.microsoft.com/office/drawing/2014/main" id="{AF2D881B-533B-AC3C-5ED3-B6AEC812CF8D}"/>
              </a:ext>
            </a:extLst>
          </p:cNvPr>
          <p:cNvSpPr>
            <a:spLocks noChangeArrowheads="1"/>
          </p:cNvSpPr>
          <p:nvPr/>
        </p:nvSpPr>
        <p:spPr bwMode="auto">
          <a:xfrm>
            <a:off x="3" y="-2625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nl-NL"/>
          </a:p>
        </p:txBody>
      </p:sp>
      <p:sp>
        <p:nvSpPr>
          <p:cNvPr id="11" name="Titel 10">
            <a:extLst>
              <a:ext uri="{FF2B5EF4-FFF2-40B4-BE49-F238E27FC236}">
                <a16:creationId xmlns:a16="http://schemas.microsoft.com/office/drawing/2014/main" id="{DD7C06E0-E319-F542-BF89-A4B981733651}"/>
              </a:ext>
            </a:extLst>
          </p:cNvPr>
          <p:cNvSpPr>
            <a:spLocks noGrp="1"/>
          </p:cNvSpPr>
          <p:nvPr>
            <p:ph type="title"/>
          </p:nvPr>
        </p:nvSpPr>
        <p:spPr>
          <a:xfrm rot="16200000">
            <a:off x="-1726390" y="2983687"/>
            <a:ext cx="5234053" cy="871108"/>
          </a:xfrm>
          <a:solidFill>
            <a:schemeClr val="bg1">
              <a:lumMod val="95000"/>
              <a:lumOff val="5000"/>
            </a:schemeClr>
          </a:solidFill>
        </p:spPr>
        <p:txBody>
          <a:bodyPr/>
          <a:lstStyle/>
          <a:p>
            <a:r>
              <a:rPr lang="nl-NL" dirty="0"/>
              <a:t>Kern </a:t>
            </a:r>
            <a:r>
              <a:rPr lang="nl-NL" i="1" dirty="0" err="1"/>
              <a:t>vs</a:t>
            </a:r>
            <a:r>
              <a:rPr lang="nl-NL" dirty="0"/>
              <a:t> Keuze</a:t>
            </a:r>
          </a:p>
        </p:txBody>
      </p:sp>
      <p:graphicFrame>
        <p:nvGraphicFramePr>
          <p:cNvPr id="15" name="Tabel 14">
            <a:extLst>
              <a:ext uri="{FF2B5EF4-FFF2-40B4-BE49-F238E27FC236}">
                <a16:creationId xmlns:a16="http://schemas.microsoft.com/office/drawing/2014/main" id="{5695834F-BB95-ECF3-D7EE-B81B7ACEEF07}"/>
              </a:ext>
            </a:extLst>
          </p:cNvPr>
          <p:cNvGraphicFramePr>
            <a:graphicFrameLocks noGrp="1"/>
          </p:cNvGraphicFramePr>
          <p:nvPr>
            <p:extLst>
              <p:ext uri="{D42A27DB-BD31-4B8C-83A1-F6EECF244321}">
                <p14:modId xmlns:p14="http://schemas.microsoft.com/office/powerpoint/2010/main" val="1273893108"/>
              </p:ext>
            </p:extLst>
          </p:nvPr>
        </p:nvGraphicFramePr>
        <p:xfrm>
          <a:off x="1445055" y="847983"/>
          <a:ext cx="7561627" cy="5188285"/>
        </p:xfrm>
        <a:graphic>
          <a:graphicData uri="http://schemas.openxmlformats.org/drawingml/2006/table">
            <a:tbl>
              <a:tblPr/>
              <a:tblGrid>
                <a:gridCol w="3764327">
                  <a:extLst>
                    <a:ext uri="{9D8B030D-6E8A-4147-A177-3AD203B41FA5}">
                      <a16:colId xmlns:a16="http://schemas.microsoft.com/office/drawing/2014/main" val="4162510662"/>
                    </a:ext>
                  </a:extLst>
                </a:gridCol>
                <a:gridCol w="508000">
                  <a:extLst>
                    <a:ext uri="{9D8B030D-6E8A-4147-A177-3AD203B41FA5}">
                      <a16:colId xmlns:a16="http://schemas.microsoft.com/office/drawing/2014/main" val="1151922550"/>
                    </a:ext>
                  </a:extLst>
                </a:gridCol>
                <a:gridCol w="2763565">
                  <a:extLst>
                    <a:ext uri="{9D8B030D-6E8A-4147-A177-3AD203B41FA5}">
                      <a16:colId xmlns:a16="http://schemas.microsoft.com/office/drawing/2014/main" val="268866273"/>
                    </a:ext>
                  </a:extLst>
                </a:gridCol>
                <a:gridCol w="525735">
                  <a:extLst>
                    <a:ext uri="{9D8B030D-6E8A-4147-A177-3AD203B41FA5}">
                      <a16:colId xmlns:a16="http://schemas.microsoft.com/office/drawing/2014/main" val="1880441537"/>
                    </a:ext>
                  </a:extLst>
                </a:gridCol>
              </a:tblGrid>
              <a:tr h="154478">
                <a:tc>
                  <a:txBody>
                    <a:bodyPr/>
                    <a:lstStyle/>
                    <a:p>
                      <a:pPr algn="l" fontAlgn="b"/>
                      <a:r>
                        <a:rPr lang="nl-NL" sz="1600" b="1" i="0" u="none" strike="noStrike" dirty="0">
                          <a:solidFill>
                            <a:schemeClr val="tx1"/>
                          </a:solidFill>
                          <a:effectLst/>
                          <a:latin typeface="Calibri" panose="020F0502020204030204" pitchFamily="34" charset="0"/>
                        </a:rPr>
                        <a:t>domeinen</a:t>
                      </a:r>
                    </a:p>
                  </a:txBody>
                  <a:tcPr marL="7282" marR="7282" marT="7282"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algn="ctr" fontAlgn="b"/>
                      <a:r>
                        <a:rPr lang="nl-NL" sz="1600" b="1" i="0" u="none" strike="noStrike" dirty="0">
                          <a:solidFill>
                            <a:schemeClr val="tx1"/>
                          </a:solidFill>
                          <a:effectLst/>
                          <a:latin typeface="Calibri" panose="020F0502020204030204" pitchFamily="34" charset="0"/>
                        </a:rPr>
                        <a:t> </a:t>
                      </a:r>
                    </a:p>
                  </a:txBody>
                  <a:tcPr marL="7282" marR="7282" marT="72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algn="l" fontAlgn="b"/>
                      <a:r>
                        <a:rPr lang="nl-NL" sz="1600" b="1" i="0" u="none" strike="noStrike">
                          <a:solidFill>
                            <a:schemeClr val="tx1"/>
                          </a:solidFill>
                          <a:effectLst/>
                          <a:latin typeface="Calibri" panose="020F0502020204030204" pitchFamily="34" charset="0"/>
                        </a:rPr>
                        <a:t>domeinen</a:t>
                      </a:r>
                    </a:p>
                  </a:txBody>
                  <a:tcPr marL="7282" marR="7282" marT="72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algn="l" fontAlgn="b"/>
                      <a:r>
                        <a:rPr lang="nl-NL" sz="1200" b="1" i="0" u="none" strike="noStrike">
                          <a:solidFill>
                            <a:schemeClr val="tx1"/>
                          </a:solidFill>
                          <a:effectLst/>
                          <a:latin typeface="Calibri" panose="020F0502020204030204" pitchFamily="34" charset="0"/>
                        </a:rPr>
                        <a:t> </a:t>
                      </a:r>
                    </a:p>
                  </a:txBody>
                  <a:tcPr marL="7282" marR="7282" marT="7282" marB="0" anchor="b">
                    <a:lnL w="6350" cap="flat" cmpd="sng" algn="ctr">
                      <a:solidFill>
                        <a:srgbClr val="000000"/>
                      </a:solidFill>
                      <a:prstDash val="solid"/>
                      <a:round/>
                      <a:headEnd type="none" w="med" len="med"/>
                      <a:tailEnd type="none" w="med" len="med"/>
                    </a:lnL>
                    <a:lnR w="25400" cap="flat" cmpd="dbl" algn="ctr">
                      <a:solidFill>
                        <a:srgbClr val="7030A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extLst>
                  <a:ext uri="{0D108BD9-81ED-4DB2-BD59-A6C34878D82A}">
                    <a16:rowId xmlns:a16="http://schemas.microsoft.com/office/drawing/2014/main" val="4007886893"/>
                  </a:ext>
                </a:extLst>
              </a:tr>
              <a:tr h="229118">
                <a:tc>
                  <a:txBody>
                    <a:bodyPr/>
                    <a:lstStyle/>
                    <a:p>
                      <a:pPr algn="l" fontAlgn="b"/>
                      <a:r>
                        <a:rPr lang="nl-NL" sz="1600" b="1" i="0" u="none" strike="noStrike">
                          <a:solidFill>
                            <a:schemeClr val="tx1"/>
                          </a:solidFill>
                          <a:effectLst/>
                          <a:latin typeface="Calibri" panose="020F0502020204030204" pitchFamily="34" charset="0"/>
                        </a:rPr>
                        <a:t>kern</a:t>
                      </a:r>
                    </a:p>
                  </a:txBody>
                  <a:tcPr marL="7282" marR="7282" marT="7282" marB="0" anchor="b">
                    <a:lnL w="25400" cap="flat" cmpd="dbl" algn="ctr">
                      <a:solidFill>
                        <a:srgbClr val="C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7030A0"/>
                      </a:solidFill>
                      <a:prstDash val="solid"/>
                      <a:round/>
                      <a:headEnd type="none" w="med" len="med"/>
                      <a:tailEnd type="none" w="med" len="med"/>
                    </a:lnB>
                    <a:solidFill>
                      <a:schemeClr val="bg1">
                        <a:lumMod val="85000"/>
                        <a:lumOff val="15000"/>
                      </a:schemeClr>
                    </a:solidFill>
                  </a:tcPr>
                </a:tc>
                <a:tc>
                  <a:txBody>
                    <a:bodyPr/>
                    <a:lstStyle/>
                    <a:p>
                      <a:pPr algn="ctr" fontAlgn="b"/>
                      <a:r>
                        <a:rPr lang="nl-NL" sz="1600" b="1" i="0" u="none" strike="noStrike">
                          <a:solidFill>
                            <a:schemeClr val="tx1"/>
                          </a:solidFill>
                          <a:effectLst/>
                          <a:latin typeface="Calibri" panose="020F0502020204030204" pitchFamily="34" charset="0"/>
                        </a:rPr>
                        <a:t> </a:t>
                      </a:r>
                    </a:p>
                  </a:txBody>
                  <a:tcPr marL="7282" marR="7282" marT="72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7030A0"/>
                      </a:solidFill>
                      <a:prstDash val="solid"/>
                      <a:round/>
                      <a:headEnd type="none" w="med" len="med"/>
                      <a:tailEnd type="none" w="med" len="med"/>
                    </a:lnB>
                    <a:solidFill>
                      <a:schemeClr val="bg1">
                        <a:lumMod val="85000"/>
                        <a:lumOff val="15000"/>
                      </a:schemeClr>
                    </a:solidFill>
                  </a:tcPr>
                </a:tc>
                <a:tc>
                  <a:txBody>
                    <a:bodyPr/>
                    <a:lstStyle/>
                    <a:p>
                      <a:pPr algn="l" fontAlgn="b"/>
                      <a:r>
                        <a:rPr lang="nl-NL" sz="1600" b="1" i="0" u="none" strike="noStrike">
                          <a:solidFill>
                            <a:schemeClr val="tx1"/>
                          </a:solidFill>
                          <a:effectLst/>
                          <a:latin typeface="Calibri" panose="020F0502020204030204" pitchFamily="34" charset="0"/>
                        </a:rPr>
                        <a:t>keuze</a:t>
                      </a:r>
                    </a:p>
                  </a:txBody>
                  <a:tcPr marL="7282" marR="7282" marT="72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7030A0"/>
                      </a:solidFill>
                      <a:prstDash val="solid"/>
                      <a:round/>
                      <a:headEnd type="none" w="med" len="med"/>
                      <a:tailEnd type="none" w="med" len="med"/>
                    </a:lnB>
                    <a:solidFill>
                      <a:schemeClr val="bg1">
                        <a:lumMod val="85000"/>
                        <a:lumOff val="15000"/>
                      </a:schemeClr>
                    </a:solidFill>
                  </a:tcPr>
                </a:tc>
                <a:tc>
                  <a:txBody>
                    <a:bodyPr/>
                    <a:lstStyle/>
                    <a:p>
                      <a:pPr algn="l" fontAlgn="b"/>
                      <a:r>
                        <a:rPr lang="nl-NL" sz="1200" b="1" i="0" u="none" strike="noStrike">
                          <a:solidFill>
                            <a:schemeClr val="tx1"/>
                          </a:solidFill>
                          <a:effectLst/>
                          <a:latin typeface="Calibri" panose="020F0502020204030204" pitchFamily="34" charset="0"/>
                        </a:rPr>
                        <a:t> </a:t>
                      </a:r>
                    </a:p>
                  </a:txBody>
                  <a:tcPr marL="7282" marR="7282" marT="7282" marB="0" anchor="b">
                    <a:lnL w="6350" cap="flat" cmpd="sng" algn="ctr">
                      <a:solidFill>
                        <a:srgbClr val="000000"/>
                      </a:solidFill>
                      <a:prstDash val="solid"/>
                      <a:round/>
                      <a:headEnd type="none" w="med" len="med"/>
                      <a:tailEnd type="none" w="med" len="med"/>
                    </a:lnL>
                    <a:lnR w="25400" cap="flat" cmpd="dbl" algn="ctr">
                      <a:solidFill>
                        <a:srgbClr val="7030A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7030A0"/>
                      </a:solidFill>
                      <a:prstDash val="solid"/>
                      <a:round/>
                      <a:headEnd type="none" w="med" len="med"/>
                      <a:tailEnd type="none" w="med" len="med"/>
                    </a:lnB>
                    <a:solidFill>
                      <a:schemeClr val="bg1">
                        <a:lumMod val="85000"/>
                        <a:lumOff val="15000"/>
                      </a:schemeClr>
                    </a:solidFill>
                  </a:tcPr>
                </a:tc>
                <a:extLst>
                  <a:ext uri="{0D108BD9-81ED-4DB2-BD59-A6C34878D82A}">
                    <a16:rowId xmlns:a16="http://schemas.microsoft.com/office/drawing/2014/main" val="2354938309"/>
                  </a:ext>
                </a:extLst>
              </a:tr>
              <a:tr h="229118">
                <a:tc>
                  <a:txBody>
                    <a:bodyPr/>
                    <a:lstStyle/>
                    <a:p>
                      <a:pPr algn="l" fontAlgn="b"/>
                      <a:r>
                        <a:rPr lang="nl-NL" sz="1600" b="0" i="0" u="sng" strike="noStrike" dirty="0">
                          <a:solidFill>
                            <a:schemeClr val="tx1"/>
                          </a:solidFill>
                          <a:effectLst/>
                          <a:latin typeface="Calibri" panose="020F0502020204030204" pitchFamily="34" charset="0"/>
                        </a:rPr>
                        <a:t>inhoud </a:t>
                      </a:r>
                    </a:p>
                  </a:txBody>
                  <a:tcPr marL="7282" marR="7282" marT="7282" marB="0" anchor="b">
                    <a:lnL>
                      <a:noFill/>
                    </a:lnL>
                    <a:lnR w="6350" cap="flat" cmpd="sng" algn="ctr">
                      <a:solidFill>
                        <a:srgbClr val="000000"/>
                      </a:solidFill>
                      <a:prstDash val="solid"/>
                      <a:round/>
                      <a:headEnd type="none" w="med" len="med"/>
                      <a:tailEnd type="none" w="med" len="med"/>
                    </a:lnR>
                    <a:lnT w="25400" cap="flat" cmpd="dbl" algn="ctr">
                      <a:solidFill>
                        <a:srgbClr val="7030A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marL="0" indent="0" algn="ctr" fontAlgn="b">
                        <a:tabLst>
                          <a:tab pos="207963" algn="l"/>
                        </a:tabLst>
                      </a:pPr>
                      <a:r>
                        <a:rPr lang="nl-NL" sz="1600" b="1" i="0" u="none" strike="noStrike" dirty="0">
                          <a:solidFill>
                            <a:schemeClr val="tx1"/>
                          </a:solidFill>
                          <a:effectLst/>
                          <a:latin typeface="Calibri" panose="020F0502020204030204" pitchFamily="34" charset="0"/>
                        </a:rPr>
                        <a:t>%</a:t>
                      </a:r>
                    </a:p>
                  </a:txBody>
                  <a:tcPr marL="7282" marR="7282" marT="72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7030A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algn="l" fontAlgn="b"/>
                      <a:r>
                        <a:rPr lang="nl-NL" sz="1600" b="0" i="0" u="sng" strike="noStrike" dirty="0">
                          <a:solidFill>
                            <a:schemeClr val="tx1"/>
                          </a:solidFill>
                          <a:effectLst/>
                          <a:latin typeface="Calibri" panose="020F0502020204030204" pitchFamily="34" charset="0"/>
                        </a:rPr>
                        <a:t>inhoud</a:t>
                      </a:r>
                    </a:p>
                  </a:txBody>
                  <a:tcPr marL="7282" marR="7282" marT="72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7030A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algn="ctr" fontAlgn="b"/>
                      <a:r>
                        <a:rPr lang="nl-NL" sz="1600" b="1" i="0" u="none" strike="noStrike" dirty="0">
                          <a:solidFill>
                            <a:schemeClr val="tx1"/>
                          </a:solidFill>
                          <a:effectLst/>
                          <a:latin typeface="Calibri" panose="020F0502020204030204" pitchFamily="34" charset="0"/>
                        </a:rPr>
                        <a:t>%</a:t>
                      </a:r>
                    </a:p>
                  </a:txBody>
                  <a:tcPr marL="7282" marR="7282" marT="7282" marB="0" anchor="b">
                    <a:lnL w="6350" cap="flat" cmpd="sng" algn="ctr">
                      <a:solidFill>
                        <a:srgbClr val="000000"/>
                      </a:solidFill>
                      <a:prstDash val="solid"/>
                      <a:round/>
                      <a:headEnd type="none" w="med" len="med"/>
                      <a:tailEnd type="none" w="med" len="med"/>
                    </a:lnL>
                    <a:lnR w="25400" cap="flat" cmpd="dbl" algn="ctr">
                      <a:solidFill>
                        <a:srgbClr val="7030A0"/>
                      </a:solidFill>
                      <a:prstDash val="solid"/>
                      <a:round/>
                      <a:headEnd type="none" w="med" len="med"/>
                      <a:tailEnd type="none" w="med" len="med"/>
                    </a:lnR>
                    <a:lnT w="25400" cap="flat" cmpd="dbl" algn="ctr">
                      <a:solidFill>
                        <a:srgbClr val="7030A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extLst>
                  <a:ext uri="{0D108BD9-81ED-4DB2-BD59-A6C34878D82A}">
                    <a16:rowId xmlns:a16="http://schemas.microsoft.com/office/drawing/2014/main" val="1634054176"/>
                  </a:ext>
                </a:extLst>
              </a:tr>
              <a:tr h="260362">
                <a:tc>
                  <a:txBody>
                    <a:bodyPr/>
                    <a:lstStyle/>
                    <a:p>
                      <a:pPr algn="l" fontAlgn="b"/>
                      <a:r>
                        <a:rPr lang="nl-NL" sz="1600" b="0" i="0" u="none" strike="noStrike">
                          <a:solidFill>
                            <a:schemeClr val="tx1"/>
                          </a:solidFill>
                          <a:effectLst/>
                          <a:latin typeface="Calibri" panose="020F0502020204030204" pitchFamily="34" charset="0"/>
                        </a:rPr>
                        <a:t>A1 tekstontsluiting woord/zin(nen)</a:t>
                      </a:r>
                    </a:p>
                  </a:txBody>
                  <a:tcPr marL="7282" marR="7282" marT="7282"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rowSpan="2">
                  <a:txBody>
                    <a:bodyPr/>
                    <a:lstStyle/>
                    <a:p>
                      <a:pPr algn="ctr" fontAlgn="ctr"/>
                      <a:r>
                        <a:rPr lang="nl-NL" sz="1600" b="1" i="0" u="none" strike="noStrike" dirty="0">
                          <a:solidFill>
                            <a:schemeClr val="tx1"/>
                          </a:solidFill>
                          <a:effectLst/>
                          <a:latin typeface="Calibri" panose="020F0502020204030204" pitchFamily="34" charset="0"/>
                        </a:rPr>
                        <a:t>50%</a:t>
                      </a:r>
                    </a:p>
                  </a:txBody>
                  <a:tcPr marL="7282" marR="7282" marT="72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algn="l" fontAlgn="b"/>
                      <a:r>
                        <a:rPr lang="nl-NL" sz="1600" b="0" i="0" u="none" strike="noStrike">
                          <a:solidFill>
                            <a:schemeClr val="tx1"/>
                          </a:solidFill>
                          <a:effectLst/>
                          <a:latin typeface="Calibri" panose="020F0502020204030204" pitchFamily="34" charset="0"/>
                        </a:rPr>
                        <a:t>Cultuurbechouwing</a:t>
                      </a:r>
                    </a:p>
                  </a:txBody>
                  <a:tcPr marL="7282" marR="7282" marT="72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rowSpan="5">
                  <a:txBody>
                    <a:bodyPr/>
                    <a:lstStyle/>
                    <a:p>
                      <a:pPr algn="ctr" fontAlgn="ctr"/>
                      <a:r>
                        <a:rPr lang="nl-NL" sz="1600" b="1" i="0" u="none" strike="noStrike">
                          <a:solidFill>
                            <a:schemeClr val="tx1"/>
                          </a:solidFill>
                          <a:effectLst/>
                          <a:latin typeface="Calibri" panose="020F0502020204030204" pitchFamily="34" charset="0"/>
                        </a:rPr>
                        <a:t>10 + 10</a:t>
                      </a:r>
                    </a:p>
                  </a:txBody>
                  <a:tcPr marL="7282" marR="7282" marT="7282" marB="0" vert="vert270" anchor="ctr">
                    <a:lnL w="6350" cap="flat" cmpd="sng" algn="ctr">
                      <a:solidFill>
                        <a:srgbClr val="000000"/>
                      </a:solidFill>
                      <a:prstDash val="solid"/>
                      <a:round/>
                      <a:headEnd type="none" w="med" len="med"/>
                      <a:tailEnd type="none" w="med" len="med"/>
                    </a:lnL>
                    <a:lnR w="25400" cap="flat" cmpd="dbl" algn="ctr">
                      <a:solidFill>
                        <a:srgbClr val="7030A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extLst>
                  <a:ext uri="{0D108BD9-81ED-4DB2-BD59-A6C34878D82A}">
                    <a16:rowId xmlns:a16="http://schemas.microsoft.com/office/drawing/2014/main" val="2106332627"/>
                  </a:ext>
                </a:extLst>
              </a:tr>
              <a:tr h="218704">
                <a:tc>
                  <a:txBody>
                    <a:bodyPr/>
                    <a:lstStyle/>
                    <a:p>
                      <a:pPr algn="l" fontAlgn="b"/>
                      <a:r>
                        <a:rPr lang="nl-NL" sz="1600" b="0" i="0" u="none" strike="noStrike">
                          <a:solidFill>
                            <a:schemeClr val="tx1"/>
                          </a:solidFill>
                          <a:effectLst/>
                          <a:latin typeface="Calibri" panose="020F0502020204030204" pitchFamily="34" charset="0"/>
                        </a:rPr>
                        <a:t>A2 tekstontsluiting (tekst)gedeelte</a:t>
                      </a:r>
                    </a:p>
                  </a:txBody>
                  <a:tcPr marL="7282" marR="7282" marT="7282"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vMerge="1">
                  <a:txBody>
                    <a:bodyPr/>
                    <a:lstStyle/>
                    <a:p>
                      <a:endParaRPr lang="nl-NL"/>
                    </a:p>
                  </a:txBody>
                  <a:tcPr/>
                </a:tc>
                <a:tc>
                  <a:txBody>
                    <a:bodyPr/>
                    <a:lstStyle/>
                    <a:p>
                      <a:pPr algn="l" fontAlgn="b"/>
                      <a:r>
                        <a:rPr lang="nl-NL" sz="1600" b="0" i="0" u="none" strike="noStrike">
                          <a:solidFill>
                            <a:schemeClr val="tx1"/>
                          </a:solidFill>
                          <a:effectLst/>
                          <a:latin typeface="Calibri" panose="020F0502020204030204" pitchFamily="34" charset="0"/>
                        </a:rPr>
                        <a:t>Literatuurbeschouwing</a:t>
                      </a:r>
                    </a:p>
                  </a:txBody>
                  <a:tcPr marL="7282" marR="7282" marT="72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vMerge="1">
                  <a:txBody>
                    <a:bodyPr/>
                    <a:lstStyle/>
                    <a:p>
                      <a:endParaRPr lang="nl-NL"/>
                    </a:p>
                  </a:txBody>
                  <a:tcPr/>
                </a:tc>
                <a:extLst>
                  <a:ext uri="{0D108BD9-81ED-4DB2-BD59-A6C34878D82A}">
                    <a16:rowId xmlns:a16="http://schemas.microsoft.com/office/drawing/2014/main" val="649871295"/>
                  </a:ext>
                </a:extLst>
              </a:tr>
              <a:tr h="229118">
                <a:tc>
                  <a:txBody>
                    <a:bodyPr/>
                    <a:lstStyle/>
                    <a:p>
                      <a:pPr algn="l" fontAlgn="b"/>
                      <a:r>
                        <a:rPr lang="nl-NL" sz="1600" b="0" i="0" u="none" strike="noStrike">
                          <a:solidFill>
                            <a:schemeClr val="tx1"/>
                          </a:solidFill>
                          <a:effectLst/>
                          <a:latin typeface="Calibri" panose="020F0502020204030204" pitchFamily="34" charset="0"/>
                        </a:rPr>
                        <a:t>B Tekst in context</a:t>
                      </a:r>
                    </a:p>
                  </a:txBody>
                  <a:tcPr marL="7282" marR="7282" marT="7282"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algn="ctr" fontAlgn="b"/>
                      <a:r>
                        <a:rPr lang="nl-NL" sz="1600" b="1" i="0" u="none" strike="noStrike">
                          <a:solidFill>
                            <a:schemeClr val="tx1"/>
                          </a:solidFill>
                          <a:effectLst/>
                          <a:latin typeface="Calibri" panose="020F0502020204030204" pitchFamily="34" charset="0"/>
                        </a:rPr>
                        <a:t>15%</a:t>
                      </a:r>
                    </a:p>
                  </a:txBody>
                  <a:tcPr marL="7282" marR="7282" marT="72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algn="l" fontAlgn="b"/>
                      <a:r>
                        <a:rPr lang="nl-NL" sz="1600" b="0" i="0" u="none" strike="noStrike">
                          <a:solidFill>
                            <a:schemeClr val="tx1"/>
                          </a:solidFill>
                          <a:effectLst/>
                          <a:latin typeface="Calibri" panose="020F0502020204030204" pitchFamily="34" charset="0"/>
                        </a:rPr>
                        <a:t>Taalbeschouwing</a:t>
                      </a:r>
                    </a:p>
                  </a:txBody>
                  <a:tcPr marL="7282" marR="7282" marT="72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vMerge="1">
                  <a:txBody>
                    <a:bodyPr/>
                    <a:lstStyle/>
                    <a:p>
                      <a:endParaRPr lang="nl-NL"/>
                    </a:p>
                  </a:txBody>
                  <a:tcPr/>
                </a:tc>
                <a:extLst>
                  <a:ext uri="{0D108BD9-81ED-4DB2-BD59-A6C34878D82A}">
                    <a16:rowId xmlns:a16="http://schemas.microsoft.com/office/drawing/2014/main" val="3319632925"/>
                  </a:ext>
                </a:extLst>
              </a:tr>
              <a:tr h="218704">
                <a:tc>
                  <a:txBody>
                    <a:bodyPr/>
                    <a:lstStyle/>
                    <a:p>
                      <a:pPr algn="l" fontAlgn="b"/>
                      <a:r>
                        <a:rPr lang="nl-NL" sz="1600" b="0" i="0" u="none" strike="noStrike">
                          <a:solidFill>
                            <a:schemeClr val="tx1"/>
                          </a:solidFill>
                          <a:effectLst/>
                          <a:latin typeface="Calibri" panose="020F0502020204030204" pitchFamily="34" charset="0"/>
                        </a:rPr>
                        <a:t>C1 Tekst v. later persp.: receptie</a:t>
                      </a:r>
                    </a:p>
                  </a:txBody>
                  <a:tcPr marL="7282" marR="7282" marT="7282"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rowSpan="2">
                  <a:txBody>
                    <a:bodyPr/>
                    <a:lstStyle/>
                    <a:p>
                      <a:pPr algn="ctr" fontAlgn="ctr"/>
                      <a:r>
                        <a:rPr lang="nl-NL" sz="1600" b="1" i="0" u="none" strike="noStrike">
                          <a:solidFill>
                            <a:schemeClr val="tx1"/>
                          </a:solidFill>
                          <a:effectLst/>
                          <a:latin typeface="Calibri" panose="020F0502020204030204" pitchFamily="34" charset="0"/>
                        </a:rPr>
                        <a:t>5%</a:t>
                      </a:r>
                    </a:p>
                  </a:txBody>
                  <a:tcPr marL="7282" marR="7282" marT="72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algn="l" fontAlgn="b"/>
                      <a:r>
                        <a:rPr lang="nl-NL" sz="1600" b="0" i="0" u="none" strike="noStrike">
                          <a:solidFill>
                            <a:schemeClr val="tx1"/>
                          </a:solidFill>
                          <a:effectLst/>
                          <a:latin typeface="Calibri" panose="020F0502020204030204" pitchFamily="34" charset="0"/>
                        </a:rPr>
                        <a:t>Receptie</a:t>
                      </a:r>
                    </a:p>
                  </a:txBody>
                  <a:tcPr marL="7282" marR="7282" marT="72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vMerge="1">
                  <a:txBody>
                    <a:bodyPr/>
                    <a:lstStyle/>
                    <a:p>
                      <a:endParaRPr lang="nl-NL"/>
                    </a:p>
                  </a:txBody>
                  <a:tcPr/>
                </a:tc>
                <a:extLst>
                  <a:ext uri="{0D108BD9-81ED-4DB2-BD59-A6C34878D82A}">
                    <a16:rowId xmlns:a16="http://schemas.microsoft.com/office/drawing/2014/main" val="857622063"/>
                  </a:ext>
                </a:extLst>
              </a:tr>
              <a:tr h="218704">
                <a:tc>
                  <a:txBody>
                    <a:bodyPr/>
                    <a:lstStyle/>
                    <a:p>
                      <a:pPr algn="l" fontAlgn="b"/>
                      <a:r>
                        <a:rPr lang="nl-NL" sz="1600" b="0" i="0" u="none" strike="noStrike" dirty="0">
                          <a:solidFill>
                            <a:schemeClr val="tx1"/>
                          </a:solidFill>
                          <a:effectLst/>
                          <a:latin typeface="Calibri" panose="020F0502020204030204" pitchFamily="34" charset="0"/>
                        </a:rPr>
                        <a:t>C2 Tekst v. later </a:t>
                      </a:r>
                      <a:r>
                        <a:rPr lang="nl-NL" sz="1600" b="0" i="0" u="none" strike="noStrike" dirty="0" err="1">
                          <a:solidFill>
                            <a:schemeClr val="tx1"/>
                          </a:solidFill>
                          <a:effectLst/>
                          <a:latin typeface="Calibri" panose="020F0502020204030204" pitchFamily="34" charset="0"/>
                        </a:rPr>
                        <a:t>persp</a:t>
                      </a:r>
                      <a:r>
                        <a:rPr lang="nl-NL" sz="1600" b="0" i="0" u="none" strike="noStrike" dirty="0">
                          <a:solidFill>
                            <a:schemeClr val="tx1"/>
                          </a:solidFill>
                          <a:effectLst/>
                          <a:latin typeface="Calibri" panose="020F0502020204030204" pitchFamily="34" charset="0"/>
                        </a:rPr>
                        <a:t>.: actualisatie</a:t>
                      </a:r>
                    </a:p>
                  </a:txBody>
                  <a:tcPr marL="7282" marR="7282" marT="7282"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vMerge="1">
                  <a:txBody>
                    <a:bodyPr/>
                    <a:lstStyle/>
                    <a:p>
                      <a:endParaRPr lang="nl-NL"/>
                    </a:p>
                  </a:txBody>
                  <a:tcPr/>
                </a:tc>
                <a:tc>
                  <a:txBody>
                    <a:bodyPr/>
                    <a:lstStyle/>
                    <a:p>
                      <a:pPr algn="l" fontAlgn="b"/>
                      <a:r>
                        <a:rPr lang="nl-NL" sz="1600" b="0" i="0" u="none" strike="noStrike">
                          <a:solidFill>
                            <a:schemeClr val="tx1"/>
                          </a:solidFill>
                          <a:effectLst/>
                          <a:latin typeface="Calibri" panose="020F0502020204030204" pitchFamily="34" charset="0"/>
                        </a:rPr>
                        <a:t>Vertaalkunde</a:t>
                      </a:r>
                    </a:p>
                  </a:txBody>
                  <a:tcPr marL="7282" marR="7282" marT="72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vMerge="1">
                  <a:txBody>
                    <a:bodyPr/>
                    <a:lstStyle/>
                    <a:p>
                      <a:endParaRPr lang="nl-NL"/>
                    </a:p>
                  </a:txBody>
                  <a:tcPr/>
                </a:tc>
                <a:extLst>
                  <a:ext uri="{0D108BD9-81ED-4DB2-BD59-A6C34878D82A}">
                    <a16:rowId xmlns:a16="http://schemas.microsoft.com/office/drawing/2014/main" val="2875128091"/>
                  </a:ext>
                </a:extLst>
              </a:tr>
              <a:tr h="218704">
                <a:tc>
                  <a:txBody>
                    <a:bodyPr/>
                    <a:lstStyle/>
                    <a:p>
                      <a:pPr algn="l" fontAlgn="b"/>
                      <a:r>
                        <a:rPr lang="nl-NL" sz="1600" b="0" i="0" u="none" strike="noStrike">
                          <a:solidFill>
                            <a:schemeClr val="tx1"/>
                          </a:solidFill>
                          <a:effectLst/>
                          <a:latin typeface="Calibri" panose="020F0502020204030204" pitchFamily="34" charset="0"/>
                        </a:rPr>
                        <a:t>D1 Tekst en leerling: intercult.bewustzijn</a:t>
                      </a:r>
                    </a:p>
                  </a:txBody>
                  <a:tcPr marL="7282" marR="7282" marT="7282"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rowSpan="2">
                  <a:txBody>
                    <a:bodyPr/>
                    <a:lstStyle/>
                    <a:p>
                      <a:pPr algn="ctr" fontAlgn="ctr"/>
                      <a:r>
                        <a:rPr lang="nl-NL" sz="1600" b="1" i="0" u="none" strike="noStrike">
                          <a:solidFill>
                            <a:schemeClr val="tx1"/>
                          </a:solidFill>
                          <a:effectLst/>
                          <a:latin typeface="Calibri" panose="020F0502020204030204" pitchFamily="34" charset="0"/>
                        </a:rPr>
                        <a:t>10%</a:t>
                      </a:r>
                    </a:p>
                  </a:txBody>
                  <a:tcPr marL="7282" marR="7282" marT="728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algn="l" fontAlgn="b"/>
                      <a:r>
                        <a:rPr lang="nl-NL" sz="1600" b="0" i="0" u="none" strike="noStrike">
                          <a:solidFill>
                            <a:schemeClr val="tx1"/>
                          </a:solidFill>
                          <a:effectLst/>
                          <a:latin typeface="Calibri" panose="020F0502020204030204" pitchFamily="34" charset="0"/>
                        </a:rPr>
                        <a:t> </a:t>
                      </a:r>
                    </a:p>
                  </a:txBody>
                  <a:tcPr marL="7282" marR="7282" marT="72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algn="ctr" fontAlgn="b"/>
                      <a:r>
                        <a:rPr lang="nl-NL" sz="1600" b="1" i="0" u="none" strike="noStrike">
                          <a:solidFill>
                            <a:schemeClr val="tx1"/>
                          </a:solidFill>
                          <a:effectLst/>
                          <a:latin typeface="Calibri" panose="020F0502020204030204" pitchFamily="34" charset="0"/>
                        </a:rPr>
                        <a:t> </a:t>
                      </a:r>
                    </a:p>
                  </a:txBody>
                  <a:tcPr marL="7282" marR="7282" marT="7282" marB="0" anchor="b">
                    <a:lnL w="6350" cap="flat" cmpd="sng" algn="ctr">
                      <a:solidFill>
                        <a:srgbClr val="000000"/>
                      </a:solidFill>
                      <a:prstDash val="solid"/>
                      <a:round/>
                      <a:headEnd type="none" w="med" len="med"/>
                      <a:tailEnd type="none" w="med" len="med"/>
                    </a:lnL>
                    <a:lnR w="25400" cap="flat" cmpd="dbl" algn="ctr">
                      <a:solidFill>
                        <a:srgbClr val="7030A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extLst>
                  <a:ext uri="{0D108BD9-81ED-4DB2-BD59-A6C34878D82A}">
                    <a16:rowId xmlns:a16="http://schemas.microsoft.com/office/drawing/2014/main" val="2287474307"/>
                  </a:ext>
                </a:extLst>
              </a:tr>
              <a:tr h="229118">
                <a:tc>
                  <a:txBody>
                    <a:bodyPr/>
                    <a:lstStyle/>
                    <a:p>
                      <a:pPr algn="l" fontAlgn="b"/>
                      <a:r>
                        <a:rPr lang="nl-NL" sz="1600" b="0" i="0" u="none" strike="noStrike">
                          <a:solidFill>
                            <a:schemeClr val="tx1"/>
                          </a:solidFill>
                          <a:effectLst/>
                          <a:latin typeface="Calibri" panose="020F0502020204030204" pitchFamily="34" charset="0"/>
                        </a:rPr>
                        <a:t>D2 Tekst en leerling: pers.reflectie</a:t>
                      </a:r>
                    </a:p>
                  </a:txBody>
                  <a:tcPr marL="7282" marR="7282" marT="7282"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vMerge="1">
                  <a:txBody>
                    <a:bodyPr/>
                    <a:lstStyle/>
                    <a:p>
                      <a:endParaRPr lang="nl-NL"/>
                    </a:p>
                  </a:txBody>
                  <a:tcPr/>
                </a:tc>
                <a:tc>
                  <a:txBody>
                    <a:bodyPr/>
                    <a:lstStyle/>
                    <a:p>
                      <a:pPr algn="l" fontAlgn="b"/>
                      <a:r>
                        <a:rPr lang="nl-NL" sz="1600" b="0" i="0" u="none" strike="noStrike">
                          <a:solidFill>
                            <a:schemeClr val="tx1"/>
                          </a:solidFill>
                          <a:effectLst/>
                          <a:latin typeface="Calibri" panose="020F0502020204030204" pitchFamily="34" charset="0"/>
                        </a:rPr>
                        <a:t> </a:t>
                      </a:r>
                    </a:p>
                  </a:txBody>
                  <a:tcPr marL="7282" marR="7282" marT="72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algn="ctr" fontAlgn="b"/>
                      <a:r>
                        <a:rPr lang="nl-NL" sz="1600" b="1" i="0" u="none" strike="noStrike">
                          <a:solidFill>
                            <a:schemeClr val="tx1"/>
                          </a:solidFill>
                          <a:effectLst/>
                          <a:latin typeface="Calibri" panose="020F0502020204030204" pitchFamily="34" charset="0"/>
                        </a:rPr>
                        <a:t> </a:t>
                      </a:r>
                    </a:p>
                  </a:txBody>
                  <a:tcPr marL="7282" marR="7282" marT="7282" marB="0" anchor="b">
                    <a:lnL w="6350" cap="flat" cmpd="sng" algn="ctr">
                      <a:solidFill>
                        <a:srgbClr val="000000"/>
                      </a:solidFill>
                      <a:prstDash val="solid"/>
                      <a:round/>
                      <a:headEnd type="none" w="med" len="med"/>
                      <a:tailEnd type="none" w="med" len="med"/>
                    </a:lnL>
                    <a:lnR w="25400" cap="flat" cmpd="dbl" algn="ctr">
                      <a:solidFill>
                        <a:srgbClr val="7030A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extLst>
                  <a:ext uri="{0D108BD9-81ED-4DB2-BD59-A6C34878D82A}">
                    <a16:rowId xmlns:a16="http://schemas.microsoft.com/office/drawing/2014/main" val="793941940"/>
                  </a:ext>
                </a:extLst>
              </a:tr>
              <a:tr h="229118">
                <a:tc>
                  <a:txBody>
                    <a:bodyPr/>
                    <a:lstStyle/>
                    <a:p>
                      <a:pPr algn="l" fontAlgn="b"/>
                      <a:r>
                        <a:rPr lang="nl-NL" sz="1600" b="0" i="0" u="none" strike="noStrike">
                          <a:solidFill>
                            <a:schemeClr val="tx1"/>
                          </a:solidFill>
                          <a:effectLst/>
                          <a:latin typeface="Calibri" panose="020F0502020204030204" pitchFamily="34" charset="0"/>
                        </a:rPr>
                        <a:t> </a:t>
                      </a:r>
                    </a:p>
                  </a:txBody>
                  <a:tcPr marL="7282" marR="7282" marT="7282"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algn="ctr" fontAlgn="b"/>
                      <a:r>
                        <a:rPr lang="nl-NL" sz="1600" b="1" i="0" u="none" strike="noStrike">
                          <a:solidFill>
                            <a:schemeClr val="tx1"/>
                          </a:solidFill>
                          <a:effectLst/>
                          <a:latin typeface="Calibri" panose="020F0502020204030204" pitchFamily="34" charset="0"/>
                        </a:rPr>
                        <a:t>80%</a:t>
                      </a:r>
                    </a:p>
                  </a:txBody>
                  <a:tcPr marL="7282" marR="7282" marT="72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algn="l" fontAlgn="b"/>
                      <a:r>
                        <a:rPr lang="nl-NL" sz="1600" b="0" i="0" u="none" strike="noStrike">
                          <a:solidFill>
                            <a:schemeClr val="tx1"/>
                          </a:solidFill>
                          <a:effectLst/>
                          <a:latin typeface="Calibri" panose="020F0502020204030204" pitchFamily="34" charset="0"/>
                        </a:rPr>
                        <a:t> </a:t>
                      </a:r>
                    </a:p>
                  </a:txBody>
                  <a:tcPr marL="7282" marR="7282" marT="72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algn="ctr" fontAlgn="b"/>
                      <a:r>
                        <a:rPr lang="nl-NL" sz="1600" b="1" i="0" u="none" strike="noStrike" dirty="0">
                          <a:solidFill>
                            <a:schemeClr val="tx1"/>
                          </a:solidFill>
                          <a:effectLst/>
                          <a:latin typeface="Calibri" panose="020F0502020204030204" pitchFamily="34" charset="0"/>
                        </a:rPr>
                        <a:t>20%</a:t>
                      </a:r>
                    </a:p>
                  </a:txBody>
                  <a:tcPr marL="7282" marR="7282" marT="7282" marB="0" anchor="b">
                    <a:lnL w="6350" cap="flat" cmpd="sng" algn="ctr">
                      <a:solidFill>
                        <a:srgbClr val="000000"/>
                      </a:solidFill>
                      <a:prstDash val="solid"/>
                      <a:round/>
                      <a:headEnd type="none" w="med" len="med"/>
                      <a:tailEnd type="none" w="med" len="med"/>
                    </a:lnL>
                    <a:lnR w="25400" cap="flat" cmpd="dbl" algn="ctr">
                      <a:solidFill>
                        <a:srgbClr val="7030A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extLst>
                  <a:ext uri="{0D108BD9-81ED-4DB2-BD59-A6C34878D82A}">
                    <a16:rowId xmlns:a16="http://schemas.microsoft.com/office/drawing/2014/main" val="3898597923"/>
                  </a:ext>
                </a:extLst>
              </a:tr>
              <a:tr h="229118">
                <a:tc>
                  <a:txBody>
                    <a:bodyPr/>
                    <a:lstStyle/>
                    <a:p>
                      <a:pPr algn="l" fontAlgn="b"/>
                      <a:r>
                        <a:rPr lang="nl-NL" sz="1600" b="0" i="0" u="none" strike="noStrike">
                          <a:solidFill>
                            <a:schemeClr val="tx1"/>
                          </a:solidFill>
                          <a:effectLst/>
                          <a:latin typeface="Calibri" panose="020F0502020204030204" pitchFamily="34" charset="0"/>
                        </a:rPr>
                        <a:t> </a:t>
                      </a:r>
                    </a:p>
                  </a:txBody>
                  <a:tcPr marL="7282" marR="7282" marT="7282"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algn="ctr" fontAlgn="b"/>
                      <a:r>
                        <a:rPr lang="nl-NL" sz="1600" b="0" i="0" u="none" strike="noStrike">
                          <a:solidFill>
                            <a:schemeClr val="tx1"/>
                          </a:solidFill>
                          <a:effectLst/>
                          <a:latin typeface="Calibri" panose="020F0502020204030204" pitchFamily="34" charset="0"/>
                        </a:rPr>
                        <a:t> </a:t>
                      </a:r>
                    </a:p>
                  </a:txBody>
                  <a:tcPr marL="7282" marR="7282" marT="72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algn="l" fontAlgn="b"/>
                      <a:r>
                        <a:rPr lang="nl-NL" sz="1600" b="0" i="0" u="none" strike="noStrike">
                          <a:solidFill>
                            <a:schemeClr val="tx1"/>
                          </a:solidFill>
                          <a:effectLst/>
                          <a:latin typeface="Calibri" panose="020F0502020204030204" pitchFamily="34" charset="0"/>
                        </a:rPr>
                        <a:t> </a:t>
                      </a:r>
                    </a:p>
                  </a:txBody>
                  <a:tcPr marL="7282" marR="7282" marT="728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lumOff val="15000"/>
                      </a:schemeClr>
                    </a:solidFill>
                  </a:tcPr>
                </a:tc>
                <a:tc>
                  <a:txBody>
                    <a:bodyPr/>
                    <a:lstStyle/>
                    <a:p>
                      <a:pPr algn="l" fontAlgn="b"/>
                      <a:r>
                        <a:rPr lang="nl-NL" sz="1200" b="0" i="0" u="none" strike="noStrike">
                          <a:solidFill>
                            <a:schemeClr val="tx1"/>
                          </a:solidFill>
                          <a:effectLst/>
                          <a:latin typeface="Calibri" panose="020F0502020204030204" pitchFamily="34" charset="0"/>
                        </a:rPr>
                        <a:t> </a:t>
                      </a:r>
                    </a:p>
                  </a:txBody>
                  <a:tcPr marL="7282" marR="7282" marT="7282" marB="0" anchor="b">
                    <a:lnL w="6350" cap="flat" cmpd="sng" algn="ctr">
                      <a:solidFill>
                        <a:srgbClr val="000000"/>
                      </a:solidFill>
                      <a:prstDash val="solid"/>
                      <a:round/>
                      <a:headEnd type="none" w="med" len="med"/>
                      <a:tailEnd type="none" w="med" len="med"/>
                    </a:lnL>
                    <a:lnR w="25400" cap="flat" cmpd="dbl" algn="ctr">
                      <a:solidFill>
                        <a:srgbClr val="7030A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lumOff val="15000"/>
                      </a:schemeClr>
                    </a:solidFill>
                  </a:tcPr>
                </a:tc>
                <a:extLst>
                  <a:ext uri="{0D108BD9-81ED-4DB2-BD59-A6C34878D82A}">
                    <a16:rowId xmlns:a16="http://schemas.microsoft.com/office/drawing/2014/main" val="1746718901"/>
                  </a:ext>
                </a:extLst>
              </a:tr>
              <a:tr h="218704">
                <a:tc gridSpan="2">
                  <a:txBody>
                    <a:bodyPr/>
                    <a:lstStyle/>
                    <a:p>
                      <a:pPr algn="ctr" fontAlgn="b"/>
                      <a:r>
                        <a:rPr lang="nl-NL" sz="1600" b="0" i="0" u="none" strike="noStrike">
                          <a:solidFill>
                            <a:schemeClr val="tx1"/>
                          </a:solidFill>
                          <a:effectLst/>
                          <a:latin typeface="Calibri" panose="020F0502020204030204" pitchFamily="34" charset="0"/>
                        </a:rPr>
                        <a:t> </a:t>
                      </a:r>
                    </a:p>
                  </a:txBody>
                  <a:tcPr marL="7282" marR="7282" marT="7282"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hMerge="1">
                  <a:txBody>
                    <a:bodyPr/>
                    <a:lstStyle/>
                    <a:p>
                      <a:endParaRPr lang="nl-NL"/>
                    </a:p>
                  </a:txBody>
                  <a:tcPr/>
                </a:tc>
                <a:tc gridSpan="2">
                  <a:txBody>
                    <a:bodyPr/>
                    <a:lstStyle/>
                    <a:p>
                      <a:pPr algn="l" fontAlgn="b"/>
                      <a:r>
                        <a:rPr lang="nl-NL" sz="1600" b="0" i="0" u="none" strike="noStrike">
                          <a:solidFill>
                            <a:schemeClr val="tx1"/>
                          </a:solidFill>
                          <a:effectLst/>
                          <a:latin typeface="Calibri" panose="020F0502020204030204" pitchFamily="34" charset="0"/>
                        </a:rPr>
                        <a:t>verdiepend</a:t>
                      </a:r>
                    </a:p>
                  </a:txBody>
                  <a:tcPr marL="7282" marR="7282" marT="7282" marB="0" anchor="b">
                    <a:lnL w="6350" cap="flat" cmpd="sng" algn="ctr">
                      <a:solidFill>
                        <a:srgbClr val="000000"/>
                      </a:solidFill>
                      <a:prstDash val="solid"/>
                      <a:round/>
                      <a:headEnd type="none" w="med" len="med"/>
                      <a:tailEnd type="none" w="med" len="med"/>
                    </a:lnL>
                    <a:lnR w="25400" cap="flat" cmpd="dbl" algn="ctr">
                      <a:solidFill>
                        <a:srgbClr val="7030A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hMerge="1">
                  <a:txBody>
                    <a:bodyPr/>
                    <a:lstStyle/>
                    <a:p>
                      <a:endParaRPr lang="nl-NL"/>
                    </a:p>
                  </a:txBody>
                  <a:tcPr/>
                </a:tc>
                <a:extLst>
                  <a:ext uri="{0D108BD9-81ED-4DB2-BD59-A6C34878D82A}">
                    <a16:rowId xmlns:a16="http://schemas.microsoft.com/office/drawing/2014/main" val="1769572362"/>
                  </a:ext>
                </a:extLst>
              </a:tr>
              <a:tr h="218704">
                <a:tc gridSpan="2">
                  <a:txBody>
                    <a:bodyPr/>
                    <a:lstStyle/>
                    <a:p>
                      <a:pPr algn="ctr" fontAlgn="b"/>
                      <a:r>
                        <a:rPr lang="nl-NL" sz="1600" b="0" i="0" u="none" strike="noStrike">
                          <a:solidFill>
                            <a:schemeClr val="tx1"/>
                          </a:solidFill>
                          <a:effectLst/>
                          <a:latin typeface="Calibri" panose="020F0502020204030204" pitchFamily="34" charset="0"/>
                        </a:rPr>
                        <a:t> </a:t>
                      </a:r>
                    </a:p>
                  </a:txBody>
                  <a:tcPr marL="7282" marR="7282" marT="7282"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hMerge="1">
                  <a:txBody>
                    <a:bodyPr/>
                    <a:lstStyle/>
                    <a:p>
                      <a:endParaRPr lang="nl-NL"/>
                    </a:p>
                  </a:txBody>
                  <a:tcPr/>
                </a:tc>
                <a:tc gridSpan="2">
                  <a:txBody>
                    <a:bodyPr/>
                    <a:lstStyle/>
                    <a:p>
                      <a:pPr algn="l" fontAlgn="b"/>
                      <a:r>
                        <a:rPr lang="nl-NL" sz="1600" b="0" i="0" u="none" strike="noStrike">
                          <a:solidFill>
                            <a:schemeClr val="tx1"/>
                          </a:solidFill>
                          <a:effectLst/>
                          <a:latin typeface="Calibri" panose="020F0502020204030204" pitchFamily="34" charset="0"/>
                        </a:rPr>
                        <a:t>verbredend</a:t>
                      </a:r>
                    </a:p>
                  </a:txBody>
                  <a:tcPr marL="7282" marR="7282" marT="7282" marB="0" anchor="b">
                    <a:lnL w="6350" cap="flat" cmpd="sng" algn="ctr">
                      <a:solidFill>
                        <a:srgbClr val="000000"/>
                      </a:solidFill>
                      <a:prstDash val="solid"/>
                      <a:round/>
                      <a:headEnd type="none" w="med" len="med"/>
                      <a:tailEnd type="none" w="med" len="med"/>
                    </a:lnL>
                    <a:lnR w="25400" cap="flat" cmpd="dbl" algn="ctr">
                      <a:solidFill>
                        <a:srgbClr val="7030A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hMerge="1">
                  <a:txBody>
                    <a:bodyPr/>
                    <a:lstStyle/>
                    <a:p>
                      <a:endParaRPr lang="nl-NL"/>
                    </a:p>
                  </a:txBody>
                  <a:tcPr/>
                </a:tc>
                <a:extLst>
                  <a:ext uri="{0D108BD9-81ED-4DB2-BD59-A6C34878D82A}">
                    <a16:rowId xmlns:a16="http://schemas.microsoft.com/office/drawing/2014/main" val="1284430929"/>
                  </a:ext>
                </a:extLst>
              </a:tr>
              <a:tr h="218704">
                <a:tc gridSpan="2">
                  <a:txBody>
                    <a:bodyPr/>
                    <a:lstStyle/>
                    <a:p>
                      <a:pPr algn="ctr" fontAlgn="b"/>
                      <a:r>
                        <a:rPr lang="nl-NL" sz="1600" b="0" i="0" u="none" strike="noStrike">
                          <a:solidFill>
                            <a:schemeClr val="tx1"/>
                          </a:solidFill>
                          <a:effectLst/>
                          <a:latin typeface="Calibri" panose="020F0502020204030204" pitchFamily="34" charset="0"/>
                        </a:rPr>
                        <a:t> </a:t>
                      </a:r>
                    </a:p>
                  </a:txBody>
                  <a:tcPr marL="7282" marR="7282" marT="7282"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hMerge="1">
                  <a:txBody>
                    <a:bodyPr/>
                    <a:lstStyle/>
                    <a:p>
                      <a:endParaRPr lang="nl-NL"/>
                    </a:p>
                  </a:txBody>
                  <a:tcPr/>
                </a:tc>
                <a:tc gridSpan="2">
                  <a:txBody>
                    <a:bodyPr/>
                    <a:lstStyle/>
                    <a:p>
                      <a:pPr algn="l" fontAlgn="b"/>
                      <a:r>
                        <a:rPr lang="nl-NL" sz="1600" b="0" i="0" u="none" strike="noStrike">
                          <a:solidFill>
                            <a:schemeClr val="tx1"/>
                          </a:solidFill>
                          <a:effectLst/>
                          <a:latin typeface="Calibri" panose="020F0502020204030204" pitchFamily="34" charset="0"/>
                        </a:rPr>
                        <a:t>keuze door bevoegd gezag</a:t>
                      </a:r>
                    </a:p>
                  </a:txBody>
                  <a:tcPr marL="7282" marR="7282" marT="7282" marB="0" anchor="b">
                    <a:lnL w="6350" cap="flat" cmpd="sng" algn="ctr">
                      <a:solidFill>
                        <a:srgbClr val="000000"/>
                      </a:solidFill>
                      <a:prstDash val="solid"/>
                      <a:round/>
                      <a:headEnd type="none" w="med" len="med"/>
                      <a:tailEnd type="none" w="med" len="med"/>
                    </a:lnL>
                    <a:lnR w="25400" cap="flat" cmpd="dbl" algn="ctr">
                      <a:solidFill>
                        <a:srgbClr val="7030A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hMerge="1">
                  <a:txBody>
                    <a:bodyPr/>
                    <a:lstStyle/>
                    <a:p>
                      <a:endParaRPr lang="nl-NL"/>
                    </a:p>
                  </a:txBody>
                  <a:tcPr/>
                </a:tc>
                <a:extLst>
                  <a:ext uri="{0D108BD9-81ED-4DB2-BD59-A6C34878D82A}">
                    <a16:rowId xmlns:a16="http://schemas.microsoft.com/office/drawing/2014/main" val="2103410376"/>
                  </a:ext>
                </a:extLst>
              </a:tr>
              <a:tr h="218704">
                <a:tc gridSpan="2">
                  <a:txBody>
                    <a:bodyPr/>
                    <a:lstStyle/>
                    <a:p>
                      <a:pPr algn="ctr" fontAlgn="b"/>
                      <a:r>
                        <a:rPr lang="nl-NL" sz="1600" b="0" i="0" u="none" strike="noStrike">
                          <a:solidFill>
                            <a:schemeClr val="tx1"/>
                          </a:solidFill>
                          <a:effectLst/>
                          <a:latin typeface="Calibri" panose="020F0502020204030204" pitchFamily="34" charset="0"/>
                        </a:rPr>
                        <a:t> </a:t>
                      </a:r>
                    </a:p>
                  </a:txBody>
                  <a:tcPr marL="7282" marR="7282" marT="7282"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hMerge="1">
                  <a:txBody>
                    <a:bodyPr/>
                    <a:lstStyle/>
                    <a:p>
                      <a:endParaRPr lang="nl-NL"/>
                    </a:p>
                  </a:txBody>
                  <a:tcPr/>
                </a:tc>
                <a:tc gridSpan="2">
                  <a:txBody>
                    <a:bodyPr/>
                    <a:lstStyle/>
                    <a:p>
                      <a:pPr algn="l" fontAlgn="b"/>
                      <a:r>
                        <a:rPr lang="nl-NL" sz="1600" b="0" i="0" u="none" strike="noStrike">
                          <a:solidFill>
                            <a:schemeClr val="tx1"/>
                          </a:solidFill>
                          <a:effectLst/>
                          <a:latin typeface="Calibri" panose="020F0502020204030204" pitchFamily="34" charset="0"/>
                        </a:rPr>
                        <a:t>niet gekoppeld aan thema</a:t>
                      </a:r>
                    </a:p>
                  </a:txBody>
                  <a:tcPr marL="7282" marR="7282" marT="7282" marB="0" anchor="b">
                    <a:lnL w="6350" cap="flat" cmpd="sng" algn="ctr">
                      <a:solidFill>
                        <a:srgbClr val="000000"/>
                      </a:solidFill>
                      <a:prstDash val="solid"/>
                      <a:round/>
                      <a:headEnd type="none" w="med" len="med"/>
                      <a:tailEnd type="none" w="med" len="med"/>
                    </a:lnL>
                    <a:lnR w="25400" cap="flat" cmpd="dbl" algn="ctr">
                      <a:solidFill>
                        <a:srgbClr val="7030A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hMerge="1">
                  <a:txBody>
                    <a:bodyPr/>
                    <a:lstStyle/>
                    <a:p>
                      <a:endParaRPr lang="nl-NL"/>
                    </a:p>
                  </a:txBody>
                  <a:tcPr/>
                </a:tc>
                <a:extLst>
                  <a:ext uri="{0D108BD9-81ED-4DB2-BD59-A6C34878D82A}">
                    <a16:rowId xmlns:a16="http://schemas.microsoft.com/office/drawing/2014/main" val="908191627"/>
                  </a:ext>
                </a:extLst>
              </a:tr>
              <a:tr h="218704">
                <a:tc gridSpan="2">
                  <a:txBody>
                    <a:bodyPr/>
                    <a:lstStyle/>
                    <a:p>
                      <a:pPr algn="ctr" fontAlgn="b"/>
                      <a:r>
                        <a:rPr lang="nl-NL" sz="1600" b="0" i="0" u="none" strike="noStrike">
                          <a:solidFill>
                            <a:schemeClr val="tx1"/>
                          </a:solidFill>
                          <a:effectLst/>
                          <a:latin typeface="Calibri" panose="020F0502020204030204" pitchFamily="34" charset="0"/>
                        </a:rPr>
                        <a:t> </a:t>
                      </a:r>
                    </a:p>
                  </a:txBody>
                  <a:tcPr marL="7282" marR="7282" marT="7282"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hMerge="1">
                  <a:txBody>
                    <a:bodyPr/>
                    <a:lstStyle/>
                    <a:p>
                      <a:endParaRPr lang="nl-NL"/>
                    </a:p>
                  </a:txBody>
                  <a:tcPr/>
                </a:tc>
                <a:tc gridSpan="2">
                  <a:txBody>
                    <a:bodyPr/>
                    <a:lstStyle/>
                    <a:p>
                      <a:pPr algn="l" fontAlgn="b"/>
                      <a:r>
                        <a:rPr lang="nl-NL" sz="1600" b="0" i="0" u="none" strike="noStrike" dirty="0">
                          <a:solidFill>
                            <a:schemeClr val="tx1"/>
                          </a:solidFill>
                          <a:effectLst/>
                          <a:latin typeface="Calibri" panose="020F0502020204030204" pitchFamily="34" charset="0"/>
                        </a:rPr>
                        <a:t>niet gekoppeld aan tekst</a:t>
                      </a:r>
                    </a:p>
                  </a:txBody>
                  <a:tcPr marL="7282" marR="7282" marT="7282" marB="0" anchor="b">
                    <a:lnL w="6350" cap="flat" cmpd="sng" algn="ctr">
                      <a:solidFill>
                        <a:srgbClr val="000000"/>
                      </a:solidFill>
                      <a:prstDash val="solid"/>
                      <a:round/>
                      <a:headEnd type="none" w="med" len="med"/>
                      <a:tailEnd type="none" w="med" len="med"/>
                    </a:lnL>
                    <a:lnR w="25400" cap="flat" cmpd="dbl" algn="ctr">
                      <a:solidFill>
                        <a:srgbClr val="7030A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hMerge="1">
                  <a:txBody>
                    <a:bodyPr/>
                    <a:lstStyle/>
                    <a:p>
                      <a:endParaRPr lang="nl-NL"/>
                    </a:p>
                  </a:txBody>
                  <a:tcPr/>
                </a:tc>
                <a:extLst>
                  <a:ext uri="{0D108BD9-81ED-4DB2-BD59-A6C34878D82A}">
                    <a16:rowId xmlns:a16="http://schemas.microsoft.com/office/drawing/2014/main" val="1884545946"/>
                  </a:ext>
                </a:extLst>
              </a:tr>
              <a:tr h="407727">
                <a:tc gridSpan="2">
                  <a:txBody>
                    <a:bodyPr/>
                    <a:lstStyle/>
                    <a:p>
                      <a:pPr algn="ctr" fontAlgn="b"/>
                      <a:r>
                        <a:rPr lang="nl-NL" sz="1600" b="0" i="0" u="none" strike="noStrike" dirty="0">
                          <a:solidFill>
                            <a:schemeClr val="tx1"/>
                          </a:solidFill>
                          <a:effectLst/>
                          <a:latin typeface="Calibri" panose="020F0502020204030204" pitchFamily="34" charset="0"/>
                        </a:rPr>
                        <a:t> </a:t>
                      </a:r>
                    </a:p>
                  </a:txBody>
                  <a:tcPr marL="7282" marR="7282" marT="7282"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hMerge="1">
                  <a:txBody>
                    <a:bodyPr/>
                    <a:lstStyle/>
                    <a:p>
                      <a:endParaRPr lang="nl-NL"/>
                    </a:p>
                  </a:txBody>
                  <a:tcPr/>
                </a:tc>
                <a:tc gridSpan="2">
                  <a:txBody>
                    <a:bodyPr/>
                    <a:lstStyle/>
                    <a:p>
                      <a:pPr algn="l" fontAlgn="b"/>
                      <a:r>
                        <a:rPr lang="nl-NL" sz="1600" b="0" i="0" u="none" strike="noStrike">
                          <a:solidFill>
                            <a:schemeClr val="tx1"/>
                          </a:solidFill>
                          <a:effectLst/>
                          <a:latin typeface="Calibri" panose="020F0502020204030204" pitchFamily="34" charset="0"/>
                        </a:rPr>
                        <a:t>ll kan onderzoeken of creëren</a:t>
                      </a:r>
                    </a:p>
                  </a:txBody>
                  <a:tcPr marL="7282" marR="7282" marT="7282" marB="0" anchor="b">
                    <a:lnL w="6350" cap="flat" cmpd="sng" algn="ctr">
                      <a:solidFill>
                        <a:srgbClr val="000000"/>
                      </a:solidFill>
                      <a:prstDash val="solid"/>
                      <a:round/>
                      <a:headEnd type="none" w="med" len="med"/>
                      <a:tailEnd type="none" w="med" len="med"/>
                    </a:lnL>
                    <a:lnR w="25400" cap="flat" cmpd="dbl" algn="ctr">
                      <a:solidFill>
                        <a:srgbClr val="7030A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hMerge="1">
                  <a:txBody>
                    <a:bodyPr/>
                    <a:lstStyle/>
                    <a:p>
                      <a:endParaRPr lang="nl-NL"/>
                    </a:p>
                  </a:txBody>
                  <a:tcPr/>
                </a:tc>
                <a:extLst>
                  <a:ext uri="{0D108BD9-81ED-4DB2-BD59-A6C34878D82A}">
                    <a16:rowId xmlns:a16="http://schemas.microsoft.com/office/drawing/2014/main" val="2770480511"/>
                  </a:ext>
                </a:extLst>
              </a:tr>
              <a:tr h="218704">
                <a:tc gridSpan="2">
                  <a:txBody>
                    <a:bodyPr/>
                    <a:lstStyle/>
                    <a:p>
                      <a:pPr algn="ctr" fontAlgn="b"/>
                      <a:r>
                        <a:rPr lang="nl-NL" sz="1600" b="0" i="0" u="none" strike="noStrike" dirty="0">
                          <a:solidFill>
                            <a:schemeClr val="tx1"/>
                          </a:solidFill>
                          <a:effectLst/>
                          <a:latin typeface="Calibri" panose="020F0502020204030204" pitchFamily="34" charset="0"/>
                        </a:rPr>
                        <a:t> </a:t>
                      </a:r>
                    </a:p>
                  </a:txBody>
                  <a:tcPr marL="7282" marR="7282" marT="7282"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hMerge="1">
                  <a:txBody>
                    <a:bodyPr/>
                    <a:lstStyle/>
                    <a:p>
                      <a:endParaRPr lang="nl-NL"/>
                    </a:p>
                  </a:txBody>
                  <a:tcPr/>
                </a:tc>
                <a:tc gridSpan="2">
                  <a:txBody>
                    <a:bodyPr/>
                    <a:lstStyle/>
                    <a:p>
                      <a:pPr algn="l" fontAlgn="b"/>
                      <a:r>
                        <a:rPr lang="nl-NL" sz="1600" b="0" i="0" u="none" strike="noStrike">
                          <a:solidFill>
                            <a:schemeClr val="tx1"/>
                          </a:solidFill>
                          <a:effectLst/>
                          <a:latin typeface="Calibri" panose="020F0502020204030204" pitchFamily="34" charset="0"/>
                        </a:rPr>
                        <a:t>voorbereiding op excursie</a:t>
                      </a:r>
                    </a:p>
                  </a:txBody>
                  <a:tcPr marL="7282" marR="7282" marT="7282" marB="0" anchor="b">
                    <a:lnL w="6350" cap="flat" cmpd="sng" algn="ctr">
                      <a:solidFill>
                        <a:srgbClr val="000000"/>
                      </a:solidFill>
                      <a:prstDash val="solid"/>
                      <a:round/>
                      <a:headEnd type="none" w="med" len="med"/>
                      <a:tailEnd type="none" w="med" len="med"/>
                    </a:lnL>
                    <a:lnR w="25400" cap="flat" cmpd="dbl" algn="ctr">
                      <a:solidFill>
                        <a:srgbClr val="7030A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hMerge="1">
                  <a:txBody>
                    <a:bodyPr/>
                    <a:lstStyle/>
                    <a:p>
                      <a:endParaRPr lang="nl-NL"/>
                    </a:p>
                  </a:txBody>
                  <a:tcPr/>
                </a:tc>
                <a:extLst>
                  <a:ext uri="{0D108BD9-81ED-4DB2-BD59-A6C34878D82A}">
                    <a16:rowId xmlns:a16="http://schemas.microsoft.com/office/drawing/2014/main" val="1494181571"/>
                  </a:ext>
                </a:extLst>
              </a:tr>
              <a:tr h="218704">
                <a:tc gridSpan="2">
                  <a:txBody>
                    <a:bodyPr/>
                    <a:lstStyle/>
                    <a:p>
                      <a:pPr algn="l" fontAlgn="b"/>
                      <a:r>
                        <a:rPr lang="nl-NL" sz="1600" b="0" i="0" u="none" strike="noStrike" dirty="0">
                          <a:solidFill>
                            <a:schemeClr val="tx1"/>
                          </a:solidFill>
                          <a:effectLst/>
                          <a:latin typeface="Calibri" panose="020F0502020204030204" pitchFamily="34" charset="0"/>
                        </a:rPr>
                        <a:t> </a:t>
                      </a:r>
                    </a:p>
                  </a:txBody>
                  <a:tcPr marL="7282" marR="7282" marT="7282"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hMerge="1">
                  <a:txBody>
                    <a:bodyPr/>
                    <a:lstStyle/>
                    <a:p>
                      <a:endParaRPr lang="nl-NL"/>
                    </a:p>
                  </a:txBody>
                  <a:tcPr/>
                </a:tc>
                <a:tc gridSpan="2">
                  <a:txBody>
                    <a:bodyPr/>
                    <a:lstStyle/>
                    <a:p>
                      <a:pPr algn="l" fontAlgn="b"/>
                      <a:r>
                        <a:rPr lang="nl-NL" sz="1600" b="0" i="0" u="none" strike="noStrike" dirty="0">
                          <a:solidFill>
                            <a:schemeClr val="tx1"/>
                          </a:solidFill>
                          <a:effectLst/>
                          <a:latin typeface="Calibri" panose="020F0502020204030204" pitchFamily="34" charset="0"/>
                        </a:rPr>
                        <a:t>vakoverstijgend project</a:t>
                      </a:r>
                    </a:p>
                  </a:txBody>
                  <a:tcPr marL="7282" marR="7282" marT="7282" marB="0" anchor="b">
                    <a:lnL w="6350" cap="flat" cmpd="sng" algn="ctr">
                      <a:solidFill>
                        <a:srgbClr val="000000"/>
                      </a:solidFill>
                      <a:prstDash val="solid"/>
                      <a:round/>
                      <a:headEnd type="none" w="med" len="med"/>
                      <a:tailEnd type="none" w="med" len="med"/>
                    </a:lnL>
                    <a:lnR w="25400" cap="flat" cmpd="dbl" algn="ctr">
                      <a:solidFill>
                        <a:srgbClr val="7030A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lumOff val="15000"/>
                      </a:schemeClr>
                    </a:solidFill>
                  </a:tcPr>
                </a:tc>
                <a:tc hMerge="1">
                  <a:txBody>
                    <a:bodyPr/>
                    <a:lstStyle/>
                    <a:p>
                      <a:endParaRPr lang="nl-NL"/>
                    </a:p>
                  </a:txBody>
                  <a:tcPr/>
                </a:tc>
                <a:extLst>
                  <a:ext uri="{0D108BD9-81ED-4DB2-BD59-A6C34878D82A}">
                    <a16:rowId xmlns:a16="http://schemas.microsoft.com/office/drawing/2014/main" val="335621188"/>
                  </a:ext>
                </a:extLst>
              </a:tr>
            </a:tbl>
          </a:graphicData>
        </a:graphic>
      </p:graphicFrame>
      <p:sp>
        <p:nvSpPr>
          <p:cNvPr id="2" name="Content Placeholder 8">
            <a:extLst>
              <a:ext uri="{FF2B5EF4-FFF2-40B4-BE49-F238E27FC236}">
                <a16:creationId xmlns:a16="http://schemas.microsoft.com/office/drawing/2014/main" id="{B99CDD35-79DC-0CF1-74D6-DC3E2558CEFE}"/>
              </a:ext>
            </a:extLst>
          </p:cNvPr>
          <p:cNvSpPr>
            <a:spLocks noGrp="1"/>
          </p:cNvSpPr>
          <p:nvPr>
            <p:ph idx="1"/>
          </p:nvPr>
        </p:nvSpPr>
        <p:spPr>
          <a:xfrm>
            <a:off x="1445055" y="4666399"/>
            <a:ext cx="4367916" cy="2090410"/>
          </a:xfrm>
        </p:spPr>
        <p:txBody>
          <a:bodyPr vert="horz" lIns="91440" tIns="45720" rIns="91440" bIns="45720" rtlCol="0">
            <a:noAutofit/>
          </a:bodyPr>
          <a:lstStyle/>
          <a:p>
            <a:pPr marL="0" indent="0">
              <a:buNone/>
            </a:pPr>
            <a:endParaRPr lang="en-US" b="1" i="1" dirty="0">
              <a:latin typeface="Kalinga" panose="020B0502040204020203" pitchFamily="34" charset="0"/>
              <a:cs typeface="Kalinga" panose="020B0502040204020203" pitchFamily="34" charset="0"/>
            </a:endParaRPr>
          </a:p>
          <a:p>
            <a:pPr marL="0" indent="0">
              <a:buNone/>
            </a:pPr>
            <a:r>
              <a:rPr lang="nl-NL" sz="2400" b="1" i="1" dirty="0">
                <a:latin typeface="Kalinga" panose="020B0502040204020203" pitchFamily="34" charset="0"/>
                <a:cs typeface="Kalinga" panose="020B0502040204020203" pitchFamily="34" charset="0"/>
              </a:rPr>
              <a:t>Adviesvraag 2: Reactie op het Conceptraamwerk</a:t>
            </a:r>
          </a:p>
        </p:txBody>
      </p:sp>
    </p:spTree>
    <p:extLst>
      <p:ext uri="{BB962C8B-B14F-4D97-AF65-F5344CB8AC3E}">
        <p14:creationId xmlns:p14="http://schemas.microsoft.com/office/powerpoint/2010/main" val="2609344696"/>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7880</TotalTime>
  <Words>6801</Words>
  <Application>Microsoft Macintosh PowerPoint</Application>
  <PresentationFormat>Breedbeeld</PresentationFormat>
  <Paragraphs>698</Paragraphs>
  <Slides>15</Slides>
  <Notes>15</Notes>
  <HiddenSlides>0</HiddenSlides>
  <MMClips>0</MMClips>
  <ScaleCrop>false</ScaleCrop>
  <HeadingPairs>
    <vt:vector size="6" baseType="variant">
      <vt:variant>
        <vt:lpstr>Gebruikte lettertypen</vt:lpstr>
      </vt:variant>
      <vt:variant>
        <vt:i4>12</vt:i4>
      </vt:variant>
      <vt:variant>
        <vt:lpstr>Thema</vt:lpstr>
      </vt:variant>
      <vt:variant>
        <vt:i4>1</vt:i4>
      </vt:variant>
      <vt:variant>
        <vt:lpstr>Diatitels</vt:lpstr>
      </vt:variant>
      <vt:variant>
        <vt:i4>15</vt:i4>
      </vt:variant>
    </vt:vector>
  </HeadingPairs>
  <TitlesOfParts>
    <vt:vector size="28" baseType="lpstr">
      <vt:lpstr>Arial</vt:lpstr>
      <vt:lpstr>Calibri</vt:lpstr>
      <vt:lpstr>Calibri Light</vt:lpstr>
      <vt:lpstr>Courier New</vt:lpstr>
      <vt:lpstr>Georgia</vt:lpstr>
      <vt:lpstr>Helvetica</vt:lpstr>
      <vt:lpstr>Kalinga</vt:lpstr>
      <vt:lpstr>Montserrat</vt:lpstr>
      <vt:lpstr>Segoe UI</vt:lpstr>
      <vt:lpstr>Symbol</vt:lpstr>
      <vt:lpstr>SymbolMT</vt:lpstr>
      <vt:lpstr>Verdana</vt:lpstr>
      <vt:lpstr>Kantoorthema</vt:lpstr>
      <vt:lpstr>                         BGV-webcafé |   Actualisatie curriculum GTC/LTC       van concept naar praktijk</vt:lpstr>
      <vt:lpstr>Opdracht Het ministerie van OCW heeft SLO de opdracht gegeven examenprogramma’s voor een aantal vakgebieden te actualiseren. In de werkopdracht van het ministerie staan de inhoudelijke uitgangspunten en kwaliteitscriteria beschreven. </vt:lpstr>
      <vt:lpstr>PowerPoint-presentatie</vt:lpstr>
      <vt:lpstr>Doel actualiseren:   Lespraktijk verbeteren door oplossingen te bieden voor bestaande problemen.  I. Overladenheid (p. 17 c.) II. Doen wat we al decennia lang beloven (p. 17 a &amp; b.)  (centrale doelstelling van ons vak komt niet uit de verf in les en toetsing) III. Betekenisgeving (p. 17 a’.)  VVC: “We willen met dit programma de contouren van een schoolvak bieden waarin de Grieken en Romeinen ons in hun eigen taal uitdagen om onze leerlingen te laten nadenken over de vraag wie we zijn en wie we willen zijn.” </vt:lpstr>
      <vt:lpstr>PowerPoint-presentatie</vt:lpstr>
      <vt:lpstr>Karakteristiek Griekse taal en cultuur en Latijnse taal en cultuur   Kenmerken van GTC en LTC Het examenprogramma GTC en LTC kent een kerncurriculum en keuzedomeinen. Binnen het kerncurriculum GTC en LTC staat het lezen van authentieke Griekse en Latijnse teksten centraal. Aan de hand van deze teksten richt het onderwijs GLTC zich op het hoofddoel: intercultureel bewustzijn door reflectie op Griekse en Latijnse teksten.  Om dit hoofddoel te bereiken ontwikkelt een leerling kennis, vaardigheden en houdingen in vier op elkaar voortbouwende domeinen  </vt:lpstr>
      <vt:lpstr>PowerPoint-presentatie</vt:lpstr>
      <vt:lpstr>PowerPoint-presentatie</vt:lpstr>
      <vt:lpstr>Kern vs Keuze</vt:lpstr>
      <vt:lpstr>PowerPoint-presentatie</vt:lpstr>
      <vt:lpstr>CE vs. SE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BGV-webcafé | Pecunia non olet.</dc:title>
  <dc:creator>Annemieke van der Plaat</dc:creator>
  <cp:lastModifiedBy>Annemieke van der Plaat</cp:lastModifiedBy>
  <cp:revision>6</cp:revision>
  <dcterms:created xsi:type="dcterms:W3CDTF">2021-03-10T11:46:50Z</dcterms:created>
  <dcterms:modified xsi:type="dcterms:W3CDTF">2023-10-17T07:37:36Z</dcterms:modified>
</cp:coreProperties>
</file>