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6" r:id="rId4"/>
    <p:sldId id="262" r:id="rId5"/>
    <p:sldId id="267" r:id="rId6"/>
    <p:sldId id="270" r:id="rId7"/>
    <p:sldId id="261" r:id="rId8"/>
    <p:sldId id="268"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B146"/>
    <a:srgbClr val="E291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47"/>
    <p:restoredTop sz="82400"/>
  </p:normalViewPr>
  <p:slideViewPr>
    <p:cSldViewPr snapToGrid="0" snapToObjects="1">
      <p:cViewPr varScale="1">
        <p:scale>
          <a:sx n="83" d="100"/>
          <a:sy n="83" d="100"/>
        </p:scale>
        <p:origin x="18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ieke van der Plaat" userId="b75910482db99c6e" providerId="LiveId" clId="{43D88110-4F56-8A44-82A7-735ECD1F544C}"/>
    <pc:docChg chg="undo custSel addSld delSld modSld sldOrd">
      <pc:chgData name="Annemieke van der Plaat" userId="b75910482db99c6e" providerId="LiveId" clId="{43D88110-4F56-8A44-82A7-735ECD1F544C}" dt="2022-06-30T06:58:47.997" v="4487" actId="113"/>
      <pc:docMkLst>
        <pc:docMk/>
      </pc:docMkLst>
      <pc:sldChg chg="modNotesTx">
        <pc:chgData name="Annemieke van der Plaat" userId="b75910482db99c6e" providerId="LiveId" clId="{43D88110-4F56-8A44-82A7-735ECD1F544C}" dt="2022-06-30T06:37:59.447" v="3443" actId="113"/>
        <pc:sldMkLst>
          <pc:docMk/>
          <pc:sldMk cId="809312016" sldId="256"/>
        </pc:sldMkLst>
      </pc:sldChg>
      <pc:sldChg chg="addSp delSp modSp mod ord modNotesTx">
        <pc:chgData name="Annemieke van der Plaat" userId="b75910482db99c6e" providerId="LiveId" clId="{43D88110-4F56-8A44-82A7-735ECD1F544C}" dt="2022-06-30T06:39:55.793" v="3482" actId="113"/>
        <pc:sldMkLst>
          <pc:docMk/>
          <pc:sldMk cId="3354312981" sldId="257"/>
        </pc:sldMkLst>
        <pc:spChg chg="mod">
          <ac:chgData name="Annemieke van der Plaat" userId="b75910482db99c6e" providerId="LiveId" clId="{43D88110-4F56-8A44-82A7-735ECD1F544C}" dt="2022-06-29T20:15:20.241" v="995" actId="1076"/>
          <ac:spMkLst>
            <pc:docMk/>
            <pc:sldMk cId="3354312981" sldId="257"/>
            <ac:spMk id="2" creationId="{95CD1E1C-F683-F342-B8BC-138636D051DD}"/>
          </ac:spMkLst>
        </pc:spChg>
        <pc:spChg chg="add mod">
          <ac:chgData name="Annemieke van der Plaat" userId="b75910482db99c6e" providerId="LiveId" clId="{43D88110-4F56-8A44-82A7-735ECD1F544C}" dt="2022-06-30T06:39:55.793" v="3482" actId="113"/>
          <ac:spMkLst>
            <pc:docMk/>
            <pc:sldMk cId="3354312981" sldId="257"/>
            <ac:spMk id="6" creationId="{CE793D19-0611-3AD1-A8EF-8264932119D3}"/>
          </ac:spMkLst>
        </pc:spChg>
        <pc:spChg chg="del mod">
          <ac:chgData name="Annemieke van der Plaat" userId="b75910482db99c6e" providerId="LiveId" clId="{43D88110-4F56-8A44-82A7-735ECD1F544C}" dt="2022-06-29T20:12:18.136" v="989" actId="478"/>
          <ac:spMkLst>
            <pc:docMk/>
            <pc:sldMk cId="3354312981" sldId="257"/>
            <ac:spMk id="9" creationId="{8BA31A10-9E1D-4E2D-B71B-8A50FEE33B30}"/>
          </ac:spMkLst>
        </pc:spChg>
        <pc:picChg chg="mod">
          <ac:chgData name="Annemieke van der Plaat" userId="b75910482db99c6e" providerId="LiveId" clId="{43D88110-4F56-8A44-82A7-735ECD1F544C}" dt="2022-06-29T20:19:33.870" v="1027" actId="14100"/>
          <ac:picMkLst>
            <pc:docMk/>
            <pc:sldMk cId="3354312981" sldId="257"/>
            <ac:picMk id="3" creationId="{F4330F2D-2225-4859-142B-BBBB48B32D41}"/>
          </ac:picMkLst>
        </pc:picChg>
        <pc:picChg chg="mod">
          <ac:chgData name="Annemieke van der Plaat" userId="b75910482db99c6e" providerId="LiveId" clId="{43D88110-4F56-8A44-82A7-735ECD1F544C}" dt="2022-06-30T06:29:52.738" v="2771" actId="1076"/>
          <ac:picMkLst>
            <pc:docMk/>
            <pc:sldMk cId="3354312981" sldId="257"/>
            <ac:picMk id="5" creationId="{2DEA7F52-3741-D045-941F-1628C3F5980E}"/>
          </ac:picMkLst>
        </pc:picChg>
        <pc:picChg chg="add mod">
          <ac:chgData name="Annemieke van der Plaat" userId="b75910482db99c6e" providerId="LiveId" clId="{43D88110-4F56-8A44-82A7-735ECD1F544C}" dt="2022-06-29T20:12:22.009" v="990" actId="1076"/>
          <ac:picMkLst>
            <pc:docMk/>
            <pc:sldMk cId="3354312981" sldId="257"/>
            <ac:picMk id="1027" creationId="{BF20CEB4-55DE-CB3A-58CE-B7C11AC35C46}"/>
          </ac:picMkLst>
        </pc:picChg>
        <pc:picChg chg="add del mod">
          <ac:chgData name="Annemieke van der Plaat" userId="b75910482db99c6e" providerId="LiveId" clId="{43D88110-4F56-8A44-82A7-735ECD1F544C}" dt="2022-06-29T16:43:08.955" v="8" actId="478"/>
          <ac:picMkLst>
            <pc:docMk/>
            <pc:sldMk cId="3354312981" sldId="257"/>
            <ac:picMk id="1028" creationId="{3C679A51-C76B-EC53-4703-5E997970A7E8}"/>
          </ac:picMkLst>
        </pc:picChg>
        <pc:picChg chg="add mod">
          <ac:chgData name="Annemieke van der Plaat" userId="b75910482db99c6e" providerId="LiveId" clId="{43D88110-4F56-8A44-82A7-735ECD1F544C}" dt="2022-06-29T16:43:02.089" v="7" actId="1076"/>
          <ac:picMkLst>
            <pc:docMk/>
            <pc:sldMk cId="3354312981" sldId="257"/>
            <ac:picMk id="1029" creationId="{DCB9F0BE-669D-CAB0-0B42-B2F297F0E63B}"/>
          </ac:picMkLst>
        </pc:picChg>
        <pc:picChg chg="add mod">
          <ac:chgData name="Annemieke van der Plaat" userId="b75910482db99c6e" providerId="LiveId" clId="{43D88110-4F56-8A44-82A7-735ECD1F544C}" dt="2022-06-29T20:15:34.635" v="999" actId="1076"/>
          <ac:picMkLst>
            <pc:docMk/>
            <pc:sldMk cId="3354312981" sldId="257"/>
            <ac:picMk id="1031" creationId="{1D2BE822-3425-81DD-24BF-A0F7B2E703AE}"/>
          </ac:picMkLst>
        </pc:picChg>
      </pc:sldChg>
      <pc:sldChg chg="del">
        <pc:chgData name="Annemieke van der Plaat" userId="b75910482db99c6e" providerId="LiveId" clId="{43D88110-4F56-8A44-82A7-735ECD1F544C}" dt="2022-06-29T21:03:47.732" v="1489" actId="2696"/>
        <pc:sldMkLst>
          <pc:docMk/>
          <pc:sldMk cId="91239257" sldId="259"/>
        </pc:sldMkLst>
      </pc:sldChg>
      <pc:sldChg chg="addSp delSp modSp mod modNotesTx">
        <pc:chgData name="Annemieke van der Plaat" userId="b75910482db99c6e" providerId="LiveId" clId="{43D88110-4F56-8A44-82A7-735ECD1F544C}" dt="2022-06-30T06:57:48.705" v="4482" actId="20577"/>
        <pc:sldMkLst>
          <pc:docMk/>
          <pc:sldMk cId="2941361628" sldId="261"/>
        </pc:sldMkLst>
        <pc:spChg chg="add mod">
          <ac:chgData name="Annemieke van der Plaat" userId="b75910482db99c6e" providerId="LiveId" clId="{43D88110-4F56-8A44-82A7-735ECD1F544C}" dt="2022-06-30T06:57:48.705" v="4482" actId="20577"/>
          <ac:spMkLst>
            <pc:docMk/>
            <pc:sldMk cId="2941361628" sldId="261"/>
            <ac:spMk id="2" creationId="{2AF29CB6-74F3-40FB-B77A-858D5DFD2E5A}"/>
          </ac:spMkLst>
        </pc:spChg>
        <pc:spChg chg="add mod">
          <ac:chgData name="Annemieke van der Plaat" userId="b75910482db99c6e" providerId="LiveId" clId="{43D88110-4F56-8A44-82A7-735ECD1F544C}" dt="2022-06-30T06:56:08.420" v="4446" actId="313"/>
          <ac:spMkLst>
            <pc:docMk/>
            <pc:sldMk cId="2941361628" sldId="261"/>
            <ac:spMk id="3" creationId="{1680BA72-F587-8096-22BD-019C7BF1DF04}"/>
          </ac:spMkLst>
        </pc:spChg>
        <pc:spChg chg="mod">
          <ac:chgData name="Annemieke van der Plaat" userId="b75910482db99c6e" providerId="LiveId" clId="{43D88110-4F56-8A44-82A7-735ECD1F544C}" dt="2022-06-29T21:45:34.197" v="2702" actId="255"/>
          <ac:spMkLst>
            <pc:docMk/>
            <pc:sldMk cId="2941361628" sldId="261"/>
            <ac:spMk id="8" creationId="{4A012956-C1D6-7245-A123-2826C0D5E151}"/>
          </ac:spMkLst>
        </pc:spChg>
        <pc:picChg chg="mod">
          <ac:chgData name="Annemieke van der Plaat" userId="b75910482db99c6e" providerId="LiveId" clId="{43D88110-4F56-8A44-82A7-735ECD1F544C}" dt="2022-06-29T21:46:53.432" v="2766" actId="1038"/>
          <ac:picMkLst>
            <pc:docMk/>
            <pc:sldMk cId="2941361628" sldId="261"/>
            <ac:picMk id="5" creationId="{2DEA7F52-3741-D045-941F-1628C3F5980E}"/>
          </ac:picMkLst>
        </pc:picChg>
        <pc:picChg chg="del">
          <ac:chgData name="Annemieke van der Plaat" userId="b75910482db99c6e" providerId="LiveId" clId="{43D88110-4F56-8A44-82A7-735ECD1F544C}" dt="2022-06-29T20:50:22.982" v="1150" actId="478"/>
          <ac:picMkLst>
            <pc:docMk/>
            <pc:sldMk cId="2941361628" sldId="261"/>
            <ac:picMk id="6" creationId="{32EFFD3C-4142-424C-9AE8-94356623D254}"/>
          </ac:picMkLst>
        </pc:picChg>
      </pc:sldChg>
      <pc:sldChg chg="addSp delSp modSp mod ord modNotesTx">
        <pc:chgData name="Annemieke van der Plaat" userId="b75910482db99c6e" providerId="LiveId" clId="{43D88110-4F56-8A44-82A7-735ECD1F544C}" dt="2022-06-30T06:46:56.682" v="3780" actId="478"/>
        <pc:sldMkLst>
          <pc:docMk/>
          <pc:sldMk cId="5264731" sldId="262"/>
        </pc:sldMkLst>
        <pc:spChg chg="mod">
          <ac:chgData name="Annemieke van der Plaat" userId="b75910482db99c6e" providerId="LiveId" clId="{43D88110-4F56-8A44-82A7-735ECD1F544C}" dt="2022-06-29T19:24:54.298" v="793"/>
          <ac:spMkLst>
            <pc:docMk/>
            <pc:sldMk cId="5264731" sldId="262"/>
            <ac:spMk id="2" creationId="{95CD1E1C-F683-F342-B8BC-138636D051DD}"/>
          </ac:spMkLst>
        </pc:spChg>
        <pc:spChg chg="add del mod">
          <ac:chgData name="Annemieke van der Plaat" userId="b75910482db99c6e" providerId="LiveId" clId="{43D88110-4F56-8A44-82A7-735ECD1F544C}" dt="2022-06-30T06:46:56.682" v="3780" actId="478"/>
          <ac:spMkLst>
            <pc:docMk/>
            <pc:sldMk cId="5264731" sldId="262"/>
            <ac:spMk id="3" creationId="{164850D9-9EF0-3399-AA4D-9BC2E8AF944B}"/>
          </ac:spMkLst>
        </pc:spChg>
        <pc:spChg chg="mod">
          <ac:chgData name="Annemieke van der Plaat" userId="b75910482db99c6e" providerId="LiveId" clId="{43D88110-4F56-8A44-82A7-735ECD1F544C}" dt="2022-06-29T19:27:25.055" v="873" actId="20577"/>
          <ac:spMkLst>
            <pc:docMk/>
            <pc:sldMk cId="5264731" sldId="262"/>
            <ac:spMk id="9" creationId="{8BA31A10-9E1D-4E2D-B71B-8A50FEE33B30}"/>
          </ac:spMkLst>
        </pc:spChg>
        <pc:spChg chg="add del mod">
          <ac:chgData name="Annemieke van der Plaat" userId="b75910482db99c6e" providerId="LiveId" clId="{43D88110-4F56-8A44-82A7-735ECD1F544C}" dt="2022-06-30T06:39:37.754" v="3478" actId="478"/>
          <ac:spMkLst>
            <pc:docMk/>
            <pc:sldMk cId="5264731" sldId="262"/>
            <ac:spMk id="11" creationId="{741DD51F-CE9C-4D64-F0B2-0E826849CF2E}"/>
          </ac:spMkLst>
        </pc:spChg>
        <pc:picChg chg="mod">
          <ac:chgData name="Annemieke van der Plaat" userId="b75910482db99c6e" providerId="LiveId" clId="{43D88110-4F56-8A44-82A7-735ECD1F544C}" dt="2022-06-30T06:39:44.544" v="3480" actId="1076"/>
          <ac:picMkLst>
            <pc:docMk/>
            <pc:sldMk cId="5264731" sldId="262"/>
            <ac:picMk id="5" creationId="{2DEA7F52-3741-D045-941F-1628C3F5980E}"/>
          </ac:picMkLst>
        </pc:picChg>
        <pc:picChg chg="add del mod">
          <ac:chgData name="Annemieke van der Plaat" userId="b75910482db99c6e" providerId="LiveId" clId="{43D88110-4F56-8A44-82A7-735ECD1F544C}" dt="2022-06-29T16:42:34.609" v="5"/>
          <ac:picMkLst>
            <pc:docMk/>
            <pc:sldMk cId="5264731" sldId="262"/>
            <ac:picMk id="2050" creationId="{F25A393D-4D14-23F8-5ECB-E290135116FD}"/>
          </ac:picMkLst>
        </pc:picChg>
      </pc:sldChg>
      <pc:sldChg chg="new del">
        <pc:chgData name="Annemieke van der Plaat" userId="b75910482db99c6e" providerId="LiveId" clId="{43D88110-4F56-8A44-82A7-735ECD1F544C}" dt="2022-06-29T18:45:30.371" v="92" actId="2696"/>
        <pc:sldMkLst>
          <pc:docMk/>
          <pc:sldMk cId="3042073757" sldId="263"/>
        </pc:sldMkLst>
      </pc:sldChg>
      <pc:sldChg chg="delSp add del setBg delDesignElem">
        <pc:chgData name="Annemieke van der Plaat" userId="b75910482db99c6e" providerId="LiveId" clId="{43D88110-4F56-8A44-82A7-735ECD1F544C}" dt="2022-06-29T18:45:00.396" v="87" actId="2696"/>
        <pc:sldMkLst>
          <pc:docMk/>
          <pc:sldMk cId="1149419039" sldId="264"/>
        </pc:sldMkLst>
        <pc:spChg chg="del">
          <ac:chgData name="Annemieke van der Plaat" userId="b75910482db99c6e" providerId="LiveId" clId="{43D88110-4F56-8A44-82A7-735ECD1F544C}" dt="2022-06-29T18:43:58.181" v="64"/>
          <ac:spMkLst>
            <pc:docMk/>
            <pc:sldMk cId="1149419039" sldId="264"/>
            <ac:spMk id="14" creationId="{0671A8AE-40A1-4631-A6B8-581AFF065482}"/>
          </ac:spMkLst>
        </pc:spChg>
        <pc:spChg chg="del">
          <ac:chgData name="Annemieke van der Plaat" userId="b75910482db99c6e" providerId="LiveId" clId="{43D88110-4F56-8A44-82A7-735ECD1F544C}" dt="2022-06-29T18:43:58.181" v="64"/>
          <ac:spMkLst>
            <pc:docMk/>
            <pc:sldMk cId="1149419039" sldId="264"/>
            <ac:spMk id="16" creationId="{AB58EF07-17C2-48CF-ABB0-EEF1F17CB8F0}"/>
          </ac:spMkLst>
        </pc:spChg>
        <pc:spChg chg="del">
          <ac:chgData name="Annemieke van der Plaat" userId="b75910482db99c6e" providerId="LiveId" clId="{43D88110-4F56-8A44-82A7-735ECD1F544C}" dt="2022-06-29T18:43:58.181" v="64"/>
          <ac:spMkLst>
            <pc:docMk/>
            <pc:sldMk cId="1149419039" sldId="264"/>
            <ac:spMk id="18" creationId="{AF2F604E-43BE-4DC3-B983-E071523364F8}"/>
          </ac:spMkLst>
        </pc:spChg>
        <pc:spChg chg="del">
          <ac:chgData name="Annemieke van der Plaat" userId="b75910482db99c6e" providerId="LiveId" clId="{43D88110-4F56-8A44-82A7-735ECD1F544C}" dt="2022-06-29T18:43:58.181" v="64"/>
          <ac:spMkLst>
            <pc:docMk/>
            <pc:sldMk cId="1149419039" sldId="264"/>
            <ac:spMk id="20" creationId="{08C9B587-E65E-4B52-B37C-ABEBB6E87928}"/>
          </ac:spMkLst>
        </pc:spChg>
      </pc:sldChg>
      <pc:sldChg chg="delSp add del setBg delDesignElem">
        <pc:chgData name="Annemieke van der Plaat" userId="b75910482db99c6e" providerId="LiveId" clId="{43D88110-4F56-8A44-82A7-735ECD1F544C}" dt="2022-06-29T18:45:01.766" v="88" actId="2696"/>
        <pc:sldMkLst>
          <pc:docMk/>
          <pc:sldMk cId="3092728548" sldId="265"/>
        </pc:sldMkLst>
        <pc:spChg chg="del">
          <ac:chgData name="Annemieke van der Plaat" userId="b75910482db99c6e" providerId="LiveId" clId="{43D88110-4F56-8A44-82A7-735ECD1F544C}" dt="2022-06-29T18:43:58.657" v="66"/>
          <ac:spMkLst>
            <pc:docMk/>
            <pc:sldMk cId="3092728548" sldId="265"/>
            <ac:spMk id="14" creationId="{0671A8AE-40A1-4631-A6B8-581AFF065482}"/>
          </ac:spMkLst>
        </pc:spChg>
        <pc:spChg chg="del">
          <ac:chgData name="Annemieke van der Plaat" userId="b75910482db99c6e" providerId="LiveId" clId="{43D88110-4F56-8A44-82A7-735ECD1F544C}" dt="2022-06-29T18:43:58.657" v="66"/>
          <ac:spMkLst>
            <pc:docMk/>
            <pc:sldMk cId="3092728548" sldId="265"/>
            <ac:spMk id="16" creationId="{AB58EF07-17C2-48CF-ABB0-EEF1F17CB8F0}"/>
          </ac:spMkLst>
        </pc:spChg>
        <pc:spChg chg="del">
          <ac:chgData name="Annemieke van der Plaat" userId="b75910482db99c6e" providerId="LiveId" clId="{43D88110-4F56-8A44-82A7-735ECD1F544C}" dt="2022-06-29T18:43:58.657" v="66"/>
          <ac:spMkLst>
            <pc:docMk/>
            <pc:sldMk cId="3092728548" sldId="265"/>
            <ac:spMk id="18" creationId="{AF2F604E-43BE-4DC3-B983-E071523364F8}"/>
          </ac:spMkLst>
        </pc:spChg>
        <pc:spChg chg="del">
          <ac:chgData name="Annemieke van der Plaat" userId="b75910482db99c6e" providerId="LiveId" clId="{43D88110-4F56-8A44-82A7-735ECD1F544C}" dt="2022-06-29T18:43:58.657" v="66"/>
          <ac:spMkLst>
            <pc:docMk/>
            <pc:sldMk cId="3092728548" sldId="265"/>
            <ac:spMk id="20" creationId="{08C9B587-E65E-4B52-B37C-ABEBB6E87928}"/>
          </ac:spMkLst>
        </pc:spChg>
      </pc:sldChg>
      <pc:sldChg chg="addSp delSp modSp add mod ord modNotesTx">
        <pc:chgData name="Annemieke van der Plaat" userId="b75910482db99c6e" providerId="LiveId" clId="{43D88110-4F56-8A44-82A7-735ECD1F544C}" dt="2022-06-30T06:47:09.730" v="3781" actId="114"/>
        <pc:sldMkLst>
          <pc:docMk/>
          <pc:sldMk cId="2677571327" sldId="266"/>
        </pc:sldMkLst>
        <pc:spChg chg="mod">
          <ac:chgData name="Annemieke van der Plaat" userId="b75910482db99c6e" providerId="LiveId" clId="{43D88110-4F56-8A44-82A7-735ECD1F544C}" dt="2022-06-29T18:49:03.399" v="104"/>
          <ac:spMkLst>
            <pc:docMk/>
            <pc:sldMk cId="2677571327" sldId="266"/>
            <ac:spMk id="2" creationId="{95CD1E1C-F683-F342-B8BC-138636D051DD}"/>
          </ac:spMkLst>
        </pc:spChg>
        <pc:spChg chg="add mod">
          <ac:chgData name="Annemieke van der Plaat" userId="b75910482db99c6e" providerId="LiveId" clId="{43D88110-4F56-8A44-82A7-735ECD1F544C}" dt="2022-06-30T06:47:09.730" v="3781" actId="114"/>
          <ac:spMkLst>
            <pc:docMk/>
            <pc:sldMk cId="2677571327" sldId="266"/>
            <ac:spMk id="6" creationId="{29C5BF91-5732-23F4-49A6-9D4442B55857}"/>
          </ac:spMkLst>
        </pc:spChg>
        <pc:spChg chg="mod">
          <ac:chgData name="Annemieke van der Plaat" userId="b75910482db99c6e" providerId="LiveId" clId="{43D88110-4F56-8A44-82A7-735ECD1F544C}" dt="2022-06-29T18:51:50.560" v="207" actId="20577"/>
          <ac:spMkLst>
            <pc:docMk/>
            <pc:sldMk cId="2677571327" sldId="266"/>
            <ac:spMk id="9" creationId="{8BA31A10-9E1D-4E2D-B71B-8A50FEE33B30}"/>
          </ac:spMkLst>
        </pc:spChg>
        <pc:picChg chg="del">
          <ac:chgData name="Annemieke van der Plaat" userId="b75910482db99c6e" providerId="LiveId" clId="{43D88110-4F56-8A44-82A7-735ECD1F544C}" dt="2022-06-29T18:44:29.224" v="69" actId="478"/>
          <ac:picMkLst>
            <pc:docMk/>
            <pc:sldMk cId="2677571327" sldId="266"/>
            <ac:picMk id="3" creationId="{F4330F2D-2225-4859-142B-BBBB48B32D41}"/>
          </ac:picMkLst>
        </pc:picChg>
        <pc:picChg chg="mod">
          <ac:chgData name="Annemieke van der Plaat" userId="b75910482db99c6e" providerId="LiveId" clId="{43D88110-4F56-8A44-82A7-735ECD1F544C}" dt="2022-06-29T18:52:49.794" v="210" actId="1076"/>
          <ac:picMkLst>
            <pc:docMk/>
            <pc:sldMk cId="2677571327" sldId="266"/>
            <ac:picMk id="5" creationId="{2DEA7F52-3741-D045-941F-1628C3F5980E}"/>
          </ac:picMkLst>
        </pc:picChg>
        <pc:picChg chg="del">
          <ac:chgData name="Annemieke van der Plaat" userId="b75910482db99c6e" providerId="LiveId" clId="{43D88110-4F56-8A44-82A7-735ECD1F544C}" dt="2022-06-29T18:44:20.382" v="68" actId="478"/>
          <ac:picMkLst>
            <pc:docMk/>
            <pc:sldMk cId="2677571327" sldId="266"/>
            <ac:picMk id="1027" creationId="{BF20CEB4-55DE-CB3A-58CE-B7C11AC35C46}"/>
          </ac:picMkLst>
        </pc:picChg>
        <pc:picChg chg="add del mod">
          <ac:chgData name="Annemieke van der Plaat" userId="b75910482db99c6e" providerId="LiveId" clId="{43D88110-4F56-8A44-82A7-735ECD1F544C}" dt="2022-06-29T18:51:15.453" v="206" actId="478"/>
          <ac:picMkLst>
            <pc:docMk/>
            <pc:sldMk cId="2677571327" sldId="266"/>
            <ac:picMk id="7169" creationId="{7AE99488-935F-674C-4CEB-5402B4E2A784}"/>
          </ac:picMkLst>
        </pc:picChg>
        <pc:picChg chg="add del mod">
          <ac:chgData name="Annemieke van der Plaat" userId="b75910482db99c6e" providerId="LiveId" clId="{43D88110-4F56-8A44-82A7-735ECD1F544C}" dt="2022-06-29T18:52:57.474" v="212" actId="478"/>
          <ac:picMkLst>
            <pc:docMk/>
            <pc:sldMk cId="2677571327" sldId="266"/>
            <ac:picMk id="7171" creationId="{A77F505E-24B8-65FC-0138-E1B40E5F2105}"/>
          </ac:picMkLst>
        </pc:picChg>
        <pc:picChg chg="add mod">
          <ac:chgData name="Annemieke van der Plaat" userId="b75910482db99c6e" providerId="LiveId" clId="{43D88110-4F56-8A44-82A7-735ECD1F544C}" dt="2022-06-29T18:53:31.895" v="232" actId="1035"/>
          <ac:picMkLst>
            <pc:docMk/>
            <pc:sldMk cId="2677571327" sldId="266"/>
            <ac:picMk id="7173" creationId="{A22AE115-485B-0394-838E-062C994EE9D0}"/>
          </ac:picMkLst>
        </pc:picChg>
      </pc:sldChg>
      <pc:sldChg chg="addSp delSp modSp add mod modNotesTx">
        <pc:chgData name="Annemieke van der Plaat" userId="b75910482db99c6e" providerId="LiveId" clId="{43D88110-4F56-8A44-82A7-735ECD1F544C}" dt="2022-06-30T06:50:56.502" v="4011" actId="20577"/>
        <pc:sldMkLst>
          <pc:docMk/>
          <pc:sldMk cId="1938526784" sldId="267"/>
        </pc:sldMkLst>
        <pc:spChg chg="del mod">
          <ac:chgData name="Annemieke van der Plaat" userId="b75910482db99c6e" providerId="LiveId" clId="{43D88110-4F56-8A44-82A7-735ECD1F544C}" dt="2022-06-29T19:52:46.848" v="966" actId="21"/>
          <ac:spMkLst>
            <pc:docMk/>
            <pc:sldMk cId="1938526784" sldId="267"/>
            <ac:spMk id="2" creationId="{95CD1E1C-F683-F342-B8BC-138636D051DD}"/>
          </ac:spMkLst>
        </pc:spChg>
        <pc:spChg chg="add del mod">
          <ac:chgData name="Annemieke van der Plaat" userId="b75910482db99c6e" providerId="LiveId" clId="{43D88110-4F56-8A44-82A7-735ECD1F544C}" dt="2022-06-29T19:53:13.111" v="980" actId="478"/>
          <ac:spMkLst>
            <pc:docMk/>
            <pc:sldMk cId="1938526784" sldId="267"/>
            <ac:spMk id="6" creationId="{0353818E-34AF-2236-20AB-C633D764ED2A}"/>
          </ac:spMkLst>
        </pc:spChg>
        <pc:spChg chg="mod">
          <ac:chgData name="Annemieke van der Plaat" userId="b75910482db99c6e" providerId="LiveId" clId="{43D88110-4F56-8A44-82A7-735ECD1F544C}" dt="2022-06-29T20:49:53.783" v="1149" actId="20577"/>
          <ac:spMkLst>
            <pc:docMk/>
            <pc:sldMk cId="1938526784" sldId="267"/>
            <ac:spMk id="9" creationId="{8BA31A10-9E1D-4E2D-B71B-8A50FEE33B30}"/>
          </ac:spMkLst>
        </pc:spChg>
        <pc:spChg chg="add mod">
          <ac:chgData name="Annemieke van der Plaat" userId="b75910482db99c6e" providerId="LiveId" clId="{43D88110-4F56-8A44-82A7-735ECD1F544C}" dt="2022-06-30T06:46:22.446" v="3778"/>
          <ac:spMkLst>
            <pc:docMk/>
            <pc:sldMk cId="1938526784" sldId="267"/>
            <ac:spMk id="13" creationId="{8214C2F3-D493-D978-32F2-2D9277874823}"/>
          </ac:spMkLst>
        </pc:spChg>
        <pc:picChg chg="mod">
          <ac:chgData name="Annemieke van der Plaat" userId="b75910482db99c6e" providerId="LiveId" clId="{43D88110-4F56-8A44-82A7-735ECD1F544C}" dt="2022-06-29T19:45:38.772" v="963" actId="1035"/>
          <ac:picMkLst>
            <pc:docMk/>
            <pc:sldMk cId="1938526784" sldId="267"/>
            <ac:picMk id="5" creationId="{2DEA7F52-3741-D045-941F-1628C3F5980E}"/>
          </ac:picMkLst>
        </pc:picChg>
        <pc:picChg chg="add mod">
          <ac:chgData name="Annemieke van der Plaat" userId="b75910482db99c6e" providerId="LiveId" clId="{43D88110-4F56-8A44-82A7-735ECD1F544C}" dt="2022-06-30T06:48:16.169" v="3783" actId="1076"/>
          <ac:picMkLst>
            <pc:docMk/>
            <pc:sldMk cId="1938526784" sldId="267"/>
            <ac:picMk id="15" creationId="{C3866031-9A52-AFBD-6B06-54C805557247}"/>
          </ac:picMkLst>
        </pc:picChg>
      </pc:sldChg>
      <pc:sldChg chg="addSp delSp modSp add mod ord modNotesTx">
        <pc:chgData name="Annemieke van der Plaat" userId="b75910482db99c6e" providerId="LiveId" clId="{43D88110-4F56-8A44-82A7-735ECD1F544C}" dt="2022-06-30T06:58:47.997" v="4487" actId="113"/>
        <pc:sldMkLst>
          <pc:docMk/>
          <pc:sldMk cId="2857436082" sldId="268"/>
        </pc:sldMkLst>
        <pc:spChg chg="del mod">
          <ac:chgData name="Annemieke van der Plaat" userId="b75910482db99c6e" providerId="LiveId" clId="{43D88110-4F56-8A44-82A7-735ECD1F544C}" dt="2022-06-29T21:21:31.575" v="1538" actId="478"/>
          <ac:spMkLst>
            <pc:docMk/>
            <pc:sldMk cId="2857436082" sldId="268"/>
            <ac:spMk id="2" creationId="{95CD1E1C-F683-F342-B8BC-138636D051DD}"/>
          </ac:spMkLst>
        </pc:spChg>
        <pc:spChg chg="mod">
          <ac:chgData name="Annemieke van der Plaat" userId="b75910482db99c6e" providerId="LiveId" clId="{43D88110-4F56-8A44-82A7-735ECD1F544C}" dt="2022-06-29T21:23:01.955" v="1626" actId="20577"/>
          <ac:spMkLst>
            <pc:docMk/>
            <pc:sldMk cId="2857436082" sldId="268"/>
            <ac:spMk id="9" creationId="{8BA31A10-9E1D-4E2D-B71B-8A50FEE33B30}"/>
          </ac:spMkLst>
        </pc:spChg>
        <pc:picChg chg="mod">
          <ac:chgData name="Annemieke van der Plaat" userId="b75910482db99c6e" providerId="LiveId" clId="{43D88110-4F56-8A44-82A7-735ECD1F544C}" dt="2022-06-29T21:21:27.520" v="1537" actId="1076"/>
          <ac:picMkLst>
            <pc:docMk/>
            <pc:sldMk cId="2857436082" sldId="268"/>
            <ac:picMk id="5" creationId="{2DEA7F52-3741-D045-941F-1628C3F5980E}"/>
          </ac:picMkLst>
        </pc:picChg>
        <pc:picChg chg="add del mod">
          <ac:chgData name="Annemieke van der Plaat" userId="b75910482db99c6e" providerId="LiveId" clId="{43D88110-4F56-8A44-82A7-735ECD1F544C}" dt="2022-06-29T21:26:43.256" v="1646" actId="21"/>
          <ac:picMkLst>
            <pc:docMk/>
            <pc:sldMk cId="2857436082" sldId="268"/>
            <ac:picMk id="12" creationId="{058F0A50-F764-8D5B-7AA0-99C8D0972A92}"/>
          </ac:picMkLst>
        </pc:picChg>
        <pc:picChg chg="add mod">
          <ac:chgData name="Annemieke van der Plaat" userId="b75910482db99c6e" providerId="LiveId" clId="{43D88110-4F56-8A44-82A7-735ECD1F544C}" dt="2022-06-30T06:58:08.821" v="4483" actId="14100"/>
          <ac:picMkLst>
            <pc:docMk/>
            <pc:sldMk cId="2857436082" sldId="268"/>
            <ac:picMk id="8194" creationId="{DBBA3859-C979-65AA-B0C4-0D903DE65870}"/>
          </ac:picMkLst>
        </pc:picChg>
      </pc:sldChg>
      <pc:sldChg chg="delSp add del setBg delDesignElem">
        <pc:chgData name="Annemieke van der Plaat" userId="b75910482db99c6e" providerId="LiveId" clId="{43D88110-4F56-8A44-82A7-735ECD1F544C}" dt="2022-06-29T18:46:02.451" v="95" actId="2696"/>
        <pc:sldMkLst>
          <pc:docMk/>
          <pc:sldMk cId="1131801317" sldId="269"/>
        </pc:sldMkLst>
        <pc:spChg chg="del">
          <ac:chgData name="Annemieke van der Plaat" userId="b75910482db99c6e" providerId="LiveId" clId="{43D88110-4F56-8A44-82A7-735ECD1F544C}" dt="2022-06-29T18:45:51.534" v="94"/>
          <ac:spMkLst>
            <pc:docMk/>
            <pc:sldMk cId="1131801317" sldId="269"/>
            <ac:spMk id="14" creationId="{0671A8AE-40A1-4631-A6B8-581AFF065482}"/>
          </ac:spMkLst>
        </pc:spChg>
        <pc:spChg chg="del">
          <ac:chgData name="Annemieke van der Plaat" userId="b75910482db99c6e" providerId="LiveId" clId="{43D88110-4F56-8A44-82A7-735ECD1F544C}" dt="2022-06-29T18:45:51.534" v="94"/>
          <ac:spMkLst>
            <pc:docMk/>
            <pc:sldMk cId="1131801317" sldId="269"/>
            <ac:spMk id="16" creationId="{AB58EF07-17C2-48CF-ABB0-EEF1F17CB8F0}"/>
          </ac:spMkLst>
        </pc:spChg>
        <pc:spChg chg="del">
          <ac:chgData name="Annemieke van der Plaat" userId="b75910482db99c6e" providerId="LiveId" clId="{43D88110-4F56-8A44-82A7-735ECD1F544C}" dt="2022-06-29T18:45:51.534" v="94"/>
          <ac:spMkLst>
            <pc:docMk/>
            <pc:sldMk cId="1131801317" sldId="269"/>
            <ac:spMk id="18" creationId="{AF2F604E-43BE-4DC3-B983-E071523364F8}"/>
          </ac:spMkLst>
        </pc:spChg>
        <pc:spChg chg="del">
          <ac:chgData name="Annemieke van der Plaat" userId="b75910482db99c6e" providerId="LiveId" clId="{43D88110-4F56-8A44-82A7-735ECD1F544C}" dt="2022-06-29T18:45:51.534" v="94"/>
          <ac:spMkLst>
            <pc:docMk/>
            <pc:sldMk cId="1131801317" sldId="269"/>
            <ac:spMk id="20" creationId="{08C9B587-E65E-4B52-B37C-ABEBB6E87928}"/>
          </ac:spMkLst>
        </pc:spChg>
      </pc:sldChg>
      <pc:sldChg chg="addSp delSp modSp add del mod">
        <pc:chgData name="Annemieke van der Plaat" userId="b75910482db99c6e" providerId="LiveId" clId="{43D88110-4F56-8A44-82A7-735ECD1F544C}" dt="2022-06-30T06:51:24.292" v="4012" actId="2696"/>
        <pc:sldMkLst>
          <pc:docMk/>
          <pc:sldMk cId="3500489260" sldId="269"/>
        </pc:sldMkLst>
        <pc:picChg chg="add del mod">
          <ac:chgData name="Annemieke van der Plaat" userId="b75910482db99c6e" providerId="LiveId" clId="{43D88110-4F56-8A44-82A7-735ECD1F544C}" dt="2022-06-29T21:26:11.004" v="1634" actId="21"/>
          <ac:picMkLst>
            <pc:docMk/>
            <pc:sldMk cId="3500489260" sldId="269"/>
            <ac:picMk id="3" creationId="{B675706B-8528-D668-5625-063D38318397}"/>
          </ac:picMkLst>
        </pc:picChg>
        <pc:picChg chg="mod">
          <ac:chgData name="Annemieke van der Plaat" userId="b75910482db99c6e" providerId="LiveId" clId="{43D88110-4F56-8A44-82A7-735ECD1F544C}" dt="2022-06-29T21:26:58.990" v="1651" actId="1035"/>
          <ac:picMkLst>
            <pc:docMk/>
            <pc:sldMk cId="3500489260" sldId="269"/>
            <ac:picMk id="5" creationId="{2DEA7F52-3741-D045-941F-1628C3F5980E}"/>
          </ac:picMkLst>
        </pc:picChg>
        <pc:picChg chg="add mod">
          <ac:chgData name="Annemieke van der Plaat" userId="b75910482db99c6e" providerId="LiveId" clId="{43D88110-4F56-8A44-82A7-735ECD1F544C}" dt="2022-06-29T21:26:51.084" v="1649" actId="1076"/>
          <ac:picMkLst>
            <pc:docMk/>
            <pc:sldMk cId="3500489260" sldId="269"/>
            <ac:picMk id="12" creationId="{64330668-57BF-C9E8-FB8E-EA5DDFC02E37}"/>
          </ac:picMkLst>
        </pc:picChg>
      </pc:sldChg>
      <pc:sldChg chg="addSp delSp modSp add mod modNotesTx">
        <pc:chgData name="Annemieke van der Plaat" userId="b75910482db99c6e" providerId="LiveId" clId="{43D88110-4F56-8A44-82A7-735ECD1F544C}" dt="2022-06-30T06:55:09.169" v="4422" actId="20577"/>
        <pc:sldMkLst>
          <pc:docMk/>
          <pc:sldMk cId="1282190118" sldId="270"/>
        </pc:sldMkLst>
        <pc:spChg chg="add mod">
          <ac:chgData name="Annemieke van der Plaat" userId="b75910482db99c6e" providerId="LiveId" clId="{43D88110-4F56-8A44-82A7-735ECD1F544C}" dt="2022-06-29T21:41:54.477" v="2465" actId="14100"/>
          <ac:spMkLst>
            <pc:docMk/>
            <pc:sldMk cId="1282190118" sldId="270"/>
            <ac:spMk id="6" creationId="{79FF7AB9-C6E4-A334-A8EC-9DDBCEFDB7B4}"/>
          </ac:spMkLst>
        </pc:spChg>
        <pc:spChg chg="add mod">
          <ac:chgData name="Annemieke van der Plaat" userId="b75910482db99c6e" providerId="LiveId" clId="{43D88110-4F56-8A44-82A7-735ECD1F544C}" dt="2022-06-30T06:52:40.268" v="4084" actId="20577"/>
          <ac:spMkLst>
            <pc:docMk/>
            <pc:sldMk cId="1282190118" sldId="270"/>
            <ac:spMk id="7" creationId="{F2525967-1167-C142-83F5-417BF1FB3AA2}"/>
          </ac:spMkLst>
        </pc:spChg>
        <pc:picChg chg="add del mod">
          <ac:chgData name="Annemieke van der Plaat" userId="b75910482db99c6e" providerId="LiveId" clId="{43D88110-4F56-8A44-82A7-735ECD1F544C}" dt="2022-06-29T21:31:01.892" v="1732" actId="478"/>
          <ac:picMkLst>
            <pc:docMk/>
            <pc:sldMk cId="1282190118" sldId="270"/>
            <ac:picMk id="3" creationId="{4CD6B325-AF49-2BA4-CE18-95961E7A6005}"/>
          </ac:picMkLst>
        </pc:picChg>
        <pc:picChg chg="add del mod">
          <ac:chgData name="Annemieke van der Plaat" userId="b75910482db99c6e" providerId="LiveId" clId="{43D88110-4F56-8A44-82A7-735ECD1F544C}" dt="2022-06-29T21:28:41.388" v="1655" actId="478"/>
          <ac:picMkLst>
            <pc:docMk/>
            <pc:sldMk cId="1282190118" sldId="270"/>
            <ac:picMk id="11" creationId="{9FC7E10C-A7CA-8D19-FDF1-7C3B916BDCCD}"/>
          </ac:picMkLst>
        </pc:picChg>
        <pc:picChg chg="del">
          <ac:chgData name="Annemieke van der Plaat" userId="b75910482db99c6e" providerId="LiveId" clId="{43D88110-4F56-8A44-82A7-735ECD1F544C}" dt="2022-06-29T21:28:37.794" v="1653" actId="478"/>
          <ac:picMkLst>
            <pc:docMk/>
            <pc:sldMk cId="1282190118" sldId="270"/>
            <ac:picMk id="12" creationId="{64330668-57BF-C9E8-FB8E-EA5DDFC02E37}"/>
          </ac:picMkLst>
        </pc:picChg>
      </pc:sldChg>
    </pc:docChg>
  </pc:docChgLst>
  <pc:docChgLst>
    <pc:chgData name="Annemieke van der Plaat" userId="b75910482db99c6e" providerId="LiveId" clId="{09657ADC-1037-D440-B17D-8CB71AC56D69}"/>
    <pc:docChg chg="modSld">
      <pc:chgData name="Annemieke van der Plaat" userId="b75910482db99c6e" providerId="LiveId" clId="{09657ADC-1037-D440-B17D-8CB71AC56D69}" dt="2022-09-01T10:56:40.227" v="1" actId="6549"/>
      <pc:docMkLst>
        <pc:docMk/>
      </pc:docMkLst>
      <pc:sldChg chg="modNotesTx">
        <pc:chgData name="Annemieke van der Plaat" userId="b75910482db99c6e" providerId="LiveId" clId="{09657ADC-1037-D440-B17D-8CB71AC56D69}" dt="2022-09-01T10:55:23.880" v="0" actId="20577"/>
        <pc:sldMkLst>
          <pc:docMk/>
          <pc:sldMk cId="3354312981" sldId="257"/>
        </pc:sldMkLst>
      </pc:sldChg>
      <pc:sldChg chg="modNotesTx">
        <pc:chgData name="Annemieke van der Plaat" userId="b75910482db99c6e" providerId="LiveId" clId="{09657ADC-1037-D440-B17D-8CB71AC56D69}" dt="2022-09-01T10:56:40.227" v="1" actId="6549"/>
        <pc:sldMkLst>
          <pc:docMk/>
          <pc:sldMk cId="2941361628"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01-09-2022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Welkom</a:t>
            </a:r>
          </a:p>
          <a:p>
            <a:r>
              <a:rPr lang="nl-NL" b="1" dirty="0"/>
              <a:t>Met wie zijn we </a:t>
            </a:r>
            <a:r>
              <a:rPr lang="nl-NL" b="1" dirty="0" err="1"/>
              <a:t>tesaâm</a:t>
            </a:r>
            <a:r>
              <a:rPr lang="nl-NL" b="1" dirty="0"/>
              <a:t>?</a:t>
            </a:r>
          </a:p>
          <a:p>
            <a:endParaRPr lang="nl-NL" b="1" dirty="0"/>
          </a:p>
          <a:p>
            <a:r>
              <a:rPr lang="nl-NL" b="1" dirty="0"/>
              <a:t>Opstromen – met een hoger diploma het vo verlaten dan was ingeschat met het advies van de basisschool</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1</a:t>
            </a:fld>
            <a:endParaRPr lang="nl-NL"/>
          </a:p>
        </p:txBody>
      </p:sp>
    </p:spTree>
    <p:extLst>
      <p:ext uri="{BB962C8B-B14F-4D97-AF65-F5344CB8AC3E}">
        <p14:creationId xmlns:p14="http://schemas.microsoft.com/office/powerpoint/2010/main" val="2994853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Waarom “Opkomen voor opstromen’?</a:t>
            </a:r>
          </a:p>
          <a:p>
            <a:pPr marL="171450" indent="-171450">
              <a:buFontTx/>
              <a:buChar char="-"/>
            </a:pPr>
            <a:r>
              <a:rPr lang="nl-NL" b="1" dirty="0"/>
              <a:t>Weinig praktijkervaring</a:t>
            </a:r>
          </a:p>
          <a:p>
            <a:pPr marL="171450" indent="-171450">
              <a:buFontTx/>
              <a:buChar char="-"/>
            </a:pPr>
            <a:r>
              <a:rPr lang="nl-NL" b="1" dirty="0"/>
              <a:t>Opdracht van de politiek / maatschappij (verlengde brugklas en/of grotere mobiliteit tussen de leerroutes)</a:t>
            </a:r>
          </a:p>
          <a:p>
            <a:pPr marL="171450" indent="-171450">
              <a:buFontTx/>
              <a:buChar char="-"/>
            </a:pPr>
            <a:r>
              <a:rPr lang="nl-NL" b="1" dirty="0"/>
              <a:t>Iedereen moet maar het wiel uitvinden</a:t>
            </a:r>
          </a:p>
          <a:p>
            <a:endParaRPr lang="nl-NL" dirty="0"/>
          </a:p>
          <a:p>
            <a:r>
              <a:rPr lang="nl-NL" dirty="0"/>
              <a:t>1) Graaf </a:t>
            </a:r>
            <a:r>
              <a:rPr lang="nl-NL" dirty="0" err="1"/>
              <a:t>Huyn</a:t>
            </a:r>
            <a:r>
              <a:rPr lang="nl-NL" dirty="0"/>
              <a:t> College </a:t>
            </a:r>
            <a:r>
              <a:rPr lang="nl-NL" dirty="0" err="1"/>
              <a:t>opstroomschema</a:t>
            </a:r>
            <a:r>
              <a:rPr lang="nl-NL" dirty="0"/>
              <a:t> 2021-22: </a:t>
            </a:r>
            <a:r>
              <a:rPr lang="nl-NL" dirty="0" err="1"/>
              <a:t>https</a:t>
            </a:r>
            <a:r>
              <a:rPr lang="nl-NL" dirty="0"/>
              <a:t>://</a:t>
            </a:r>
            <a:r>
              <a:rPr lang="nl-NL" dirty="0" err="1"/>
              <a:t>www.ghc.nl</a:t>
            </a:r>
            <a:r>
              <a:rPr lang="nl-NL" dirty="0"/>
              <a:t>/media/5789/schoolgids20212022def.pdf</a:t>
            </a:r>
          </a:p>
          <a:p>
            <a:r>
              <a:rPr lang="nl-NL" dirty="0"/>
              <a:t>2)</a:t>
            </a:r>
          </a:p>
          <a:p>
            <a:r>
              <a:rPr lang="nl-NL" dirty="0"/>
              <a:t>3) Populier Lyceum</a:t>
            </a:r>
          </a:p>
          <a:p>
            <a:endParaRPr lang="nl-NL" dirty="0"/>
          </a:p>
          <a:p>
            <a:r>
              <a:rPr lang="nl-NL" dirty="0"/>
              <a:t>In leernetwerk van VO-raad geen onderscheid Ath / </a:t>
            </a:r>
            <a:r>
              <a:rPr lang="nl-NL" dirty="0" err="1"/>
              <a:t>gymn</a:t>
            </a:r>
            <a:endParaRPr lang="nl-NL" dirty="0"/>
          </a:p>
          <a:p>
            <a:r>
              <a:rPr lang="nl-NL" dirty="0" err="1"/>
              <a:t>https</a:t>
            </a:r>
            <a:r>
              <a:rPr lang="nl-NL" dirty="0"/>
              <a:t>://</a:t>
            </a:r>
            <a:r>
              <a:rPr lang="nl-NL" dirty="0" err="1"/>
              <a:t>www.vo-raad.nl</a:t>
            </a:r>
            <a:r>
              <a:rPr lang="nl-NL" dirty="0"/>
              <a:t>/artikelen/313</a:t>
            </a:r>
          </a:p>
          <a:p>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459169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0" u="none" strike="noStrike" kern="1200" dirty="0">
                <a:solidFill>
                  <a:schemeClr val="tx1"/>
                </a:solidFill>
                <a:effectLst/>
                <a:latin typeface="+mn-lt"/>
                <a:ea typeface="+mn-ea"/>
                <a:cs typeface="+mn-cs"/>
              </a:rPr>
              <a:t>Als iedereen zelf aan de slag gaat versterkt dat juist de kanenongelijkheid (willekeur).</a:t>
            </a:r>
          </a:p>
          <a:p>
            <a:r>
              <a:rPr lang="nl-NL" sz="1200" b="1" i="0" u="none" strike="noStrike" kern="1200" dirty="0">
                <a:solidFill>
                  <a:schemeClr val="tx1"/>
                </a:solidFill>
                <a:effectLst/>
                <a:latin typeface="+mn-lt"/>
                <a:ea typeface="+mn-ea"/>
                <a:cs typeface="+mn-cs"/>
              </a:rPr>
              <a:t>Wat we doen is niet </a:t>
            </a:r>
            <a:r>
              <a:rPr lang="nl-NL" sz="1200" b="1" i="0" u="none" strike="noStrike" kern="1200" dirty="0" err="1">
                <a:solidFill>
                  <a:schemeClr val="tx1"/>
                </a:solidFill>
                <a:effectLst/>
                <a:latin typeface="+mn-lt"/>
                <a:ea typeface="+mn-ea"/>
                <a:cs typeface="+mn-cs"/>
              </a:rPr>
              <a:t>evidence</a:t>
            </a:r>
            <a:r>
              <a:rPr lang="nl-NL" sz="1200" b="1" i="0" u="none" strike="noStrike" kern="1200" dirty="0">
                <a:solidFill>
                  <a:schemeClr val="tx1"/>
                </a:solidFill>
                <a:effectLst/>
                <a:latin typeface="+mn-lt"/>
                <a:ea typeface="+mn-ea"/>
                <a:cs typeface="+mn-cs"/>
              </a:rPr>
              <a:t> </a:t>
            </a:r>
            <a:r>
              <a:rPr lang="nl-NL" sz="1200" b="1" i="0" u="none" strike="noStrike" kern="1200" dirty="0" err="1">
                <a:solidFill>
                  <a:schemeClr val="tx1"/>
                </a:solidFill>
                <a:effectLst/>
                <a:latin typeface="+mn-lt"/>
                <a:ea typeface="+mn-ea"/>
                <a:cs typeface="+mn-cs"/>
              </a:rPr>
              <a:t>based</a:t>
            </a:r>
            <a:endParaRPr lang="nl-NL" sz="1200" b="1" i="0" u="none" strike="noStrike" kern="1200" dirty="0">
              <a:solidFill>
                <a:schemeClr val="tx1"/>
              </a:solidFill>
              <a:effectLst/>
              <a:latin typeface="+mn-lt"/>
              <a:ea typeface="+mn-ea"/>
              <a:cs typeface="+mn-cs"/>
            </a:endParaRPr>
          </a:p>
          <a:p>
            <a:endParaRPr lang="nl-NL" sz="1200" b="1" i="0" u="none" strike="noStrike" kern="1200" dirty="0">
              <a:solidFill>
                <a:schemeClr val="tx1"/>
              </a:solidFill>
              <a:effectLst/>
              <a:latin typeface="+mn-lt"/>
              <a:ea typeface="+mn-ea"/>
              <a:cs typeface="+mn-cs"/>
            </a:endParaRPr>
          </a:p>
          <a:p>
            <a:r>
              <a:rPr lang="nl-NL" sz="1200" b="1" i="0" u="none" strike="noStrike" kern="1200" dirty="0" err="1">
                <a:solidFill>
                  <a:schemeClr val="tx1"/>
                </a:solidFill>
                <a:effectLst/>
                <a:latin typeface="+mn-lt"/>
                <a:ea typeface="+mn-ea"/>
                <a:cs typeface="+mn-cs"/>
              </a:rPr>
              <a:t>Opstroombeleid</a:t>
            </a:r>
            <a:r>
              <a:rPr lang="nl-NL" sz="1200" b="1" i="0" u="none" strike="noStrike" kern="1200" dirty="0">
                <a:solidFill>
                  <a:schemeClr val="tx1"/>
                </a:solidFill>
                <a:effectLst/>
                <a:latin typeface="+mn-lt"/>
                <a:ea typeface="+mn-ea"/>
                <a:cs typeface="+mn-cs"/>
              </a:rPr>
              <a:t> en </a:t>
            </a:r>
            <a:r>
              <a:rPr lang="nl-NL" sz="1200" b="1" i="0" u="none" strike="noStrike" kern="1200" dirty="0" err="1">
                <a:solidFill>
                  <a:schemeClr val="tx1"/>
                </a:solidFill>
                <a:effectLst/>
                <a:latin typeface="+mn-lt"/>
                <a:ea typeface="+mn-ea"/>
                <a:cs typeface="+mn-cs"/>
              </a:rPr>
              <a:t>opstroomprogramma’s</a:t>
            </a:r>
            <a:r>
              <a:rPr lang="nl-NL" sz="1200" b="1" i="0" u="none" strike="noStrike" kern="1200" dirty="0">
                <a:solidFill>
                  <a:schemeClr val="tx1"/>
                </a:solidFill>
                <a:effectLst/>
                <a:latin typeface="+mn-lt"/>
                <a:ea typeface="+mn-ea"/>
                <a:cs typeface="+mn-cs"/>
              </a:rPr>
              <a:t> klassieke talen</a:t>
            </a:r>
          </a:p>
          <a:p>
            <a:r>
              <a:rPr lang="nl-NL" sz="1200" b="1" i="0" u="none" strike="noStrike" kern="1200" dirty="0">
                <a:solidFill>
                  <a:schemeClr val="tx1"/>
                </a:solidFill>
                <a:effectLst/>
                <a:latin typeface="+mn-lt"/>
                <a:ea typeface="+mn-ea"/>
                <a:cs typeface="+mn-cs"/>
              </a:rPr>
              <a:t>In onderzoek van Kennisplatvorm inclusief samenleven staan wel enkele belemmerende en succesfactoren (volgt later hier)</a:t>
            </a:r>
          </a:p>
          <a:p>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Weinig onderzoek gedaan tot nu toe; geen gegevens expliciet over </a:t>
            </a:r>
            <a:r>
              <a:rPr lang="nl-NL" sz="1200" b="0" i="0" u="none" strike="noStrike" kern="1200" dirty="0" err="1">
                <a:solidFill>
                  <a:schemeClr val="tx1"/>
                </a:solidFill>
                <a:effectLst/>
                <a:latin typeface="+mn-lt"/>
                <a:ea typeface="+mn-ea"/>
                <a:cs typeface="+mn-cs"/>
              </a:rPr>
              <a:t>opstraam</a:t>
            </a:r>
            <a:r>
              <a:rPr lang="nl-NL" sz="1200" b="0" i="0" u="none" strike="noStrike" kern="1200" dirty="0">
                <a:solidFill>
                  <a:schemeClr val="tx1"/>
                </a:solidFill>
                <a:effectLst/>
                <a:latin typeface="+mn-lt"/>
                <a:ea typeface="+mn-ea"/>
                <a:cs typeface="+mn-cs"/>
              </a:rPr>
              <a:t> naar Gymnasium</a:t>
            </a:r>
          </a:p>
          <a:p>
            <a:r>
              <a:rPr lang="nl-NL" sz="1200" b="0" i="0" u="none" strike="noStrike" kern="1200" dirty="0">
                <a:solidFill>
                  <a:schemeClr val="tx1"/>
                </a:solidFill>
                <a:effectLst/>
                <a:latin typeface="+mn-lt"/>
                <a:ea typeface="+mn-ea"/>
                <a:cs typeface="+mn-cs"/>
              </a:rPr>
              <a:t>Onderzoek onder G4 vmbo-</a:t>
            </a:r>
            <a:r>
              <a:rPr lang="nl-NL" sz="1200" b="0" i="0" u="none" strike="noStrike" kern="1200" dirty="0" err="1">
                <a:solidFill>
                  <a:schemeClr val="tx1"/>
                </a:solidFill>
                <a:effectLst/>
                <a:latin typeface="+mn-lt"/>
                <a:ea typeface="+mn-ea"/>
                <a:cs typeface="+mn-cs"/>
              </a:rPr>
              <a:t>havoscholen</a:t>
            </a:r>
            <a:endParaRPr lang="nl-NL" sz="1200" b="0" i="0" u="none" strike="noStrike"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Gelijke kansen bij tussentijds opstromen in het voortgezet onderwijs?</a:t>
            </a:r>
          </a:p>
          <a:p>
            <a:r>
              <a:rPr lang="nl-NL" sz="1200" b="0" i="0" u="none" strike="noStrike" kern="1200" dirty="0">
                <a:solidFill>
                  <a:schemeClr val="tx1"/>
                </a:solidFill>
                <a:effectLst/>
                <a:latin typeface="+mn-lt"/>
                <a:ea typeface="+mn-ea"/>
                <a:cs typeface="+mn-cs"/>
              </a:rPr>
              <a:t>Een verkennend onderzoek naar beleid en praktijk van tussentijds opstromen</a:t>
            </a:r>
          </a:p>
          <a:p>
            <a:r>
              <a:rPr lang="nl-NL" sz="1200" b="0" i="0" u="none" strike="noStrike" kern="1200" dirty="0">
                <a:solidFill>
                  <a:schemeClr val="tx1"/>
                </a:solidFill>
                <a:effectLst/>
                <a:latin typeface="+mn-lt"/>
                <a:ea typeface="+mn-ea"/>
                <a:cs typeface="+mn-cs"/>
              </a:rPr>
              <a:t>Gepubliceerd op: 14-06-2</a:t>
            </a:r>
          </a:p>
          <a:p>
            <a:r>
              <a:rPr lang="nl-NL" sz="1200" b="0" kern="1200" dirty="0">
                <a:solidFill>
                  <a:schemeClr val="tx1"/>
                </a:solidFill>
                <a:effectLst/>
                <a:latin typeface="+mn-lt"/>
                <a:ea typeface="+mn-ea"/>
                <a:cs typeface="+mn-cs"/>
              </a:rPr>
              <a:t>AUTEURS </a:t>
            </a:r>
            <a:endParaRPr lang="nl-NL" dirty="0">
              <a:effectLst/>
            </a:endParaRPr>
          </a:p>
          <a:p>
            <a:r>
              <a:rPr lang="nl-NL" sz="1200" b="0" kern="1200" dirty="0">
                <a:solidFill>
                  <a:schemeClr val="tx1"/>
                </a:solidFill>
                <a:effectLst/>
                <a:latin typeface="+mn-lt"/>
                <a:ea typeface="+mn-ea"/>
                <a:cs typeface="+mn-cs"/>
              </a:rPr>
              <a:t>Suzan de </a:t>
            </a:r>
            <a:r>
              <a:rPr lang="nl-NL" sz="1200" b="0" kern="1200" dirty="0" err="1">
                <a:solidFill>
                  <a:schemeClr val="tx1"/>
                </a:solidFill>
                <a:effectLst/>
                <a:latin typeface="+mn-lt"/>
                <a:ea typeface="+mn-ea"/>
                <a:cs typeface="+mn-cs"/>
              </a:rPr>
              <a:t>Winter-Koçak</a:t>
            </a:r>
            <a:r>
              <a:rPr lang="nl-NL" sz="1200" b="0" kern="1200" dirty="0">
                <a:solidFill>
                  <a:schemeClr val="tx1"/>
                </a:solidFill>
                <a:effectLst/>
                <a:latin typeface="+mn-lt"/>
                <a:ea typeface="+mn-ea"/>
                <a:cs typeface="+mn-cs"/>
              </a:rPr>
              <a:t> &amp; </a:t>
            </a:r>
            <a:r>
              <a:rPr lang="nl-NL" sz="1200" b="0" kern="1200" dirty="0" err="1">
                <a:solidFill>
                  <a:schemeClr val="tx1"/>
                </a:solidFill>
                <a:effectLst/>
                <a:latin typeface="+mn-lt"/>
                <a:ea typeface="+mn-ea"/>
                <a:cs typeface="+mn-cs"/>
              </a:rPr>
              <a:t>Leyla</a:t>
            </a:r>
            <a:r>
              <a:rPr lang="nl-NL" sz="1200" b="0" kern="1200" dirty="0">
                <a:solidFill>
                  <a:schemeClr val="tx1"/>
                </a:solidFill>
                <a:effectLst/>
                <a:latin typeface="+mn-lt"/>
                <a:ea typeface="+mn-ea"/>
                <a:cs typeface="+mn-cs"/>
              </a:rPr>
              <a:t> </a:t>
            </a:r>
            <a:r>
              <a:rPr lang="nl-NL" sz="1200" b="0" kern="1200" dirty="0" err="1">
                <a:solidFill>
                  <a:schemeClr val="tx1"/>
                </a:solidFill>
                <a:effectLst/>
                <a:latin typeface="+mn-lt"/>
                <a:ea typeface="+mn-ea"/>
                <a:cs typeface="+mn-cs"/>
              </a:rPr>
              <a:t>Reches</a:t>
            </a:r>
            <a:r>
              <a:rPr lang="nl-NL" sz="1200" b="0" kern="1200" dirty="0">
                <a:solidFill>
                  <a:schemeClr val="tx1"/>
                </a:solidFill>
                <a:effectLst/>
                <a:latin typeface="+mn-lt"/>
                <a:ea typeface="+mn-ea"/>
                <a:cs typeface="+mn-cs"/>
              </a:rPr>
              <a:t> </a:t>
            </a:r>
          </a:p>
          <a:p>
            <a:r>
              <a:rPr lang="nl-NL" dirty="0">
                <a:effectLst/>
              </a:rPr>
              <a:t>030-2303247</a:t>
            </a:r>
          </a:p>
          <a:p>
            <a:r>
              <a:rPr lang="nl-NL" dirty="0" err="1">
                <a:effectLst/>
              </a:rPr>
              <a:t>s.dewinter@kis.nl</a:t>
            </a:r>
            <a:endParaRPr lang="nl-NL" dirty="0">
              <a:effectLst/>
            </a:endParaRPr>
          </a:p>
          <a:p>
            <a:endParaRPr lang="nl-NL" sz="1200" b="0" i="0" u="none" strike="noStrike" kern="1200" dirty="0">
              <a:solidFill>
                <a:schemeClr val="tx1"/>
              </a:solidFill>
              <a:effectLst/>
              <a:latin typeface="+mn-lt"/>
              <a:ea typeface="+mn-ea"/>
              <a:cs typeface="+mn-cs"/>
            </a:endParaRPr>
          </a:p>
          <a:p>
            <a:r>
              <a:rPr lang="nl-NL" sz="1200" b="1" i="0" u="none" strike="noStrike" kern="1200" dirty="0">
                <a:solidFill>
                  <a:schemeClr val="tx1"/>
                </a:solidFill>
                <a:effectLst/>
                <a:latin typeface="+mn-lt"/>
                <a:ea typeface="+mn-ea"/>
                <a:cs typeface="+mn-cs"/>
              </a:rPr>
              <a:t>Grote verschillen</a:t>
            </a:r>
            <a:br>
              <a:rPr lang="nl-NL" dirty="0"/>
            </a:br>
            <a:r>
              <a:rPr lang="nl-NL" sz="1200" b="0" i="0" u="none" strike="noStrike" kern="1200" dirty="0">
                <a:solidFill>
                  <a:schemeClr val="tx1"/>
                </a:solidFill>
                <a:effectLst/>
                <a:latin typeface="+mn-lt"/>
                <a:ea typeface="+mn-ea"/>
                <a:cs typeface="+mn-cs"/>
              </a:rPr>
              <a:t>Uit het onderzoek bleek dat er grote verschillen zijn tussen onderwijsinstellingen voor wat betreft de mogelijkheden van tussentijdse </a:t>
            </a:r>
            <a:r>
              <a:rPr lang="nl-NL" sz="1200" b="0" i="0" u="none" strike="noStrike" kern="1200" dirty="0" err="1">
                <a:solidFill>
                  <a:schemeClr val="tx1"/>
                </a:solidFill>
                <a:effectLst/>
                <a:latin typeface="+mn-lt"/>
                <a:ea typeface="+mn-ea"/>
                <a:cs typeface="+mn-cs"/>
              </a:rPr>
              <a:t>opstroom</a:t>
            </a:r>
            <a:r>
              <a:rPr lang="nl-NL" sz="1200" b="0" i="0" u="none" strike="noStrike" kern="1200" dirty="0">
                <a:solidFill>
                  <a:schemeClr val="tx1"/>
                </a:solidFill>
                <a:effectLst/>
                <a:latin typeface="+mn-lt"/>
                <a:ea typeface="+mn-ea"/>
                <a:cs typeface="+mn-cs"/>
              </a:rPr>
              <a:t> en de voorwaarden die eraan verbonden zijn. Dit geheel kan mogelijk bijdragen aan ongelijke kansen voor leerlingen. Verdiepend vervolgonderzoek zal een completer beeld kunnen geven over onder andere in hoeverre deze verschillen daadwerkelijk bijdragen aan ongelijke kansen.</a:t>
            </a:r>
          </a:p>
          <a:p>
            <a:r>
              <a:rPr lang="nl-NL" dirty="0" err="1"/>
              <a:t>https</a:t>
            </a:r>
            <a:r>
              <a:rPr lang="nl-NL" dirty="0"/>
              <a:t>://</a:t>
            </a:r>
            <a:r>
              <a:rPr lang="nl-NL" dirty="0" err="1"/>
              <a:t>www.verwey-jonker.nl</a:t>
            </a:r>
            <a:r>
              <a:rPr lang="nl-NL" dirty="0"/>
              <a:t>/publicatie/gelijke-kansen-bij-tussentijds-opstromen-in-het-voortgezet-onderwijs/</a:t>
            </a:r>
          </a:p>
          <a:p>
            <a:endParaRPr lang="nl-NL" dirty="0"/>
          </a:p>
          <a:p>
            <a:r>
              <a:rPr lang="nl-NL" dirty="0" err="1"/>
              <a:t>https</a:t>
            </a:r>
            <a:r>
              <a:rPr lang="nl-NL" dirty="0"/>
              <a:t>://wij-</a:t>
            </a:r>
            <a:r>
              <a:rPr lang="nl-NL" dirty="0" err="1"/>
              <a:t>leren.nl</a:t>
            </a:r>
            <a:r>
              <a:rPr lang="nl-NL" dirty="0"/>
              <a:t>/goede-voorspellers-succesvol-opstromen-havo-</a:t>
            </a:r>
            <a:r>
              <a:rPr lang="nl-NL" dirty="0" err="1"/>
              <a:t>vwo.php</a:t>
            </a:r>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122317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Voor zover bekend is er nog geen wetenschappelijk onderzoek verricht naar de specifieke vraag welke factoren succesvolle </a:t>
            </a:r>
            <a:r>
              <a:rPr lang="nl-NL" sz="1200" kern="1200" dirty="0" err="1">
                <a:solidFill>
                  <a:schemeClr val="tx1"/>
                </a:solidFill>
                <a:effectLst/>
                <a:latin typeface="+mn-lt"/>
                <a:ea typeface="+mn-ea"/>
                <a:cs typeface="+mn-cs"/>
              </a:rPr>
              <a:t>opstroom</a:t>
            </a:r>
            <a:r>
              <a:rPr lang="nl-NL" sz="1200" kern="1200" dirty="0">
                <a:solidFill>
                  <a:schemeClr val="tx1"/>
                </a:solidFill>
                <a:effectLst/>
                <a:latin typeface="+mn-lt"/>
                <a:ea typeface="+mn-ea"/>
                <a:cs typeface="+mn-cs"/>
              </a:rPr>
              <a:t> van leerlingen met een </a:t>
            </a:r>
            <a:r>
              <a:rPr lang="nl-NL" sz="1200" kern="1200" dirty="0" err="1">
                <a:solidFill>
                  <a:schemeClr val="tx1"/>
                </a:solidFill>
                <a:effectLst/>
                <a:latin typeface="+mn-lt"/>
                <a:ea typeface="+mn-ea"/>
                <a:cs typeface="+mn-cs"/>
              </a:rPr>
              <a:t>havo-advies</a:t>
            </a:r>
            <a:r>
              <a:rPr lang="nl-NL" sz="1200" kern="1200" dirty="0">
                <a:solidFill>
                  <a:schemeClr val="tx1"/>
                </a:solidFill>
                <a:effectLst/>
                <a:latin typeface="+mn-lt"/>
                <a:ea typeface="+mn-ea"/>
                <a:cs typeface="+mn-cs"/>
              </a:rPr>
              <a:t> naar het vwo-niveau voorspellen; hetzelfde geldt voor factoren die een rol spelen bij determinatiebeslissingen voor de andere niveaus. Er is überhaupt nog weinig wetenschappelijk onderzoek verricht naar de verschillen tussen havo en vwo (Michels, 2006), weinig recent onderzoek naar hoe er in het voortgezet onderwijs gedetermineerd wordt, en naar welke </a:t>
            </a:r>
            <a:r>
              <a:rPr lang="nl-NL" sz="1200" kern="1200" dirty="0" err="1">
                <a:solidFill>
                  <a:schemeClr val="tx1"/>
                </a:solidFill>
                <a:effectLst/>
                <a:latin typeface="+mn-lt"/>
                <a:ea typeface="+mn-ea"/>
                <a:cs typeface="+mn-cs"/>
              </a:rPr>
              <a:t>leerlingfactoren</a:t>
            </a:r>
            <a:r>
              <a:rPr lang="nl-NL" sz="1200" kern="1200" dirty="0">
                <a:solidFill>
                  <a:schemeClr val="tx1"/>
                </a:solidFill>
                <a:effectLst/>
                <a:latin typeface="+mn-lt"/>
                <a:ea typeface="+mn-ea"/>
                <a:cs typeface="+mn-cs"/>
              </a:rPr>
              <a:t> voorspellers zijn voor (succesvolle) </a:t>
            </a:r>
            <a:r>
              <a:rPr lang="nl-NL" sz="1200" kern="1200" dirty="0" err="1">
                <a:solidFill>
                  <a:schemeClr val="tx1"/>
                </a:solidFill>
                <a:effectLst/>
                <a:latin typeface="+mn-lt"/>
                <a:ea typeface="+mn-ea"/>
                <a:cs typeface="+mn-cs"/>
              </a:rPr>
              <a:t>opstroom</a:t>
            </a:r>
            <a:r>
              <a:rPr lang="nl-NL" sz="1200" kern="1200" dirty="0">
                <a:solidFill>
                  <a:schemeClr val="tx1"/>
                </a:solidFill>
                <a:effectLst/>
                <a:latin typeface="+mn-lt"/>
                <a:ea typeface="+mn-ea"/>
                <a:cs typeface="+mn-cs"/>
              </a:rPr>
              <a:t> ten opzichte van het schooladvies (zie bijvoorbeeld Van Rooijen et al., 2017).</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kern="1200" dirty="0">
              <a:solidFill>
                <a:schemeClr val="tx1"/>
              </a:solidFill>
              <a:effectLst/>
              <a:latin typeface="+mn-lt"/>
              <a:ea typeface="+mn-ea"/>
              <a:cs typeface="+mn-cs"/>
            </a:endParaRPr>
          </a:p>
          <a:p>
            <a:endParaRPr lang="nl-NL" sz="1200" dirty="0">
              <a:latin typeface="+mn-lt"/>
            </a:endParaRP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2886853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Wat maakt een </a:t>
            </a:r>
            <a:r>
              <a:rPr lang="nl-NL" b="1" dirty="0" err="1"/>
              <a:t>opstromer</a:t>
            </a:r>
            <a:r>
              <a:rPr lang="nl-NL" b="1" dirty="0"/>
              <a:t> succesrijk?</a:t>
            </a:r>
          </a:p>
          <a:p>
            <a:pPr marL="171450" indent="-171450">
              <a:buFontTx/>
              <a:buChar char="-"/>
            </a:pPr>
            <a:r>
              <a:rPr lang="nl-NL" b="1" dirty="0"/>
              <a:t>Selectie </a:t>
            </a:r>
            <a:r>
              <a:rPr lang="nl-NL" b="1" dirty="0" err="1"/>
              <a:t>obv</a:t>
            </a:r>
            <a:r>
              <a:rPr lang="nl-NL" b="1" dirty="0"/>
              <a:t> cijfers (meetbaar)</a:t>
            </a:r>
          </a:p>
          <a:p>
            <a:pPr marL="171450" indent="-171450">
              <a:buFontTx/>
              <a:buChar char="-"/>
            </a:pPr>
            <a:r>
              <a:rPr lang="nl-NL" b="1" dirty="0"/>
              <a:t>Selectie </a:t>
            </a:r>
            <a:r>
              <a:rPr lang="nl-NL" b="1" dirty="0" err="1"/>
              <a:t>obv</a:t>
            </a:r>
            <a:r>
              <a:rPr lang="nl-NL" b="1" dirty="0"/>
              <a:t> (merkbaar)</a:t>
            </a:r>
          </a:p>
          <a:p>
            <a:pPr marL="171450" indent="-171450">
              <a:buFontTx/>
              <a:buChar char="-"/>
            </a:pPr>
            <a:r>
              <a:rPr lang="nl-NL" b="1" dirty="0"/>
              <a:t>Ondersteuning langs de </a:t>
            </a:r>
            <a:r>
              <a:rPr lang="nl-NL" b="1" dirty="0" err="1"/>
              <a:t>opstroomroute</a:t>
            </a:r>
            <a:r>
              <a:rPr lang="nl-NL" b="1" dirty="0"/>
              <a:t> (</a:t>
            </a:r>
            <a:r>
              <a:rPr lang="nl-NL" b="1" dirty="0" err="1"/>
              <a:t>nb</a:t>
            </a:r>
            <a:r>
              <a:rPr lang="nl-NL" b="1" dirty="0"/>
              <a:t> aansluiting sociaal, emotioneel en cognitief bij de nieuwe klas)</a:t>
            </a:r>
          </a:p>
          <a:p>
            <a:pPr marL="171450" indent="-171450">
              <a:buFontTx/>
              <a:buChar char="-"/>
            </a:pPr>
            <a:endParaRPr lang="nl-NL" b="1" dirty="0"/>
          </a:p>
          <a:p>
            <a:r>
              <a:rPr lang="nl-NL" dirty="0"/>
              <a:t>In groep 8 wordt ook </a:t>
            </a:r>
            <a:r>
              <a:rPr lang="nl-NL" b="1" dirty="0"/>
              <a:t>competentiemotivatie</a:t>
            </a:r>
            <a:r>
              <a:rPr lang="nl-NL" dirty="0"/>
              <a:t> gemeten, de leerling is gericht op het leren om de stof te begrijpen.</a:t>
            </a:r>
          </a:p>
          <a:p>
            <a:r>
              <a:rPr lang="nl-NL" dirty="0"/>
              <a:t>Dat blijkt een goede voorspeller, maar de leerling kan zich daarin na groep 8 ook nog erg ontwikkelen |(pos en neg).</a:t>
            </a:r>
          </a:p>
          <a:p>
            <a:endParaRPr lang="nl-NL" dirty="0"/>
          </a:p>
          <a:p>
            <a:r>
              <a:rPr lang="nl-NL" sz="1200" b="1" kern="1200" dirty="0">
                <a:solidFill>
                  <a:schemeClr val="tx1"/>
                </a:solidFill>
                <a:effectLst/>
                <a:latin typeface="+mn-lt"/>
                <a:ea typeface="+mn-ea"/>
                <a:cs typeface="+mn-cs"/>
              </a:rPr>
              <a:t>Toevoegen van extra factoren naast rapportcijfers kan leiden tot over- of onderschatting van succes</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Als rapportcijfers worden gebruikt voor determinatiebeslissingen, is het echter de vraag in hoeverre andere </a:t>
            </a:r>
            <a:r>
              <a:rPr lang="nl-NL" sz="1200" kern="1200" dirty="0" err="1">
                <a:solidFill>
                  <a:schemeClr val="tx1"/>
                </a:solidFill>
                <a:effectLst/>
                <a:latin typeface="+mn-lt"/>
                <a:ea typeface="+mn-ea"/>
                <a:cs typeface="+mn-cs"/>
              </a:rPr>
              <a:t>leerlingfactoren</a:t>
            </a:r>
            <a:r>
              <a:rPr lang="nl-NL" sz="1200" kern="1200" dirty="0">
                <a:solidFill>
                  <a:schemeClr val="tx1"/>
                </a:solidFill>
                <a:effectLst/>
                <a:latin typeface="+mn-lt"/>
                <a:ea typeface="+mn-ea"/>
                <a:cs typeface="+mn-cs"/>
              </a:rPr>
              <a:t> überhaupt zouden moeten worden meegewogen. Zoals blijkt uit het tekstblokje </a:t>
            </a:r>
            <a:r>
              <a:rPr lang="nl-NL" sz="1200" i="1" kern="1200" dirty="0">
                <a:solidFill>
                  <a:schemeClr val="tx1"/>
                </a:solidFill>
                <a:effectLst/>
                <a:latin typeface="+mn-lt"/>
                <a:ea typeface="+mn-ea"/>
                <a:cs typeface="+mn-cs"/>
              </a:rPr>
              <a:t>Over wat rapportcijfers precies meten bestaat discussie</a:t>
            </a:r>
            <a:r>
              <a:rPr lang="nl-NL" sz="1200" kern="1200" dirty="0">
                <a:solidFill>
                  <a:schemeClr val="tx1"/>
                </a:solidFill>
                <a:effectLst/>
                <a:latin typeface="+mn-lt"/>
                <a:ea typeface="+mn-ea"/>
                <a:cs typeface="+mn-cs"/>
              </a:rPr>
              <a:t> (zie volgende pagina) worden </a:t>
            </a:r>
            <a:r>
              <a:rPr lang="nl-NL" sz="1200" kern="1200" dirty="0" err="1">
                <a:solidFill>
                  <a:schemeClr val="tx1"/>
                </a:solidFill>
                <a:effectLst/>
                <a:latin typeface="+mn-lt"/>
                <a:ea typeface="+mn-ea"/>
                <a:cs typeface="+mn-cs"/>
              </a:rPr>
              <a:t>leerlingfactoren</a:t>
            </a:r>
            <a:r>
              <a:rPr lang="nl-NL" sz="1200" kern="1200" dirty="0">
                <a:solidFill>
                  <a:schemeClr val="tx1"/>
                </a:solidFill>
                <a:effectLst/>
                <a:latin typeface="+mn-lt"/>
                <a:ea typeface="+mn-ea"/>
                <a:cs typeface="+mn-cs"/>
              </a:rPr>
              <a:t> zoals motivatie namelijk tot op zekere hoogte al door leraren meegenomen in de cijfers die zij toekennen. Daarnaast kunnen leerlingen via bijvoorbeeld motivatie compenseren voor minder cognitieve vermogens. Meer gemotiveerde leerlingen die even slim zijn als minder gemotiveerde, zullen harder studeren en dus beter presteren. En dat kan natuurlijk dan ook tot uitdrukking komen in de rapportcijfers (C. Sluijter, persoonlijke communicatie per e-mail, 5 juni 2020).</a:t>
            </a:r>
          </a:p>
          <a:p>
            <a:r>
              <a:rPr lang="nl-NL" sz="1200" kern="1200" dirty="0">
                <a:solidFill>
                  <a:schemeClr val="tx1"/>
                </a:solidFill>
                <a:effectLst/>
                <a:latin typeface="+mn-lt"/>
                <a:ea typeface="+mn-ea"/>
                <a:cs typeface="+mn-cs"/>
              </a:rPr>
              <a:t>De voorspellende waarde van een reeks </a:t>
            </a:r>
            <a:r>
              <a:rPr lang="nl-NL" sz="1200" kern="1200" dirty="0" err="1">
                <a:solidFill>
                  <a:schemeClr val="tx1"/>
                </a:solidFill>
                <a:effectLst/>
                <a:latin typeface="+mn-lt"/>
                <a:ea typeface="+mn-ea"/>
                <a:cs typeface="+mn-cs"/>
              </a:rPr>
              <a:t>predictoren</a:t>
            </a:r>
            <a:r>
              <a:rPr lang="nl-NL" sz="1200" kern="1200" dirty="0">
                <a:solidFill>
                  <a:schemeClr val="tx1"/>
                </a:solidFill>
                <a:effectLst/>
                <a:latin typeface="+mn-lt"/>
                <a:ea typeface="+mn-ea"/>
                <a:cs typeface="+mn-cs"/>
              </a:rPr>
              <a:t> is hoger als zij elk afzonderlijk sterk in verband staan met het criterium (bijv. als zij elk afzonderlijk het behalen van een vwo-diploma goed kunnen voorspellen), maar tegelijkertijd onderling weinig met elkaar samenhangen (Sluijter, 2013). Wanneer een school zelf rekenregels opstelt en daarin naast het rapportcijfer ook factoren als motivatie en een goede werkhouding meeneemt dan kan dit, door het feit dat dergelijke factoren reeds gereflecteerd worden in het rapportcijfer, resulteren in een over- of onderschatting van het succes.</a:t>
            </a:r>
          </a:p>
          <a:p>
            <a:r>
              <a:rPr lang="nl-NL" sz="1200" kern="1200" dirty="0">
                <a:solidFill>
                  <a:schemeClr val="tx1"/>
                </a:solidFill>
                <a:effectLst/>
                <a:latin typeface="+mn-lt"/>
                <a:ea typeface="+mn-ea"/>
                <a:cs typeface="+mn-cs"/>
              </a:rPr>
              <a:t>Een andere kanttekening bij het gebruik van </a:t>
            </a:r>
            <a:r>
              <a:rPr lang="nl-NL" sz="1200" kern="1200" dirty="0" err="1">
                <a:solidFill>
                  <a:schemeClr val="tx1"/>
                </a:solidFill>
                <a:effectLst/>
                <a:latin typeface="+mn-lt"/>
                <a:ea typeface="+mn-ea"/>
                <a:cs typeface="+mn-cs"/>
              </a:rPr>
              <a:t>leerlingfactoren</a:t>
            </a:r>
            <a:r>
              <a:rPr lang="nl-NL" sz="1200" kern="1200" dirty="0">
                <a:solidFill>
                  <a:schemeClr val="tx1"/>
                </a:solidFill>
                <a:effectLst/>
                <a:latin typeface="+mn-lt"/>
                <a:ea typeface="+mn-ea"/>
                <a:cs typeface="+mn-cs"/>
              </a:rPr>
              <a:t> zoals motivatie bij determinatiebeslissingen is dat als hiervoor geen gevalideerde en fraude-ongevoelige meetinstrumenten voorhanden zijn, men aangewezen is op intuïtieve inschattingen van leraren. Een intuïtief weegproces is echter minder nauwkeurig voor het bepalen van iemands kans op succes dan een statistische combinatie van testgegevens en leidt daarom tot meer foute beslissingen (Drenth &amp; Sijtsma, 2006).</a:t>
            </a: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3528209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1" dirty="0"/>
              <a:t>Bij </a:t>
            </a:r>
            <a:r>
              <a:rPr lang="nl-NL" b="1" dirty="0" err="1"/>
              <a:t>opstroom</a:t>
            </a:r>
            <a:r>
              <a:rPr lang="nl-NL" b="1" dirty="0"/>
              <a:t> van havo/vwo naar het gymnasium komt er een extra aandachtspunt bij: een of twee nieuwe vakken.</a:t>
            </a:r>
          </a:p>
          <a:p>
            <a:r>
              <a:rPr lang="nl-NL" b="1" dirty="0"/>
              <a:t>Dit speelt ook bij andere </a:t>
            </a:r>
            <a:r>
              <a:rPr lang="nl-NL" b="1" dirty="0" err="1"/>
              <a:t>opstroomroute</a:t>
            </a:r>
            <a:r>
              <a:rPr lang="nl-NL" b="1" dirty="0"/>
              <a:t> vanuit </a:t>
            </a:r>
            <a:r>
              <a:rPr lang="nl-NL" b="1" dirty="0" err="1"/>
              <a:t>bovembouw</a:t>
            </a:r>
            <a:r>
              <a:rPr lang="nl-NL" b="1" dirty="0"/>
              <a:t> havo &gt; vwo (1 extra vak nl. 2</a:t>
            </a:r>
            <a:r>
              <a:rPr lang="nl-NL" b="1" baseline="30000" dirty="0"/>
              <a:t>de</a:t>
            </a:r>
            <a:r>
              <a:rPr lang="nl-NL" b="1" dirty="0"/>
              <a:t> vreemde taal).</a:t>
            </a:r>
          </a:p>
          <a:p>
            <a:endParaRPr lang="nl-NL" b="1" dirty="0"/>
          </a:p>
          <a:p>
            <a:r>
              <a:rPr lang="nl-NL" b="1" dirty="0"/>
              <a:t>Hoe kunnen we die </a:t>
            </a:r>
            <a:r>
              <a:rPr lang="nl-NL" b="1" dirty="0" err="1"/>
              <a:t>opstroomroutes</a:t>
            </a:r>
            <a:r>
              <a:rPr lang="nl-NL" b="1" dirty="0"/>
              <a:t> goed begeleiden zodat </a:t>
            </a:r>
            <a:r>
              <a:rPr lang="nl-NL" b="1" dirty="0" err="1"/>
              <a:t>opstroom</a:t>
            </a:r>
            <a:r>
              <a:rPr lang="nl-NL" b="1" dirty="0"/>
              <a:t> succesrijk is.</a:t>
            </a:r>
          </a:p>
          <a:p>
            <a:endParaRPr lang="nl-NL" b="1"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6</a:t>
            </a:fld>
            <a:endParaRPr lang="nl-NL"/>
          </a:p>
        </p:txBody>
      </p:sp>
    </p:spTree>
    <p:extLst>
      <p:ext uri="{BB962C8B-B14F-4D97-AF65-F5344CB8AC3E}">
        <p14:creationId xmlns:p14="http://schemas.microsoft.com/office/powerpoint/2010/main" val="2389873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7</a:t>
            </a:fld>
            <a:endParaRPr lang="nl-NL"/>
          </a:p>
        </p:txBody>
      </p:sp>
    </p:spTree>
    <p:extLst>
      <p:ext uri="{BB962C8B-B14F-4D97-AF65-F5344CB8AC3E}">
        <p14:creationId xmlns:p14="http://schemas.microsoft.com/office/powerpoint/2010/main" val="777419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1) Wat zijn goede voorspellers van de kansen voor succesvol opstromen naar vwo-niveau van leerlingen met een </a:t>
            </a:r>
            <a:r>
              <a:rPr lang="nl-NL" sz="1200" b="1" kern="1200" dirty="0" err="1">
                <a:solidFill>
                  <a:schemeClr val="tx1"/>
                </a:solidFill>
                <a:effectLst/>
                <a:latin typeface="+mn-lt"/>
                <a:ea typeface="+mn-ea"/>
                <a:cs typeface="+mn-cs"/>
              </a:rPr>
              <a:t>havo-advies</a:t>
            </a:r>
            <a:r>
              <a:rPr lang="nl-NL" sz="1200" b="1" kern="1200" dirty="0">
                <a:solidFill>
                  <a:schemeClr val="tx1"/>
                </a:solidFill>
                <a:effectLst/>
                <a:latin typeface="+mn-lt"/>
                <a:ea typeface="+mn-ea"/>
                <a:cs typeface="+mn-cs"/>
              </a:rPr>
              <a:t>?</a:t>
            </a:r>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Opgesteld door: Edwin Buijs</a:t>
            </a:r>
            <a:br>
              <a:rPr lang="nl-NL" sz="1200" kern="1200" dirty="0">
                <a:solidFill>
                  <a:schemeClr val="tx1"/>
                </a:solidFill>
                <a:effectLst/>
                <a:latin typeface="+mn-lt"/>
                <a:ea typeface="+mn-ea"/>
                <a:cs typeface="+mn-cs"/>
              </a:rPr>
            </a:br>
            <a:r>
              <a:rPr lang="nl-NL" sz="1200" kern="1200" dirty="0">
                <a:solidFill>
                  <a:schemeClr val="tx1"/>
                </a:solidFill>
                <a:effectLst/>
                <a:latin typeface="+mn-lt"/>
                <a:ea typeface="+mn-ea"/>
                <a:cs typeface="+mn-cs"/>
              </a:rPr>
              <a:t>Vraagsteller: leraar voortgezet onderwijs</a:t>
            </a:r>
            <a:br>
              <a:rPr lang="nl-NL" sz="1200" kern="1200" dirty="0">
                <a:solidFill>
                  <a:schemeClr val="tx1"/>
                </a:solidFill>
                <a:effectLst/>
                <a:latin typeface="+mn-lt"/>
                <a:ea typeface="+mn-ea"/>
                <a:cs typeface="+mn-cs"/>
              </a:rPr>
            </a:br>
            <a:r>
              <a:rPr lang="nl-NL" sz="1200" kern="1200" dirty="0">
                <a:solidFill>
                  <a:schemeClr val="tx1"/>
                </a:solidFill>
                <a:effectLst/>
                <a:latin typeface="+mn-lt"/>
                <a:ea typeface="+mn-ea"/>
                <a:cs typeface="+mn-cs"/>
              </a:rPr>
              <a:t>Geraadpleegde expert(s): Cor Sluijter van Cito, Anneke Timmermans van GION, Rijksuniversiteit Groningen</a:t>
            </a:r>
          </a:p>
          <a:p>
            <a:r>
              <a:rPr lang="nl-NL" sz="1200" kern="1200" dirty="0">
                <a:solidFill>
                  <a:schemeClr val="tx1"/>
                </a:solidFill>
                <a:effectLst/>
                <a:latin typeface="+mn-lt"/>
                <a:ea typeface="+mn-ea"/>
                <a:cs typeface="+mn-cs"/>
              </a:rPr>
              <a:t>Geplaatst op 1 april 2021</a:t>
            </a:r>
            <a:endParaRPr lang="nl-NL" sz="1200" b="1" i="0" u="none" strike="noStrike" kern="1200" dirty="0">
              <a:solidFill>
                <a:schemeClr val="tx1"/>
              </a:solidFill>
              <a:effectLst/>
              <a:latin typeface="+mn-lt"/>
              <a:ea typeface="+mn-ea"/>
              <a:cs typeface="+mn-cs"/>
            </a:endParaRPr>
          </a:p>
          <a:p>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://wij-</a:t>
            </a:r>
            <a:r>
              <a:rPr lang="nl-NL" sz="1200" kern="1200" dirty="0" err="1">
                <a:solidFill>
                  <a:schemeClr val="tx1"/>
                </a:solidFill>
                <a:effectLst/>
                <a:latin typeface="+mn-lt"/>
                <a:ea typeface="+mn-ea"/>
                <a:cs typeface="+mn-cs"/>
              </a:rPr>
              <a:t>leren.nl</a:t>
            </a:r>
            <a:r>
              <a:rPr lang="nl-NL" sz="1200" kern="1200" dirty="0">
                <a:solidFill>
                  <a:schemeClr val="tx1"/>
                </a:solidFill>
                <a:effectLst/>
                <a:latin typeface="+mn-lt"/>
                <a:ea typeface="+mn-ea"/>
                <a:cs typeface="+mn-cs"/>
              </a:rPr>
              <a:t>/goede-voorspellers-succesvol-opstromen-havo-</a:t>
            </a:r>
            <a:r>
              <a:rPr lang="nl-NL" sz="1200" kern="1200" dirty="0" err="1">
                <a:solidFill>
                  <a:schemeClr val="tx1"/>
                </a:solidFill>
                <a:effectLst/>
                <a:latin typeface="+mn-lt"/>
                <a:ea typeface="+mn-ea"/>
                <a:cs typeface="+mn-cs"/>
              </a:rPr>
              <a:t>vwo.php</a:t>
            </a:r>
            <a:endParaRPr lang="nl-NL" sz="1200" kern="120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a:p>
            <a:r>
              <a:rPr lang="nl-NL" sz="1200" b="0" i="0" u="none" strike="noStrike" kern="1200" dirty="0">
                <a:solidFill>
                  <a:schemeClr val="tx1"/>
                </a:solidFill>
                <a:effectLst/>
                <a:latin typeface="+mn-lt"/>
                <a:ea typeface="+mn-ea"/>
                <a:cs typeface="+mn-cs"/>
              </a:rPr>
              <a:t>2) </a:t>
            </a:r>
            <a:r>
              <a:rPr lang="nl-NL" sz="1200" b="1" i="0" u="none" strike="noStrike" kern="1200" dirty="0">
                <a:solidFill>
                  <a:schemeClr val="tx1"/>
                </a:solidFill>
                <a:effectLst/>
                <a:latin typeface="+mn-lt"/>
                <a:ea typeface="+mn-ea"/>
                <a:cs typeface="+mn-cs"/>
              </a:rPr>
              <a:t>Gelijke kansen bij tussentijds opstromen in het voortgezet onderwijs?</a:t>
            </a:r>
          </a:p>
          <a:p>
            <a:r>
              <a:rPr lang="nl-NL" sz="1200" b="0" i="0" u="none" strike="noStrike" kern="1200" dirty="0">
                <a:solidFill>
                  <a:schemeClr val="tx1"/>
                </a:solidFill>
                <a:effectLst/>
                <a:latin typeface="+mn-lt"/>
                <a:ea typeface="+mn-ea"/>
                <a:cs typeface="+mn-cs"/>
              </a:rPr>
              <a:t>Een verkennend onderzoek naar beleid en praktijk van tussentijds opstromen</a:t>
            </a:r>
          </a:p>
          <a:p>
            <a:r>
              <a:rPr lang="nl-NL" sz="1200" b="0" i="0" u="none" strike="noStrike" kern="1200" dirty="0" err="1">
                <a:solidFill>
                  <a:schemeClr val="tx1"/>
                </a:solidFill>
                <a:effectLst/>
                <a:latin typeface="+mn-lt"/>
                <a:ea typeface="+mn-ea"/>
                <a:cs typeface="+mn-cs"/>
              </a:rPr>
              <a:t>https</a:t>
            </a:r>
            <a:r>
              <a:rPr lang="nl-NL" sz="1200" b="0" i="0" u="none" strike="noStrike" kern="1200" dirty="0">
                <a:solidFill>
                  <a:schemeClr val="tx1"/>
                </a:solidFill>
                <a:effectLst/>
                <a:latin typeface="+mn-lt"/>
                <a:ea typeface="+mn-ea"/>
                <a:cs typeface="+mn-cs"/>
              </a:rPr>
              <a:t>://</a:t>
            </a:r>
            <a:r>
              <a:rPr lang="nl-NL" sz="1200" b="0" i="0" u="none" strike="noStrike" kern="1200" dirty="0" err="1">
                <a:solidFill>
                  <a:schemeClr val="tx1"/>
                </a:solidFill>
                <a:effectLst/>
                <a:latin typeface="+mn-lt"/>
                <a:ea typeface="+mn-ea"/>
                <a:cs typeface="+mn-cs"/>
              </a:rPr>
              <a:t>www.kis.nl</a:t>
            </a:r>
            <a:r>
              <a:rPr lang="nl-NL" sz="1200" b="0" i="0" u="none" strike="noStrike" kern="1200" dirty="0">
                <a:solidFill>
                  <a:schemeClr val="tx1"/>
                </a:solidFill>
                <a:effectLst/>
                <a:latin typeface="+mn-lt"/>
                <a:ea typeface="+mn-ea"/>
                <a:cs typeface="+mn-cs"/>
              </a:rPr>
              <a:t>/publicatie/tussentijdse-</a:t>
            </a:r>
            <a:r>
              <a:rPr lang="nl-NL" sz="1200" b="0" i="0" u="none" strike="noStrike" kern="1200" dirty="0" err="1">
                <a:solidFill>
                  <a:schemeClr val="tx1"/>
                </a:solidFill>
                <a:effectLst/>
                <a:latin typeface="+mn-lt"/>
                <a:ea typeface="+mn-ea"/>
                <a:cs typeface="+mn-cs"/>
              </a:rPr>
              <a:t>opstroom</a:t>
            </a:r>
            <a:r>
              <a:rPr lang="nl-NL" sz="1200" b="0" i="0" u="none" strike="noStrike" kern="1200" dirty="0">
                <a:solidFill>
                  <a:schemeClr val="tx1"/>
                </a:solidFill>
                <a:effectLst/>
                <a:latin typeface="+mn-lt"/>
                <a:ea typeface="+mn-ea"/>
                <a:cs typeface="+mn-cs"/>
              </a:rPr>
              <a:t>-voortgezet-onderwijs</a:t>
            </a: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3) </a:t>
            </a:r>
            <a:r>
              <a:rPr lang="nl-NL" sz="1200" b="1" kern="1200" dirty="0">
                <a:solidFill>
                  <a:schemeClr val="tx1"/>
                </a:solidFill>
                <a:effectLst/>
                <a:latin typeface="+mn-lt"/>
                <a:ea typeface="+mn-ea"/>
                <a:cs typeface="+mn-cs"/>
              </a:rPr>
              <a:t>Meer </a:t>
            </a:r>
            <a:r>
              <a:rPr lang="nl-NL" sz="1200" b="1" kern="1200" dirty="0" err="1">
                <a:solidFill>
                  <a:schemeClr val="tx1"/>
                </a:solidFill>
                <a:effectLst/>
                <a:latin typeface="+mn-lt"/>
                <a:ea typeface="+mn-ea"/>
                <a:cs typeface="+mn-cs"/>
              </a:rPr>
              <a:t>opstroom</a:t>
            </a:r>
            <a:r>
              <a:rPr lang="nl-NL" sz="1200" b="1" kern="1200" dirty="0">
                <a:solidFill>
                  <a:schemeClr val="tx1"/>
                </a:solidFill>
                <a:effectLst/>
                <a:latin typeface="+mn-lt"/>
                <a:ea typeface="+mn-ea"/>
                <a:cs typeface="+mn-cs"/>
              </a:rPr>
              <a:t> dan afstroom</a:t>
            </a:r>
          </a:p>
          <a:p>
            <a:r>
              <a:rPr lang="nl-NL" sz="1200" kern="1200" dirty="0">
                <a:solidFill>
                  <a:schemeClr val="tx1"/>
                </a:solidFill>
                <a:effectLst/>
                <a:latin typeface="+mn-lt"/>
                <a:ea typeface="+mn-ea"/>
                <a:cs typeface="+mn-cs"/>
              </a:rPr>
              <a:t>Bron: </a:t>
            </a: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www.onderwijsconsument.nl</a:t>
            </a:r>
            <a:r>
              <a:rPr lang="nl-NL" sz="1200" kern="1200" dirty="0">
                <a:solidFill>
                  <a:schemeClr val="tx1"/>
                </a:solidFill>
                <a:effectLst/>
                <a:latin typeface="+mn-lt"/>
                <a:ea typeface="+mn-ea"/>
                <a:cs typeface="+mn-cs"/>
              </a:rPr>
              <a:t>/meer-</a:t>
            </a:r>
            <a:r>
              <a:rPr lang="nl-NL" sz="1200" kern="1200" dirty="0" err="1">
                <a:solidFill>
                  <a:schemeClr val="tx1"/>
                </a:solidFill>
                <a:effectLst/>
                <a:latin typeface="+mn-lt"/>
                <a:ea typeface="+mn-ea"/>
                <a:cs typeface="+mn-cs"/>
              </a:rPr>
              <a:t>opstroom</a:t>
            </a:r>
            <a:r>
              <a:rPr lang="nl-NL" sz="1200" kern="1200" dirty="0">
                <a:solidFill>
                  <a:schemeClr val="tx1"/>
                </a:solidFill>
                <a:effectLst/>
                <a:latin typeface="+mn-lt"/>
                <a:ea typeface="+mn-ea"/>
                <a:cs typeface="+mn-cs"/>
              </a:rPr>
              <a:t>-dan-afstroom/</a:t>
            </a:r>
          </a:p>
          <a:p>
            <a:r>
              <a:rPr lang="nl-NL" sz="1200" kern="1200" dirty="0">
                <a:solidFill>
                  <a:schemeClr val="tx1"/>
                </a:solidFill>
                <a:effectLst/>
                <a:latin typeface="+mn-lt"/>
                <a:ea typeface="+mn-ea"/>
                <a:cs typeface="+mn-cs"/>
              </a:rPr>
              <a:t>Geplaatst door Henk Blok op 7 maart 2019</a:t>
            </a:r>
          </a:p>
          <a:p>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4) </a:t>
            </a:r>
            <a:r>
              <a:rPr lang="nl-NL" sz="1200" b="1" kern="1200" dirty="0">
                <a:solidFill>
                  <a:schemeClr val="tx1"/>
                </a:solidFill>
                <a:effectLst/>
                <a:latin typeface="+mn-lt"/>
                <a:ea typeface="+mn-ea"/>
                <a:cs typeface="+mn-cs"/>
              </a:rPr>
              <a:t>GELIJKE KANSEN BIJ TUSSENTIJDS OPSTROMEN IN HET VOORGEZET ONDERWIJS? </a:t>
            </a:r>
            <a:endParaRPr lang="nl-NL" b="1"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kern="1200" dirty="0">
                <a:solidFill>
                  <a:schemeClr val="tx1"/>
                </a:solidFill>
                <a:effectLst/>
                <a:latin typeface="+mn-lt"/>
                <a:ea typeface="+mn-ea"/>
                <a:cs typeface="+mn-cs"/>
              </a:rPr>
              <a:t>EEN VERKENNEND ONDERZOEK NAAR BELEID EN PRAKTIJK VAN TUSSENTIJDS OPSTROMEN</a:t>
            </a:r>
            <a:r>
              <a:rPr lang="nl-NL" sz="1200" b="0"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www.kis.nl</a:t>
            </a:r>
            <a:r>
              <a:rPr lang="nl-NL" sz="1200" kern="1200" dirty="0">
                <a:solidFill>
                  <a:schemeClr val="tx1"/>
                </a:solidFill>
                <a:effectLst/>
                <a:latin typeface="+mn-lt"/>
                <a:ea typeface="+mn-ea"/>
                <a:cs typeface="+mn-cs"/>
              </a:rPr>
              <a:t>/publicatie/tussentijdse-</a:t>
            </a:r>
            <a:r>
              <a:rPr lang="nl-NL" sz="1200" kern="1200" dirty="0" err="1">
                <a:solidFill>
                  <a:schemeClr val="tx1"/>
                </a:solidFill>
                <a:effectLst/>
                <a:latin typeface="+mn-lt"/>
                <a:ea typeface="+mn-ea"/>
                <a:cs typeface="+mn-cs"/>
              </a:rPr>
              <a:t>opstroom</a:t>
            </a:r>
            <a:r>
              <a:rPr lang="nl-NL" sz="1200" kern="1200" dirty="0">
                <a:solidFill>
                  <a:schemeClr val="tx1"/>
                </a:solidFill>
                <a:effectLst/>
                <a:latin typeface="+mn-lt"/>
                <a:ea typeface="+mn-ea"/>
                <a:cs typeface="+mn-cs"/>
              </a:rPr>
              <a:t>-voortgezet-onderwijs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www.kis.nl</a:t>
            </a:r>
            <a:r>
              <a:rPr lang="nl-NL" sz="1200" kern="1200" dirty="0">
                <a:solidFill>
                  <a:schemeClr val="tx1"/>
                </a:solidFill>
                <a:effectLst/>
                <a:latin typeface="+mn-lt"/>
                <a:ea typeface="+mn-ea"/>
                <a:cs typeface="+mn-cs"/>
              </a:rPr>
              <a:t>/sites/default/files/gelijke-kansen-bij-tussentijds-opstromen-voortgezet-onderwijs.pdf</a:t>
            </a:r>
          </a:p>
          <a:p>
            <a:endParaRPr lang="nl-NL" dirty="0"/>
          </a:p>
          <a:p>
            <a:r>
              <a:rPr lang="nl-NL" sz="1200" b="0" i="0" u="none" strike="noStrike" kern="1200" dirty="0">
                <a:solidFill>
                  <a:schemeClr val="tx1"/>
                </a:solidFill>
                <a:effectLst/>
                <a:latin typeface="+mn-lt"/>
                <a:ea typeface="+mn-ea"/>
                <a:cs typeface="+mn-cs"/>
              </a:rPr>
              <a:t>5) </a:t>
            </a:r>
            <a:r>
              <a:rPr lang="nl-NL" sz="1200" b="1" i="0" u="none" strike="noStrike" kern="1200" dirty="0">
                <a:solidFill>
                  <a:schemeClr val="tx1"/>
                </a:solidFill>
                <a:effectLst/>
                <a:latin typeface="+mn-lt"/>
                <a:ea typeface="+mn-ea"/>
                <a:cs typeface="+mn-cs"/>
              </a:rPr>
              <a:t>Resultaten van het Leernetwerk Verbeteren interne doorstroom</a:t>
            </a:r>
          </a:p>
          <a:p>
            <a:r>
              <a:rPr lang="nl-NL" sz="1200" b="0" i="0" u="none" strike="noStrike" kern="1200" cap="all" dirty="0">
                <a:solidFill>
                  <a:schemeClr val="tx1"/>
                </a:solidFill>
                <a:effectLst/>
                <a:latin typeface="+mn-lt"/>
                <a:ea typeface="+mn-ea"/>
                <a:cs typeface="+mn-cs"/>
              </a:rPr>
              <a:t>19 JANUARI 2018</a:t>
            </a:r>
          </a:p>
          <a:p>
            <a:r>
              <a:rPr lang="nl-NL" dirty="0" err="1"/>
              <a:t>https</a:t>
            </a:r>
            <a:r>
              <a:rPr lang="nl-NL" dirty="0"/>
              <a:t>://</a:t>
            </a:r>
            <a:r>
              <a:rPr lang="nl-NL" dirty="0" err="1"/>
              <a:t>www.vo-raad.nl</a:t>
            </a:r>
            <a:r>
              <a:rPr lang="nl-NL" dirty="0"/>
              <a:t>/artikelen/313</a:t>
            </a: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8</a:t>
            </a:fld>
            <a:endParaRPr lang="nl-NL"/>
          </a:p>
        </p:txBody>
      </p:sp>
    </p:spTree>
    <p:extLst>
      <p:ext uri="{BB962C8B-B14F-4D97-AF65-F5344CB8AC3E}">
        <p14:creationId xmlns:p14="http://schemas.microsoft.com/office/powerpoint/2010/main" val="3792731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01-09-2022</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01-09-2022</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1.jpe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7.pn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7.pn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7.pn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3">
            <a:alphaModFix amt="35000"/>
          </a:blip>
          <a:srcRect t="30"/>
          <a:stretch/>
        </p:blipFill>
        <p:spPr>
          <a:xfrm>
            <a:off x="0" y="2042"/>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666470" cy="2076333"/>
          </a:xfrm>
        </p:spPr>
        <p:txBody>
          <a:bodyPr anchor="t">
            <a:normAutofit fontScale="90000"/>
          </a:bodyPr>
          <a:lstStyle/>
          <a:p>
            <a:pPr algn="l"/>
            <a:r>
              <a:rPr lang="nl-NL" sz="4800" dirty="0"/>
              <a:t>                        </a:t>
            </a:r>
            <a:br>
              <a:rPr lang="nl-NL" sz="4800" dirty="0"/>
            </a:br>
            <a:r>
              <a:rPr lang="nl-NL" sz="4800" dirty="0"/>
              <a:t>BGV-</a:t>
            </a:r>
            <a:r>
              <a:rPr lang="nl-NL" sz="4800" dirty="0" err="1"/>
              <a:t>webcafé</a:t>
            </a:r>
            <a:r>
              <a:rPr lang="nl-NL" sz="4800" dirty="0"/>
              <a:t> | </a:t>
            </a:r>
            <a:r>
              <a:rPr lang="nl-NL" sz="4800" dirty="0">
                <a:solidFill>
                  <a:srgbClr val="F9B146"/>
                </a:solidFill>
              </a:rPr>
              <a:t>Opkomen voor opstromen.</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t>30 juli 2022 15.30 – 17.00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4"/>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5"/>
          <a:stretch>
            <a:fillRect/>
          </a:stretch>
        </p:blipFill>
        <p:spPr>
          <a:xfrm>
            <a:off x="7230029" y="1308936"/>
            <a:ext cx="4100996" cy="5038365"/>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56073" y="0"/>
            <a:ext cx="8635924" cy="6832208"/>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080179"/>
            <a:ext cx="4023360" cy="3204134"/>
          </a:xfrm>
        </p:spPr>
        <p:txBody>
          <a:bodyPr vert="horz" lIns="91440" tIns="45720" rIns="91440" bIns="45720" rtlCol="0" anchor="b">
            <a:normAutofit/>
          </a:bodyPr>
          <a:lstStyle/>
          <a:p>
            <a:r>
              <a:rPr lang="en-US" sz="4800" dirty="0" err="1"/>
              <a:t>Opkomen</a:t>
            </a:r>
            <a:r>
              <a:rPr lang="en-US" sz="4800" dirty="0"/>
              <a:t> </a:t>
            </a:r>
            <a:r>
              <a:rPr lang="en-US" sz="4800" dirty="0" err="1"/>
              <a:t>voor</a:t>
            </a:r>
            <a:r>
              <a:rPr lang="en-US" sz="4800" dirty="0"/>
              <a:t> </a:t>
            </a:r>
            <a:r>
              <a:rPr lang="en-US" sz="4800" dirty="0" err="1"/>
              <a:t>opstromen</a:t>
            </a:r>
            <a:endParaRPr lang="en-US" sz="4800"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3" name="Picture 2" descr="Met een vmbo-advies naar de havo: kansrijk of kansarm? - PDF Gratis download">
            <a:extLst>
              <a:ext uri="{FF2B5EF4-FFF2-40B4-BE49-F238E27FC236}">
                <a16:creationId xmlns:a16="http://schemas.microsoft.com/office/drawing/2014/main" id="{F4330F2D-2225-4859-142B-BBBB48B32D4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4931" y="3637653"/>
            <a:ext cx="2664073" cy="297461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age13image2867512976">
            <a:extLst>
              <a:ext uri="{FF2B5EF4-FFF2-40B4-BE49-F238E27FC236}">
                <a16:creationId xmlns:a16="http://schemas.microsoft.com/office/drawing/2014/main" id="{BF20CEB4-55DE-CB3A-58CE-B7C11AC35C4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981" y="4726946"/>
            <a:ext cx="3643190" cy="188532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page13image2867513584">
            <a:extLst>
              <a:ext uri="{FF2B5EF4-FFF2-40B4-BE49-F238E27FC236}">
                <a16:creationId xmlns:a16="http://schemas.microsoft.com/office/drawing/2014/main" id="{DCB9F0BE-669D-CAB0-0B42-B2F297F0E63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005"/>
            <a:ext cx="5892800" cy="381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1D2BE822-3425-81DD-24BF-A0F7B2E703A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87722" y="4576011"/>
            <a:ext cx="5015531" cy="2055237"/>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CE793D19-0611-3AD1-A8EF-8264932119D3}"/>
              </a:ext>
            </a:extLst>
          </p:cNvPr>
          <p:cNvSpPr txBox="1"/>
          <p:nvPr/>
        </p:nvSpPr>
        <p:spPr>
          <a:xfrm>
            <a:off x="5426802" y="618514"/>
            <a:ext cx="4605840" cy="707886"/>
          </a:xfrm>
          <a:prstGeom prst="rect">
            <a:avLst/>
          </a:prstGeom>
          <a:noFill/>
        </p:spPr>
        <p:txBody>
          <a:bodyPr wrap="square" rtlCol="0">
            <a:spAutoFit/>
          </a:bodyPr>
          <a:lstStyle/>
          <a:p>
            <a:pPr algn="ctr"/>
            <a:r>
              <a:rPr lang="nl-NL" sz="2000" b="1" i="1" dirty="0"/>
              <a:t>“Geen voorbeelden van </a:t>
            </a:r>
            <a:r>
              <a:rPr lang="nl-NL" sz="2000" b="1" i="1" dirty="0" err="1"/>
              <a:t>opstroomroutes</a:t>
            </a:r>
            <a:r>
              <a:rPr lang="nl-NL" sz="2000" b="1" i="1" dirty="0"/>
              <a:t> havo -&gt; gym &amp; </a:t>
            </a:r>
            <a:r>
              <a:rPr lang="nl-NL" sz="2000" b="1" i="1" dirty="0" err="1"/>
              <a:t>ath</a:t>
            </a:r>
            <a:r>
              <a:rPr lang="nl-NL" sz="2000" b="1" i="1" dirty="0"/>
              <a:t> -&gt; gym.”</a:t>
            </a:r>
          </a:p>
        </p:txBody>
      </p:sp>
    </p:spTree>
    <p:extLst>
      <p:ext uri="{BB962C8B-B14F-4D97-AF65-F5344CB8AC3E}">
        <p14:creationId xmlns:p14="http://schemas.microsoft.com/office/powerpoint/2010/main" val="335431298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nl-NL" dirty="0"/>
              <a:t>GELIJKE KANSEN BIJ TUSSENTIJDS OPSTROMEN IN HET VOORGEZET ONDERWIJS? </a:t>
            </a:r>
            <a:endParaRPr lang="nl-NL" sz="4800"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25505"/>
            <a:ext cx="4197051" cy="1721061"/>
          </a:xfrm>
        </p:spPr>
        <p:txBody>
          <a:bodyPr vert="horz" lIns="91440" tIns="45720" rIns="91440" bIns="45720" rtlCol="0">
            <a:noAutofit/>
          </a:bodyPr>
          <a:lstStyle/>
          <a:p>
            <a:pPr marL="0" indent="0">
              <a:buNone/>
            </a:pPr>
            <a:r>
              <a:rPr lang="nl-NL" sz="1600" dirty="0">
                <a:solidFill>
                  <a:srgbClr val="F9B146"/>
                </a:solidFill>
                <a:latin typeface="Roboto" panose="02000000000000000000" pitchFamily="2" charset="0"/>
              </a:rPr>
              <a:t>Een verkennend onderzoek naar beleid en praktijk van tussentijds op stromen. </a:t>
            </a:r>
          </a:p>
          <a:p>
            <a:pPr marL="0" indent="0">
              <a:buNone/>
            </a:pPr>
            <a:endParaRPr lang="nl-NL" sz="1600" dirty="0"/>
          </a:p>
          <a:p>
            <a:pPr marL="0" indent="0">
              <a:buNone/>
            </a:pP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9" name="Picture 5" descr="page13image2867513584">
            <a:extLst>
              <a:ext uri="{FF2B5EF4-FFF2-40B4-BE49-F238E27FC236}">
                <a16:creationId xmlns:a16="http://schemas.microsoft.com/office/drawing/2014/main" id="{DCB9F0BE-669D-CAB0-0B42-B2F297F0E6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05"/>
            <a:ext cx="5892800" cy="38100"/>
          </a:xfrm>
          <a:prstGeom prst="rect">
            <a:avLst/>
          </a:prstGeom>
          <a:noFill/>
          <a:extLst>
            <a:ext uri="{909E8E84-426E-40DD-AFC4-6F175D3DCCD1}">
              <a14:hiddenFill xmlns:a14="http://schemas.microsoft.com/office/drawing/2010/main">
                <a:solidFill>
                  <a:srgbClr val="FFFFFF"/>
                </a:solidFill>
              </a14:hiddenFill>
            </a:ext>
          </a:extLst>
        </p:spPr>
      </p:pic>
      <p:pic>
        <p:nvPicPr>
          <p:cNvPr id="7173" name="Picture 5" descr="Verbinden | Wij(k)verbinder">
            <a:extLst>
              <a:ext uri="{FF2B5EF4-FFF2-40B4-BE49-F238E27FC236}">
                <a16:creationId xmlns:a16="http://schemas.microsoft.com/office/drawing/2014/main" id="{A22AE115-485B-0394-838E-062C994EE9D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6791" y="5536662"/>
            <a:ext cx="2956697" cy="665257"/>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29C5BF91-5732-23F4-49A6-9D4442B55857}"/>
              </a:ext>
            </a:extLst>
          </p:cNvPr>
          <p:cNvSpPr txBox="1"/>
          <p:nvPr/>
        </p:nvSpPr>
        <p:spPr>
          <a:xfrm>
            <a:off x="6096000" y="614531"/>
            <a:ext cx="5217078" cy="707886"/>
          </a:xfrm>
          <a:prstGeom prst="rect">
            <a:avLst/>
          </a:prstGeom>
          <a:noFill/>
        </p:spPr>
        <p:txBody>
          <a:bodyPr wrap="square" rtlCol="0">
            <a:spAutoFit/>
          </a:bodyPr>
          <a:lstStyle/>
          <a:p>
            <a:pPr algn="ctr"/>
            <a:r>
              <a:rPr lang="nl-NL" sz="2000" b="1" i="1" dirty="0"/>
              <a:t>“Beperkt onderzoek richt zich op </a:t>
            </a:r>
            <a:r>
              <a:rPr lang="nl-NL" sz="2000" b="1" i="1" u="sng" dirty="0"/>
              <a:t>beleid</a:t>
            </a:r>
            <a:r>
              <a:rPr lang="nl-NL" sz="2000" b="1" i="1" dirty="0"/>
              <a:t>, niet op de invulling van de </a:t>
            </a:r>
            <a:r>
              <a:rPr lang="nl-NL" sz="2000" b="1" i="1" u="sng" dirty="0" err="1"/>
              <a:t>opstroomroute</a:t>
            </a:r>
            <a:r>
              <a:rPr lang="nl-NL" sz="2000" b="1" i="1" dirty="0"/>
              <a:t>.”</a:t>
            </a:r>
          </a:p>
        </p:txBody>
      </p:sp>
    </p:spTree>
    <p:extLst>
      <p:ext uri="{BB962C8B-B14F-4D97-AF65-F5344CB8AC3E}">
        <p14:creationId xmlns:p14="http://schemas.microsoft.com/office/powerpoint/2010/main" val="267757132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2433"/>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5618019" cy="3204134"/>
          </a:xfrm>
        </p:spPr>
        <p:txBody>
          <a:bodyPr vert="horz" lIns="91440" tIns="45720" rIns="91440" bIns="45720" rtlCol="0" anchor="b">
            <a:normAutofit/>
          </a:bodyPr>
          <a:lstStyle/>
          <a:p>
            <a:r>
              <a:rPr lang="nl-NL" b="1" dirty="0"/>
              <a:t>Een valide determinatieprocedure is belangrijk voor kansengelijkheid</a:t>
            </a:r>
            <a:endParaRPr lang="nl-NL"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1" y="4680772"/>
            <a:ext cx="11330392" cy="1874816"/>
          </a:xfrm>
        </p:spPr>
        <p:txBody>
          <a:bodyPr vert="horz" lIns="91440" tIns="45720" rIns="91440" bIns="45720" rtlCol="0">
            <a:noAutofit/>
          </a:bodyPr>
          <a:lstStyle/>
          <a:p>
            <a:pPr marL="0" indent="0">
              <a:buNone/>
            </a:pPr>
            <a:r>
              <a:rPr lang="nl-NL" sz="1600" dirty="0">
                <a:solidFill>
                  <a:srgbClr val="E2914B"/>
                </a:solidFill>
              </a:rPr>
              <a:t>Determinatieprocedure</a:t>
            </a:r>
          </a:p>
          <a:p>
            <a:r>
              <a:rPr lang="nl-NL" sz="1600" dirty="0">
                <a:solidFill>
                  <a:srgbClr val="E2914B"/>
                </a:solidFill>
              </a:rPr>
              <a:t>Betrouwbaar</a:t>
            </a:r>
          </a:p>
          <a:p>
            <a:r>
              <a:rPr lang="nl-NL" sz="1600" dirty="0">
                <a:solidFill>
                  <a:srgbClr val="E2914B"/>
                </a:solidFill>
              </a:rPr>
              <a:t>Objectief</a:t>
            </a:r>
          </a:p>
          <a:p>
            <a:r>
              <a:rPr lang="nl-NL" sz="1600" dirty="0">
                <a:solidFill>
                  <a:srgbClr val="E2914B"/>
                </a:solidFill>
              </a:rPr>
              <a:t>Valide</a:t>
            </a:r>
          </a:p>
          <a:p>
            <a:r>
              <a:rPr lang="nl-NL" sz="1600" dirty="0">
                <a:solidFill>
                  <a:srgbClr val="E2914B"/>
                </a:solidFill>
              </a:rPr>
              <a:t>Ook </a:t>
            </a:r>
            <a:r>
              <a:rPr lang="nl-NL" sz="1600" dirty="0" err="1">
                <a:solidFill>
                  <a:srgbClr val="E2914B"/>
                </a:solidFill>
              </a:rPr>
              <a:t>leerlingfactoren</a:t>
            </a:r>
            <a:endParaRPr lang="nl-NL" sz="1600" dirty="0">
              <a:solidFill>
                <a:srgbClr val="E2914B"/>
              </a:solidFill>
            </a:endParaRPr>
          </a:p>
          <a:p>
            <a:pPr marL="0" indent="0">
              <a:buNone/>
            </a:pPr>
            <a:r>
              <a:rPr lang="nl-NL" sz="1600" dirty="0"/>
              <a:t>	</a:t>
            </a: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526473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6804"/>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375349" y="896683"/>
            <a:ext cx="4294257" cy="4230609"/>
          </a:xfrm>
        </p:spPr>
        <p:txBody>
          <a:bodyPr vert="horz" lIns="91440" tIns="45720" rIns="91440" bIns="45720" rtlCol="0">
            <a:noAutofit/>
          </a:bodyPr>
          <a:lstStyle/>
          <a:p>
            <a:pPr marL="0" indent="0">
              <a:buNone/>
            </a:pPr>
            <a:r>
              <a:rPr lang="nl-NL" sz="1800" b="1" dirty="0" err="1"/>
              <a:t>OpstroomIndicatoren</a:t>
            </a:r>
            <a:r>
              <a:rPr lang="nl-NL" sz="1800" b="1" dirty="0"/>
              <a:t> </a:t>
            </a:r>
          </a:p>
          <a:p>
            <a:pPr marL="0" indent="0">
              <a:buNone/>
            </a:pPr>
            <a:r>
              <a:rPr lang="nl-NL" sz="1800" b="1" dirty="0">
                <a:solidFill>
                  <a:srgbClr val="F9B146"/>
                </a:solidFill>
              </a:rPr>
              <a:t>Cognitieve indicatoren:</a:t>
            </a:r>
          </a:p>
          <a:p>
            <a:pPr>
              <a:spcBef>
                <a:spcPts val="400"/>
              </a:spcBef>
            </a:pPr>
            <a:r>
              <a:rPr lang="nl-NL" sz="1600" dirty="0">
                <a:solidFill>
                  <a:srgbClr val="F9B146"/>
                </a:solidFill>
              </a:rPr>
              <a:t>LVS groep 6-8</a:t>
            </a:r>
          </a:p>
          <a:p>
            <a:pPr>
              <a:spcBef>
                <a:spcPts val="400"/>
              </a:spcBef>
            </a:pPr>
            <a:r>
              <a:rPr lang="nl-NL" sz="1600" dirty="0">
                <a:solidFill>
                  <a:srgbClr val="F9B146"/>
                </a:solidFill>
              </a:rPr>
              <a:t>Citoscore</a:t>
            </a:r>
          </a:p>
          <a:p>
            <a:pPr>
              <a:spcBef>
                <a:spcPts val="400"/>
              </a:spcBef>
            </a:pPr>
            <a:r>
              <a:rPr lang="nl-NL" sz="1600" dirty="0">
                <a:solidFill>
                  <a:srgbClr val="F9B146"/>
                </a:solidFill>
              </a:rPr>
              <a:t>Rapportcijfers</a:t>
            </a:r>
          </a:p>
          <a:p>
            <a:pPr marL="0" indent="0">
              <a:buNone/>
            </a:pPr>
            <a:r>
              <a:rPr lang="nl-NL" sz="1800" b="1" dirty="0">
                <a:solidFill>
                  <a:srgbClr val="F9B146"/>
                </a:solidFill>
              </a:rPr>
              <a:t>Niet-cognitieve indicatoren:</a:t>
            </a:r>
          </a:p>
          <a:p>
            <a:pPr marL="231775" lvl="1" indent="-219075">
              <a:spcBef>
                <a:spcPts val="400"/>
              </a:spcBef>
            </a:pPr>
            <a:r>
              <a:rPr lang="nl-NL" sz="1600" dirty="0">
                <a:solidFill>
                  <a:srgbClr val="F9B146"/>
                </a:solidFill>
              </a:rPr>
              <a:t>Motivatie</a:t>
            </a:r>
          </a:p>
          <a:p>
            <a:pPr marL="231775" lvl="1" indent="-219075">
              <a:spcBef>
                <a:spcPts val="400"/>
              </a:spcBef>
            </a:pPr>
            <a:r>
              <a:rPr lang="nl-NL" sz="1600" dirty="0">
                <a:solidFill>
                  <a:srgbClr val="F9B146"/>
                </a:solidFill>
              </a:rPr>
              <a:t>Concentratie</a:t>
            </a:r>
          </a:p>
          <a:p>
            <a:pPr marL="231775" lvl="1" indent="-219075">
              <a:spcBef>
                <a:spcPts val="400"/>
              </a:spcBef>
            </a:pPr>
            <a:r>
              <a:rPr lang="nl-NL" sz="1600" dirty="0">
                <a:solidFill>
                  <a:srgbClr val="F9B146"/>
                </a:solidFill>
              </a:rPr>
              <a:t>Interesse</a:t>
            </a:r>
          </a:p>
          <a:p>
            <a:pPr marL="231775" lvl="1" indent="-219075">
              <a:spcBef>
                <a:spcPts val="400"/>
              </a:spcBef>
            </a:pPr>
            <a:r>
              <a:rPr lang="nl-NL" sz="1600" dirty="0">
                <a:solidFill>
                  <a:srgbClr val="F9B146"/>
                </a:solidFill>
              </a:rPr>
              <a:t>Doorzettingsvermogen</a:t>
            </a:r>
          </a:p>
          <a:p>
            <a:pPr marL="231775" lvl="1" indent="-219075">
              <a:spcBef>
                <a:spcPts val="400"/>
              </a:spcBef>
            </a:pPr>
            <a:r>
              <a:rPr lang="nl-NL" sz="1600" dirty="0">
                <a:solidFill>
                  <a:srgbClr val="F9B146"/>
                </a:solidFill>
              </a:rPr>
              <a:t>Zelfvertrouwen </a:t>
            </a:r>
          </a:p>
          <a:p>
            <a:pPr marL="231775" lvl="1" indent="-219075">
              <a:spcBef>
                <a:spcPts val="400"/>
              </a:spcBef>
            </a:pPr>
            <a:r>
              <a:rPr lang="nl-NL" sz="1600" dirty="0">
                <a:solidFill>
                  <a:srgbClr val="F9B146"/>
                </a:solidFill>
              </a:rPr>
              <a:t>Werkhouding</a:t>
            </a:r>
          </a:p>
          <a:p>
            <a:pPr marL="0" indent="0">
              <a:buNone/>
            </a:pPr>
            <a:endParaRPr lang="nl-NL" sz="1600" dirty="0">
              <a:solidFill>
                <a:srgbClr val="F9B146"/>
              </a:solidFill>
            </a:endParaRPr>
          </a:p>
          <a:p>
            <a:pPr marL="0" indent="0">
              <a:buNone/>
            </a:pP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9" name="Picture 5" descr="page13image2867513584">
            <a:extLst>
              <a:ext uri="{FF2B5EF4-FFF2-40B4-BE49-F238E27FC236}">
                <a16:creationId xmlns:a16="http://schemas.microsoft.com/office/drawing/2014/main" id="{DCB9F0BE-669D-CAB0-0B42-B2F297F0E6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05"/>
            <a:ext cx="5892800" cy="38100"/>
          </a:xfrm>
          <a:prstGeom prst="rect">
            <a:avLst/>
          </a:prstGeom>
          <a:noFill/>
          <a:extLst>
            <a:ext uri="{909E8E84-426E-40DD-AFC4-6F175D3DCCD1}">
              <a14:hiddenFill xmlns:a14="http://schemas.microsoft.com/office/drawing/2010/main">
                <a:solidFill>
                  <a:srgbClr val="FFFFFF"/>
                </a:solidFill>
              </a14:hiddenFill>
            </a:ext>
          </a:extLst>
        </p:spPr>
      </p:pic>
      <p:sp>
        <p:nvSpPr>
          <p:cNvPr id="13" name="Rechthoek 12">
            <a:extLst>
              <a:ext uri="{FF2B5EF4-FFF2-40B4-BE49-F238E27FC236}">
                <a16:creationId xmlns:a16="http://schemas.microsoft.com/office/drawing/2014/main" id="{8214C2F3-D493-D978-32F2-2D9277874823}"/>
              </a:ext>
            </a:extLst>
          </p:cNvPr>
          <p:cNvSpPr/>
          <p:nvPr/>
        </p:nvSpPr>
        <p:spPr>
          <a:xfrm>
            <a:off x="5263166" y="501334"/>
            <a:ext cx="6096000" cy="646331"/>
          </a:xfrm>
          <a:prstGeom prst="rect">
            <a:avLst/>
          </a:prstGeom>
        </p:spPr>
        <p:txBody>
          <a:bodyPr>
            <a:spAutoFit/>
          </a:bodyPr>
          <a:lstStyle/>
          <a:p>
            <a:pPr algn="ctr"/>
            <a:r>
              <a:rPr lang="nl-NL" b="1" i="1" dirty="0"/>
              <a:t>“Toevoegen van extra factoren naast rapportcijfers kan leiden tot over- of onderschatting van succes.”</a:t>
            </a:r>
            <a:endParaRPr lang="en-US" i="1" dirty="0"/>
          </a:p>
        </p:txBody>
      </p:sp>
      <p:pic>
        <p:nvPicPr>
          <p:cNvPr id="15" name="Afbeelding 14" descr="Afbeelding met tekst&#10;&#10;Automatisch gegenereerde beschrijving">
            <a:extLst>
              <a:ext uri="{FF2B5EF4-FFF2-40B4-BE49-F238E27FC236}">
                <a16:creationId xmlns:a16="http://schemas.microsoft.com/office/drawing/2014/main" id="{C3866031-9A52-AFBD-6B06-54C805557247}"/>
              </a:ext>
            </a:extLst>
          </p:cNvPr>
          <p:cNvPicPr>
            <a:picLocks noChangeAspect="1"/>
          </p:cNvPicPr>
          <p:nvPr/>
        </p:nvPicPr>
        <p:blipFill>
          <a:blip r:embed="rId6"/>
          <a:stretch>
            <a:fillRect/>
          </a:stretch>
        </p:blipFill>
        <p:spPr>
          <a:xfrm>
            <a:off x="5816369" y="2005222"/>
            <a:ext cx="5857642" cy="3736436"/>
          </a:xfrm>
          <a:prstGeom prst="rect">
            <a:avLst/>
          </a:prstGeom>
        </p:spPr>
      </p:pic>
    </p:spTree>
    <p:extLst>
      <p:ext uri="{BB962C8B-B14F-4D97-AF65-F5344CB8AC3E}">
        <p14:creationId xmlns:p14="http://schemas.microsoft.com/office/powerpoint/2010/main" val="193852678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23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375349" y="896683"/>
            <a:ext cx="4294257" cy="4230609"/>
          </a:xfrm>
        </p:spPr>
        <p:txBody>
          <a:bodyPr vert="horz" lIns="91440" tIns="45720" rIns="91440" bIns="45720" rtlCol="0">
            <a:noAutofit/>
          </a:bodyPr>
          <a:lstStyle/>
          <a:p>
            <a:pPr marL="0" indent="0">
              <a:buNone/>
            </a:pPr>
            <a:r>
              <a:rPr lang="nl-NL" sz="1800" b="1" dirty="0" err="1"/>
              <a:t>OpstroomIndicatoren</a:t>
            </a:r>
            <a:r>
              <a:rPr lang="nl-NL" sz="1800" b="1" dirty="0"/>
              <a:t> </a:t>
            </a:r>
          </a:p>
          <a:p>
            <a:pPr marL="0" indent="0">
              <a:buNone/>
            </a:pPr>
            <a:r>
              <a:rPr lang="nl-NL" sz="1800" b="1" dirty="0">
                <a:solidFill>
                  <a:srgbClr val="F9B146"/>
                </a:solidFill>
              </a:rPr>
              <a:t>Cognitieve indicatoren:</a:t>
            </a:r>
          </a:p>
          <a:p>
            <a:pPr>
              <a:spcBef>
                <a:spcPts val="400"/>
              </a:spcBef>
            </a:pPr>
            <a:r>
              <a:rPr lang="nl-NL" sz="1600" dirty="0">
                <a:solidFill>
                  <a:srgbClr val="F9B146"/>
                </a:solidFill>
              </a:rPr>
              <a:t>LVS groep 6-8</a:t>
            </a:r>
          </a:p>
          <a:p>
            <a:pPr>
              <a:spcBef>
                <a:spcPts val="400"/>
              </a:spcBef>
            </a:pPr>
            <a:r>
              <a:rPr lang="nl-NL" sz="1600" dirty="0">
                <a:solidFill>
                  <a:srgbClr val="F9B146"/>
                </a:solidFill>
              </a:rPr>
              <a:t>Citoscore</a:t>
            </a:r>
          </a:p>
          <a:p>
            <a:pPr>
              <a:spcBef>
                <a:spcPts val="400"/>
              </a:spcBef>
            </a:pPr>
            <a:r>
              <a:rPr lang="nl-NL" sz="1600" dirty="0">
                <a:solidFill>
                  <a:srgbClr val="F9B146"/>
                </a:solidFill>
              </a:rPr>
              <a:t>Rapportcijfers</a:t>
            </a:r>
          </a:p>
          <a:p>
            <a:pPr marL="0" indent="0">
              <a:buNone/>
            </a:pPr>
            <a:r>
              <a:rPr lang="nl-NL" sz="1800" b="1" dirty="0">
                <a:solidFill>
                  <a:srgbClr val="F9B146"/>
                </a:solidFill>
              </a:rPr>
              <a:t>Niet-cognitieve indicatoren:</a:t>
            </a:r>
          </a:p>
          <a:p>
            <a:pPr marL="231775" lvl="1" indent="-219075">
              <a:spcBef>
                <a:spcPts val="400"/>
              </a:spcBef>
            </a:pPr>
            <a:r>
              <a:rPr lang="nl-NL" sz="1600" dirty="0">
                <a:solidFill>
                  <a:srgbClr val="F9B146"/>
                </a:solidFill>
              </a:rPr>
              <a:t>Motivatie</a:t>
            </a:r>
          </a:p>
          <a:p>
            <a:pPr marL="231775" lvl="1" indent="-219075">
              <a:spcBef>
                <a:spcPts val="400"/>
              </a:spcBef>
            </a:pPr>
            <a:r>
              <a:rPr lang="nl-NL" sz="1600" dirty="0">
                <a:solidFill>
                  <a:srgbClr val="F9B146"/>
                </a:solidFill>
              </a:rPr>
              <a:t>Concentratie</a:t>
            </a:r>
          </a:p>
          <a:p>
            <a:pPr marL="231775" lvl="1" indent="-219075">
              <a:spcBef>
                <a:spcPts val="400"/>
              </a:spcBef>
            </a:pPr>
            <a:r>
              <a:rPr lang="nl-NL" sz="1600" dirty="0">
                <a:solidFill>
                  <a:srgbClr val="F9B146"/>
                </a:solidFill>
              </a:rPr>
              <a:t>Interesse</a:t>
            </a:r>
          </a:p>
          <a:p>
            <a:pPr marL="231775" lvl="1" indent="-219075">
              <a:spcBef>
                <a:spcPts val="400"/>
              </a:spcBef>
            </a:pPr>
            <a:r>
              <a:rPr lang="nl-NL" sz="1600" dirty="0">
                <a:solidFill>
                  <a:srgbClr val="F9B146"/>
                </a:solidFill>
              </a:rPr>
              <a:t>Doorzettingsvermogen</a:t>
            </a:r>
          </a:p>
          <a:p>
            <a:pPr marL="231775" lvl="1" indent="-219075">
              <a:spcBef>
                <a:spcPts val="400"/>
              </a:spcBef>
            </a:pPr>
            <a:r>
              <a:rPr lang="nl-NL" sz="1600" dirty="0">
                <a:solidFill>
                  <a:srgbClr val="F9B146"/>
                </a:solidFill>
              </a:rPr>
              <a:t>Zelfvertrouwen </a:t>
            </a:r>
          </a:p>
          <a:p>
            <a:pPr marL="231775" lvl="1" indent="-219075">
              <a:spcBef>
                <a:spcPts val="400"/>
              </a:spcBef>
            </a:pPr>
            <a:r>
              <a:rPr lang="nl-NL" sz="1600" dirty="0">
                <a:solidFill>
                  <a:srgbClr val="F9B146"/>
                </a:solidFill>
              </a:rPr>
              <a:t>Werkhouding</a:t>
            </a:r>
          </a:p>
          <a:p>
            <a:pPr marL="0" indent="0">
              <a:buNone/>
            </a:pPr>
            <a:endParaRPr lang="nl-NL" sz="1600" dirty="0">
              <a:solidFill>
                <a:srgbClr val="F9B146"/>
              </a:solidFill>
            </a:endParaRPr>
          </a:p>
          <a:p>
            <a:pPr marL="0" indent="0">
              <a:buNone/>
            </a:pP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9" name="Picture 5" descr="page13image2867513584">
            <a:extLst>
              <a:ext uri="{FF2B5EF4-FFF2-40B4-BE49-F238E27FC236}">
                <a16:creationId xmlns:a16="http://schemas.microsoft.com/office/drawing/2014/main" id="{DCB9F0BE-669D-CAB0-0B42-B2F297F0E6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05"/>
            <a:ext cx="5892800" cy="38100"/>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a:extLst>
              <a:ext uri="{FF2B5EF4-FFF2-40B4-BE49-F238E27FC236}">
                <a16:creationId xmlns:a16="http://schemas.microsoft.com/office/drawing/2014/main" id="{79FF7AB9-C6E4-A334-A8EC-9DDBCEFDB7B4}"/>
              </a:ext>
            </a:extLst>
          </p:cNvPr>
          <p:cNvSpPr txBox="1"/>
          <p:nvPr/>
        </p:nvSpPr>
        <p:spPr>
          <a:xfrm>
            <a:off x="3802744" y="2423261"/>
            <a:ext cx="8144288" cy="3970318"/>
          </a:xfrm>
          <a:prstGeom prst="rect">
            <a:avLst/>
          </a:prstGeom>
          <a:solidFill>
            <a:srgbClr val="F9B146"/>
          </a:solidFill>
        </p:spPr>
        <p:txBody>
          <a:bodyPr wrap="square" rtlCol="0">
            <a:spAutoFit/>
          </a:bodyPr>
          <a:lstStyle/>
          <a:p>
            <a:r>
              <a:rPr lang="nl-NL" b="1" dirty="0">
                <a:solidFill>
                  <a:schemeClr val="bg1">
                    <a:lumMod val="95000"/>
                    <a:lumOff val="5000"/>
                  </a:schemeClr>
                </a:solidFill>
              </a:rPr>
              <a:t>Wat nog beter kan</a:t>
            </a:r>
          </a:p>
          <a:p>
            <a:r>
              <a:rPr lang="nl-NL" b="1" dirty="0">
                <a:solidFill>
                  <a:schemeClr val="bg1">
                    <a:lumMod val="95000"/>
                    <a:lumOff val="5000"/>
                  </a:schemeClr>
                </a:solidFill>
              </a:rPr>
              <a:t>Risico’s bij huidig </a:t>
            </a:r>
            <a:r>
              <a:rPr lang="nl-NL" b="1" dirty="0" err="1">
                <a:solidFill>
                  <a:schemeClr val="bg1">
                    <a:lumMod val="95000"/>
                    <a:lumOff val="5000"/>
                  </a:schemeClr>
                </a:solidFill>
              </a:rPr>
              <a:t>opstroompraktijk</a:t>
            </a:r>
            <a:r>
              <a:rPr lang="nl-NL" b="1" dirty="0">
                <a:solidFill>
                  <a:schemeClr val="bg1">
                    <a:lumMod val="95000"/>
                    <a:lumOff val="5000"/>
                  </a:schemeClr>
                </a:solidFill>
              </a:rPr>
              <a:t>:</a:t>
            </a:r>
          </a:p>
          <a:p>
            <a:pPr marL="342900" indent="-342900">
              <a:buFont typeface="+mj-lt"/>
              <a:buAutoNum type="arabicPeriod"/>
            </a:pPr>
            <a:r>
              <a:rPr lang="nl-NL" b="1" dirty="0">
                <a:solidFill>
                  <a:schemeClr val="bg1">
                    <a:lumMod val="95000"/>
                    <a:lumOff val="5000"/>
                  </a:schemeClr>
                </a:solidFill>
              </a:rPr>
              <a:t>Geen duidelijke procedure op de website/in communicatie vanuit school</a:t>
            </a:r>
          </a:p>
          <a:p>
            <a:pPr marL="342900" indent="-342900">
              <a:buFont typeface="+mj-lt"/>
              <a:buAutoNum type="arabicPeriod"/>
            </a:pPr>
            <a:r>
              <a:rPr lang="nl-NL" b="1" dirty="0">
                <a:solidFill>
                  <a:schemeClr val="bg1">
                    <a:lumMod val="95000"/>
                    <a:lumOff val="5000"/>
                  </a:schemeClr>
                </a:solidFill>
              </a:rPr>
              <a:t>Geen verschillen tussen scholen: wanneer &amp; met welke criteria</a:t>
            </a:r>
          </a:p>
          <a:p>
            <a:pPr marL="342900" indent="-342900">
              <a:buFont typeface="+mj-lt"/>
              <a:buAutoNum type="arabicPeriod"/>
            </a:pPr>
            <a:r>
              <a:rPr lang="nl-NL" b="1" dirty="0">
                <a:solidFill>
                  <a:schemeClr val="bg1">
                    <a:lumMod val="95000"/>
                    <a:lumOff val="5000"/>
                  </a:schemeClr>
                </a:solidFill>
              </a:rPr>
              <a:t>Hanteer alleen objectieve criteria; geen subjectieve (niet-cognitieve) criteria</a:t>
            </a:r>
          </a:p>
          <a:p>
            <a:pPr marL="342900" indent="-342900">
              <a:buFont typeface="+mj-lt"/>
              <a:buAutoNum type="arabicPeriod"/>
            </a:pPr>
            <a:r>
              <a:rPr lang="nl-NL" b="1" dirty="0">
                <a:solidFill>
                  <a:schemeClr val="bg1">
                    <a:lumMod val="95000"/>
                    <a:lumOff val="5000"/>
                  </a:schemeClr>
                </a:solidFill>
              </a:rPr>
              <a:t>Kijk niet alleen cijfers uit begin schoolloopbaan)</a:t>
            </a:r>
          </a:p>
          <a:p>
            <a:pPr marL="342900" indent="-342900">
              <a:buFont typeface="+mj-lt"/>
              <a:buAutoNum type="arabicPeriod"/>
            </a:pPr>
            <a:r>
              <a:rPr lang="nl-NL" b="1" dirty="0">
                <a:solidFill>
                  <a:schemeClr val="bg1">
                    <a:lumMod val="95000"/>
                    <a:lumOff val="5000"/>
                  </a:schemeClr>
                </a:solidFill>
              </a:rPr>
              <a:t>Professionalisering mentor </a:t>
            </a:r>
            <a:r>
              <a:rPr lang="nl-NL" b="1" dirty="0" err="1">
                <a:solidFill>
                  <a:schemeClr val="bg1">
                    <a:lumMod val="95000"/>
                    <a:lumOff val="5000"/>
                  </a:schemeClr>
                </a:solidFill>
              </a:rPr>
              <a:t>vw</a:t>
            </a:r>
            <a:r>
              <a:rPr lang="nl-NL" b="1" dirty="0">
                <a:solidFill>
                  <a:schemeClr val="bg1">
                    <a:lumMod val="95000"/>
                    <a:lumOff val="5000"/>
                  </a:schemeClr>
                </a:solidFill>
              </a:rPr>
              <a:t> zijn belangrijke rol te signaleren etc.</a:t>
            </a:r>
          </a:p>
          <a:p>
            <a:pPr marL="342900" indent="-342900">
              <a:buFont typeface="+mj-lt"/>
              <a:buAutoNum type="arabicPeriod"/>
            </a:pPr>
            <a:endParaRPr lang="nl-NL" b="1" dirty="0">
              <a:solidFill>
                <a:schemeClr val="bg1">
                  <a:lumMod val="95000"/>
                  <a:lumOff val="5000"/>
                </a:schemeClr>
              </a:solidFill>
            </a:endParaRPr>
          </a:p>
          <a:p>
            <a:r>
              <a:rPr lang="nl-NL" b="1" dirty="0">
                <a:solidFill>
                  <a:schemeClr val="bg1">
                    <a:lumMod val="95000"/>
                    <a:lumOff val="5000"/>
                  </a:schemeClr>
                </a:solidFill>
              </a:rPr>
              <a:t>Aanbevelingen</a:t>
            </a:r>
          </a:p>
          <a:p>
            <a:pPr marL="342900" indent="-342900">
              <a:buFont typeface="+mj-lt"/>
              <a:buAutoNum type="arabicPeriod"/>
            </a:pPr>
            <a:r>
              <a:rPr lang="nl-NL" b="1" dirty="0">
                <a:solidFill>
                  <a:schemeClr val="bg1">
                    <a:lumMod val="95000"/>
                    <a:lumOff val="5000"/>
                  </a:schemeClr>
                </a:solidFill>
              </a:rPr>
              <a:t>Creëer een </a:t>
            </a:r>
            <a:r>
              <a:rPr lang="nl-NL" b="1" i="1" dirty="0" err="1">
                <a:solidFill>
                  <a:schemeClr val="bg1">
                    <a:lumMod val="95000"/>
                    <a:lumOff val="5000"/>
                  </a:schemeClr>
                </a:solidFill>
              </a:rPr>
              <a:t>equal</a:t>
            </a:r>
            <a:r>
              <a:rPr lang="nl-NL" b="1" i="1" dirty="0">
                <a:solidFill>
                  <a:schemeClr val="bg1">
                    <a:lumMod val="95000"/>
                    <a:lumOff val="5000"/>
                  </a:schemeClr>
                </a:solidFill>
              </a:rPr>
              <a:t> level </a:t>
            </a:r>
            <a:r>
              <a:rPr lang="nl-NL" b="1" i="1" dirty="0" err="1">
                <a:solidFill>
                  <a:schemeClr val="bg1">
                    <a:lumMod val="95000"/>
                    <a:lumOff val="5000"/>
                  </a:schemeClr>
                </a:solidFill>
              </a:rPr>
              <a:t>playing</a:t>
            </a:r>
            <a:r>
              <a:rPr lang="nl-NL" b="1" i="1" dirty="0">
                <a:solidFill>
                  <a:schemeClr val="bg1">
                    <a:lumMod val="95000"/>
                    <a:lumOff val="5000"/>
                  </a:schemeClr>
                </a:solidFill>
              </a:rPr>
              <a:t> </a:t>
            </a:r>
            <a:r>
              <a:rPr lang="nl-NL" b="1" dirty="0">
                <a:solidFill>
                  <a:schemeClr val="bg1">
                    <a:lumMod val="95000"/>
                    <a:lumOff val="5000"/>
                  </a:schemeClr>
                </a:solidFill>
              </a:rPr>
              <a:t>field door transparant, volledig en helder te communiceren over </a:t>
            </a:r>
            <a:r>
              <a:rPr lang="nl-NL" b="1" dirty="0" err="1">
                <a:solidFill>
                  <a:schemeClr val="bg1">
                    <a:lumMod val="95000"/>
                    <a:lumOff val="5000"/>
                  </a:schemeClr>
                </a:solidFill>
              </a:rPr>
              <a:t>opstroommogelijkheden</a:t>
            </a:r>
            <a:endParaRPr lang="nl-NL" b="1" dirty="0">
              <a:solidFill>
                <a:schemeClr val="bg1">
                  <a:lumMod val="95000"/>
                  <a:lumOff val="5000"/>
                </a:schemeClr>
              </a:solidFill>
            </a:endParaRPr>
          </a:p>
          <a:p>
            <a:pPr marL="342900" indent="-342900">
              <a:buFont typeface="+mj-lt"/>
              <a:buAutoNum type="arabicPeriod"/>
            </a:pPr>
            <a:r>
              <a:rPr lang="nl-NL" b="1" dirty="0">
                <a:solidFill>
                  <a:schemeClr val="bg1">
                    <a:lumMod val="95000"/>
                    <a:lumOff val="5000"/>
                  </a:schemeClr>
                </a:solidFill>
              </a:rPr>
              <a:t>Onderzoek effect van uniforme procedures voor alle scholen</a:t>
            </a:r>
          </a:p>
          <a:p>
            <a:pPr marL="342900" indent="-342900">
              <a:buFont typeface="+mj-lt"/>
              <a:buAutoNum type="arabicPeriod"/>
            </a:pPr>
            <a:r>
              <a:rPr lang="nl-NL" b="1" dirty="0">
                <a:solidFill>
                  <a:schemeClr val="bg1">
                    <a:lumMod val="95000"/>
                    <a:lumOff val="5000"/>
                  </a:schemeClr>
                </a:solidFill>
              </a:rPr>
              <a:t>Onderzoek morgelijkheid tot objectivering en centralisering van </a:t>
            </a:r>
            <a:r>
              <a:rPr lang="nl-NL" b="1" dirty="0" err="1">
                <a:solidFill>
                  <a:schemeClr val="bg1">
                    <a:lumMod val="95000"/>
                    <a:lumOff val="5000"/>
                  </a:schemeClr>
                </a:solidFill>
              </a:rPr>
              <a:t>opstroommogelijkeden</a:t>
            </a:r>
            <a:endParaRPr lang="nl-NL" b="1" dirty="0">
              <a:solidFill>
                <a:schemeClr val="bg1">
                  <a:lumMod val="95000"/>
                  <a:lumOff val="5000"/>
                </a:schemeClr>
              </a:solidFill>
            </a:endParaRPr>
          </a:p>
        </p:txBody>
      </p:sp>
      <p:sp>
        <p:nvSpPr>
          <p:cNvPr id="7" name="Tekstvak 6">
            <a:extLst>
              <a:ext uri="{FF2B5EF4-FFF2-40B4-BE49-F238E27FC236}">
                <a16:creationId xmlns:a16="http://schemas.microsoft.com/office/drawing/2014/main" id="{F2525967-1167-C142-83F5-417BF1FB3AA2}"/>
              </a:ext>
            </a:extLst>
          </p:cNvPr>
          <p:cNvSpPr txBox="1"/>
          <p:nvPr/>
        </p:nvSpPr>
        <p:spPr>
          <a:xfrm>
            <a:off x="4835434" y="848496"/>
            <a:ext cx="6141746" cy="369332"/>
          </a:xfrm>
          <a:prstGeom prst="rect">
            <a:avLst/>
          </a:prstGeom>
          <a:noFill/>
        </p:spPr>
        <p:txBody>
          <a:bodyPr wrap="none" rtlCol="0">
            <a:spAutoFit/>
          </a:bodyPr>
          <a:lstStyle/>
          <a:p>
            <a:r>
              <a:rPr lang="nl-NL" b="1" i="1" dirty="0"/>
              <a:t>“Aandacht voor aansluiting (sociaal, emotioneel en cognitief)”</a:t>
            </a:r>
          </a:p>
        </p:txBody>
      </p:sp>
    </p:spTree>
    <p:extLst>
      <p:ext uri="{BB962C8B-B14F-4D97-AF65-F5344CB8AC3E}">
        <p14:creationId xmlns:p14="http://schemas.microsoft.com/office/powerpoint/2010/main" val="128219011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36364" y="13631"/>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69054" y="2008687"/>
            <a:ext cx="2733857" cy="1785104"/>
          </a:xfrm>
          <a:prstGeom prst="rect">
            <a:avLst/>
          </a:prstGeom>
          <a:solidFill>
            <a:srgbClr val="F9B146"/>
          </a:solidFill>
        </p:spPr>
        <p:txBody>
          <a:bodyPr wrap="square" rtlCol="0">
            <a:spAutoFit/>
          </a:bodyPr>
          <a:lstStyle/>
          <a:p>
            <a:r>
              <a:rPr lang="nl-NL" sz="2000" b="1" dirty="0" err="1">
                <a:solidFill>
                  <a:schemeClr val="bg1"/>
                </a:solidFill>
              </a:rPr>
              <a:t>Opstroomprogramma</a:t>
            </a:r>
            <a:endParaRPr lang="nl-NL" sz="2000" b="1" dirty="0">
              <a:solidFill>
                <a:schemeClr val="bg1"/>
              </a:solidFill>
            </a:endParaRPr>
          </a:p>
          <a:p>
            <a:r>
              <a:rPr lang="nl-NL" b="1" dirty="0">
                <a:solidFill>
                  <a:schemeClr val="bg1"/>
                </a:solidFill>
              </a:rPr>
              <a:t>Klas 1 -&gt; 1</a:t>
            </a:r>
          </a:p>
          <a:p>
            <a:r>
              <a:rPr lang="nl-NL" b="1" dirty="0">
                <a:solidFill>
                  <a:schemeClr val="bg1"/>
                </a:solidFill>
              </a:rPr>
              <a:t>Klas 1 -&gt; 2</a:t>
            </a:r>
          </a:p>
          <a:p>
            <a:r>
              <a:rPr lang="nl-NL" b="1" dirty="0">
                <a:solidFill>
                  <a:schemeClr val="bg1"/>
                </a:solidFill>
              </a:rPr>
              <a:t>Klas 2 -&gt; 2</a:t>
            </a:r>
          </a:p>
          <a:p>
            <a:r>
              <a:rPr lang="nl-NL" b="1" dirty="0">
                <a:solidFill>
                  <a:schemeClr val="bg1"/>
                </a:solidFill>
              </a:rPr>
              <a:t>Klas 2 -&gt; 3</a:t>
            </a:r>
          </a:p>
          <a:p>
            <a:r>
              <a:rPr lang="nl-NL" b="1" dirty="0">
                <a:solidFill>
                  <a:schemeClr val="bg1"/>
                </a:solidFill>
              </a:rPr>
              <a:t>Onderbouw -&gt; bovenbouw</a:t>
            </a:r>
          </a:p>
        </p:txBody>
      </p:sp>
      <p:sp>
        <p:nvSpPr>
          <p:cNvPr id="2" name="Tekstvak 1">
            <a:extLst>
              <a:ext uri="{FF2B5EF4-FFF2-40B4-BE49-F238E27FC236}">
                <a16:creationId xmlns:a16="http://schemas.microsoft.com/office/drawing/2014/main" id="{2AF29CB6-74F3-40FB-B77A-858D5DFD2E5A}"/>
              </a:ext>
            </a:extLst>
          </p:cNvPr>
          <p:cNvSpPr txBox="1"/>
          <p:nvPr/>
        </p:nvSpPr>
        <p:spPr>
          <a:xfrm>
            <a:off x="438219" y="4711532"/>
            <a:ext cx="7303547" cy="1785104"/>
          </a:xfrm>
          <a:prstGeom prst="rect">
            <a:avLst/>
          </a:prstGeom>
          <a:noFill/>
        </p:spPr>
        <p:txBody>
          <a:bodyPr wrap="square" rtlCol="0">
            <a:spAutoFit/>
          </a:bodyPr>
          <a:lstStyle/>
          <a:p>
            <a:r>
              <a:rPr lang="nl-NL" sz="2000" dirty="0"/>
              <a:t>Inhoudelijke keuzes </a:t>
            </a:r>
            <a:r>
              <a:rPr lang="nl-NL" sz="2000" dirty="0" err="1"/>
              <a:t>Opstroomprogramma</a:t>
            </a:r>
            <a:endParaRPr lang="nl-NL" sz="2000" dirty="0"/>
          </a:p>
          <a:p>
            <a:pPr marL="285750" indent="-285750">
              <a:buFont typeface="Arial" panose="020B0604020202020204" pitchFamily="34" charset="0"/>
              <a:buChar char="•"/>
            </a:pPr>
            <a:r>
              <a:rPr lang="nl-NL" dirty="0"/>
              <a:t>Compacter </a:t>
            </a:r>
            <a:r>
              <a:rPr lang="nl-NL" dirty="0" err="1"/>
              <a:t>ivm</a:t>
            </a:r>
            <a:r>
              <a:rPr lang="nl-NL" dirty="0"/>
              <a:t> reguliere programma: wat schrap je &amp; waarom</a:t>
            </a:r>
          </a:p>
          <a:p>
            <a:pPr marL="285750" indent="-285750">
              <a:buFont typeface="Arial" panose="020B0604020202020204" pitchFamily="34" charset="0"/>
              <a:buChar char="•"/>
            </a:pPr>
            <a:r>
              <a:rPr lang="nl-NL" dirty="0"/>
              <a:t>Verlichting (</a:t>
            </a:r>
            <a:r>
              <a:rPr lang="nl-NL" dirty="0" err="1"/>
              <a:t>mn</a:t>
            </a:r>
            <a:r>
              <a:rPr lang="nl-NL" dirty="0"/>
              <a:t> </a:t>
            </a:r>
            <a:r>
              <a:rPr lang="nl-NL" dirty="0" err="1"/>
              <a:t>tav</a:t>
            </a:r>
            <a:r>
              <a:rPr lang="nl-NL" dirty="0"/>
              <a:t> Grieks?</a:t>
            </a:r>
            <a:r>
              <a:rPr lang="nl-NL" dirty="0">
                <a:sym typeface="Wingdings" pitchFamily="2" charset="2"/>
              </a:rPr>
              <a:t>):</a:t>
            </a:r>
            <a:r>
              <a:rPr lang="nl-NL" dirty="0"/>
              <a:t> wat betekent dit voor andere 3</a:t>
            </a:r>
            <a:r>
              <a:rPr lang="nl-NL" baseline="30000" dirty="0"/>
              <a:t>de</a:t>
            </a:r>
            <a:r>
              <a:rPr lang="nl-NL" dirty="0"/>
              <a:t>-klassers</a:t>
            </a:r>
          </a:p>
          <a:p>
            <a:pPr marL="285750" indent="-285750">
              <a:buFont typeface="Arial" panose="020B0604020202020204" pitchFamily="34" charset="0"/>
              <a:buChar char="•"/>
            </a:pPr>
            <a:r>
              <a:rPr lang="nl-NL" dirty="0"/>
              <a:t>Bovenop of </a:t>
            </a:r>
            <a:r>
              <a:rPr lang="nl-NL" dirty="0" err="1"/>
              <a:t>ipv</a:t>
            </a:r>
            <a:r>
              <a:rPr lang="nl-NL" dirty="0"/>
              <a:t> reguliere les</a:t>
            </a:r>
          </a:p>
          <a:p>
            <a:pPr marL="285750" indent="-285750">
              <a:buFont typeface="Arial" panose="020B0604020202020204" pitchFamily="34" charset="0"/>
              <a:buChar char="•"/>
            </a:pPr>
            <a:r>
              <a:rPr lang="nl-NL" dirty="0"/>
              <a:t>Vooraf of na </a:t>
            </a:r>
            <a:r>
              <a:rPr lang="nl-NL" dirty="0" err="1"/>
              <a:t>opstroom</a:t>
            </a:r>
            <a:endParaRPr lang="nl-NL" dirty="0"/>
          </a:p>
          <a:p>
            <a:pPr marL="285750" indent="-285750">
              <a:buFont typeface="Arial" panose="020B0604020202020204" pitchFamily="34" charset="0"/>
              <a:buChar char="•"/>
            </a:pPr>
            <a:r>
              <a:rPr lang="nl-NL" dirty="0"/>
              <a:t>Wanneer is </a:t>
            </a:r>
            <a:r>
              <a:rPr lang="nl-NL" dirty="0" err="1"/>
              <a:t>opstroom</a:t>
            </a:r>
            <a:r>
              <a:rPr lang="nl-NL" dirty="0"/>
              <a:t> succesvol / mag leerling door?</a:t>
            </a:r>
          </a:p>
        </p:txBody>
      </p:sp>
      <p:sp>
        <p:nvSpPr>
          <p:cNvPr id="3" name="Tekstvak 2">
            <a:extLst>
              <a:ext uri="{FF2B5EF4-FFF2-40B4-BE49-F238E27FC236}">
                <a16:creationId xmlns:a16="http://schemas.microsoft.com/office/drawing/2014/main" id="{1680BA72-F587-8096-22BD-019C7BF1DF04}"/>
              </a:ext>
            </a:extLst>
          </p:cNvPr>
          <p:cNvSpPr txBox="1"/>
          <p:nvPr/>
        </p:nvSpPr>
        <p:spPr>
          <a:xfrm>
            <a:off x="5001770" y="983184"/>
            <a:ext cx="6975581" cy="707886"/>
          </a:xfrm>
          <a:prstGeom prst="rect">
            <a:avLst/>
          </a:prstGeom>
          <a:noFill/>
        </p:spPr>
        <p:txBody>
          <a:bodyPr wrap="square" rtlCol="0">
            <a:spAutoFit/>
          </a:bodyPr>
          <a:lstStyle/>
          <a:p>
            <a:r>
              <a:rPr lang="nl-NL" sz="2000" b="1" i="1" dirty="0"/>
              <a:t>“Wat is verschil tussen </a:t>
            </a:r>
            <a:r>
              <a:rPr lang="nl-NL" sz="2000" b="1" i="1" dirty="0" err="1"/>
              <a:t>opstroom</a:t>
            </a:r>
            <a:r>
              <a:rPr lang="nl-NL" sz="2000" b="1" i="1" dirty="0"/>
              <a:t> en instroom nieuwe leerling </a:t>
            </a:r>
            <a:r>
              <a:rPr lang="nl-NL" sz="2000" b="1" i="1" dirty="0" err="1"/>
              <a:t>ivm</a:t>
            </a:r>
            <a:r>
              <a:rPr lang="nl-NL" sz="2000" b="1" i="1" dirty="0"/>
              <a:t> verhuizing / schoolwisseling &amp; </a:t>
            </a:r>
            <a:r>
              <a:rPr lang="nl-NL" sz="2000" b="1" i="1" dirty="0" err="1"/>
              <a:t>opstroom</a:t>
            </a:r>
            <a:r>
              <a:rPr lang="nl-NL" sz="2000" b="1" i="1" dirty="0"/>
              <a:t> vanuit havo/</a:t>
            </a:r>
            <a:r>
              <a:rPr lang="nl-NL" sz="2000" b="1" i="1" dirty="0" err="1"/>
              <a:t>ath</a:t>
            </a:r>
            <a:r>
              <a:rPr lang="nl-NL" sz="2000" b="1" i="1" dirty="0"/>
              <a:t>.?”</a:t>
            </a:r>
          </a:p>
        </p:txBody>
      </p:sp>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9"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412675" cy="1721061"/>
          </a:xfrm>
        </p:spPr>
        <p:txBody>
          <a:bodyPr vert="horz" lIns="91440" tIns="45720" rIns="91440" bIns="45720" rtlCol="0">
            <a:noAutofit/>
          </a:bodyPr>
          <a:lstStyle/>
          <a:p>
            <a:pPr marL="0" indent="0">
              <a:buNone/>
            </a:pPr>
            <a:r>
              <a:rPr lang="nl-NL" sz="1600" dirty="0">
                <a:solidFill>
                  <a:srgbClr val="F9B146"/>
                </a:solidFill>
              </a:rPr>
              <a:t>Wat hebben docenten nodig om </a:t>
            </a:r>
            <a:r>
              <a:rPr lang="nl-NL" sz="1600" dirty="0" err="1">
                <a:solidFill>
                  <a:srgbClr val="F9B146"/>
                </a:solidFill>
              </a:rPr>
              <a:t>opstroommogelijkheden</a:t>
            </a:r>
            <a:r>
              <a:rPr lang="nl-NL" sz="1600" dirty="0">
                <a:solidFill>
                  <a:srgbClr val="F9B146"/>
                </a:solidFill>
              </a:rPr>
              <a:t> te verbeteren?</a:t>
            </a: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9" name="Picture 5" descr="page13image2867513584">
            <a:extLst>
              <a:ext uri="{FF2B5EF4-FFF2-40B4-BE49-F238E27FC236}">
                <a16:creationId xmlns:a16="http://schemas.microsoft.com/office/drawing/2014/main" id="{DCB9F0BE-669D-CAB0-0B42-B2F297F0E6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05"/>
            <a:ext cx="5892800" cy="38100"/>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De laatste ronde (Muziek, 0) kijken - TVgids.nl">
            <a:extLst>
              <a:ext uri="{FF2B5EF4-FFF2-40B4-BE49-F238E27FC236}">
                <a16:creationId xmlns:a16="http://schemas.microsoft.com/office/drawing/2014/main" id="{DBBA3859-C979-65AA-B0C4-0D903DE6587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980" y="1424867"/>
            <a:ext cx="2118984" cy="1379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743608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1195</TotalTime>
  <Words>1355</Words>
  <Application>Microsoft Macintosh PowerPoint</Application>
  <PresentationFormat>Breedbeeld</PresentationFormat>
  <Paragraphs>148</Paragraphs>
  <Slides>8</Slides>
  <Notes>8</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8</vt:i4>
      </vt:variant>
    </vt:vector>
  </HeadingPairs>
  <TitlesOfParts>
    <vt:vector size="13" baseType="lpstr">
      <vt:lpstr>Arial</vt:lpstr>
      <vt:lpstr>Calibri</vt:lpstr>
      <vt:lpstr>Calibri Light</vt:lpstr>
      <vt:lpstr>Roboto</vt:lpstr>
      <vt:lpstr>Kantoorthema</vt:lpstr>
      <vt:lpstr>                         BGV-webcafé | Opkomen voor opstromen.</vt:lpstr>
      <vt:lpstr>Opkomen voor opstromen</vt:lpstr>
      <vt:lpstr>GELIJKE KANSEN BIJ TUSSENTIJDS OPSTROMEN IN HET VOORGEZET ONDERWIJS? </vt:lpstr>
      <vt:lpstr>Een valide determinatieprocedure is belangrijk voor kansengelijkheid</vt:lpstr>
      <vt:lpstr>PowerPoint-presentatie</vt:lpstr>
      <vt:lpstr>PowerPoint-presentatie</vt:lpstr>
      <vt:lpstr>PowerPoint-presentatie</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subject/>
  <dc:creator>Annemieke van der Plaat</dc:creator>
  <cp:keywords/>
  <dc:description/>
  <cp:lastModifiedBy>Annemieke van der Plaat</cp:lastModifiedBy>
  <cp:revision>14</cp:revision>
  <cp:lastPrinted>2022-06-30T06:58:55Z</cp:lastPrinted>
  <dcterms:created xsi:type="dcterms:W3CDTF">2021-03-10T11:46:50Z</dcterms:created>
  <dcterms:modified xsi:type="dcterms:W3CDTF">2022-09-01T10:56:46Z</dcterms:modified>
  <cp:category/>
</cp:coreProperties>
</file>