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60" r:id="rId4"/>
    <p:sldId id="261" r:id="rId5"/>
    <p:sldId id="259"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B7B574-044A-6D4B-A81C-049291F133EF}" v="128" dt="2021-06-21T21:02:19.4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70"/>
    <p:restoredTop sz="82373"/>
  </p:normalViewPr>
  <p:slideViewPr>
    <p:cSldViewPr snapToGrid="0" snapToObjects="1">
      <p:cViewPr varScale="1">
        <p:scale>
          <a:sx n="81" d="100"/>
          <a:sy n="81" d="100"/>
        </p:scale>
        <p:origin x="216"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21-06-2021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rijksoverheid.nl/onderwerpen/leerlingendaling/documenten/brochures/2015/12/01/samen-sterker-bij-leerlingendaling" TargetMode="External"/><Relationship Id="rId3" Type="http://schemas.openxmlformats.org/officeDocument/2006/relationships/hyperlink" Target="https://wetten.overheid.nl/BWBR0020685/2018-01-01" TargetMode="External"/><Relationship Id="rId7" Type="http://schemas.openxmlformats.org/officeDocument/2006/relationships/hyperlink" Target="https://www.rijksoverheid.nl/onderwerpen/leerlingendaling/documenten/brochures/2016/11/01/samen-aan-de-slag-met-leerlingendaling"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zoek.officielebekendmakingen.nl/stb-2015-515" TargetMode="External"/><Relationship Id="rId5" Type="http://schemas.openxmlformats.org/officeDocument/2006/relationships/hyperlink" Target="https://zoek.officielebekendmakingen.nl/stb-2017-327.html" TargetMode="External"/><Relationship Id="rId4" Type="http://schemas.openxmlformats.org/officeDocument/2006/relationships/hyperlink" Target="https://www.rijksoverheid.nl/onderwerpen/leerlingendaling/documenten/brochures/2020/07/21/contact-voor-scholen-met-het-kernteam-accountmanagers-leerlingendaling"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Hulp: </a:t>
            </a:r>
            <a:r>
              <a:rPr lang="nl-NL" dirty="0" err="1"/>
              <a:t>https</a:t>
            </a:r>
            <a:r>
              <a:rPr lang="nl-NL" dirty="0"/>
              <a:t>://</a:t>
            </a:r>
            <a:r>
              <a:rPr lang="nl-NL" dirty="0" err="1"/>
              <a:t>www.rijksoverheid.nl</a:t>
            </a:r>
            <a:r>
              <a:rPr lang="nl-NL" dirty="0"/>
              <a:t>/onderwerpen/leerlingendaling/documenten/brochures/2020/07/21/contact-voor-scholen-met-het-kernteam-accountmanagers-leerlingendaling</a:t>
            </a: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459169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Min </a:t>
            </a:r>
            <a:r>
              <a:rPr lang="nl-NL" dirty="0" err="1"/>
              <a:t>ocw</a:t>
            </a:r>
            <a:r>
              <a:rPr lang="nl-NL" dirty="0"/>
              <a:t>: </a:t>
            </a:r>
            <a:r>
              <a:rPr lang="nl-NL" dirty="0" err="1"/>
              <a:t>https</a:t>
            </a:r>
            <a:r>
              <a:rPr lang="nl-NL" dirty="0"/>
              <a:t>://</a:t>
            </a:r>
            <a:r>
              <a:rPr lang="nl-NL" dirty="0" err="1"/>
              <a:t>www.rijksoverheid.nl</a:t>
            </a:r>
            <a:r>
              <a:rPr lang="nl-NL" dirty="0"/>
              <a:t>/onderwerpen/leerlingendaling</a:t>
            </a:r>
          </a:p>
          <a:p>
            <a:r>
              <a:rPr lang="nl-NL" sz="1200" b="0" i="0" u="none" strike="noStrike" kern="1200" dirty="0">
                <a:solidFill>
                  <a:schemeClr val="tx1"/>
                </a:solidFill>
                <a:effectLst/>
                <a:latin typeface="+mn-lt"/>
                <a:ea typeface="+mn-ea"/>
                <a:cs typeface="+mn-cs"/>
              </a:rPr>
              <a:t>Schoolbesturen moeten bepalen welke  scholen samengaan en welke  scholen sluiten. Als schoolbesturen weten voor welke opgave zij staan, kunnen zij een samenwerkingsvorm kiezen die daarbij past. Gemeenten, ouders en personeel moeten op tijd meedenken. Zij kunnen ook zelf de leerlingendaling op de agenda zetten. Lees meer over de </a:t>
            </a:r>
            <a:r>
              <a:rPr lang="nl-NL" sz="1200" b="0" i="0" kern="1200" dirty="0">
                <a:solidFill>
                  <a:schemeClr val="tx1"/>
                </a:solidFill>
                <a:effectLst/>
                <a:latin typeface="+mn-lt"/>
                <a:ea typeface="+mn-ea"/>
                <a:cs typeface="+mn-cs"/>
                <a:hlinkClick r:id="rId3"/>
              </a:rPr>
              <a:t>Wet medezeggenschap op scholen</a:t>
            </a:r>
            <a:r>
              <a:rPr lang="nl-NL" sz="1200" b="0" i="0" u="none" strike="noStrike" kern="1200" dirty="0">
                <a:solidFill>
                  <a:schemeClr val="tx1"/>
                </a:solidFill>
                <a:effectLst/>
                <a:latin typeface="+mn-lt"/>
                <a:ea typeface="+mn-ea"/>
                <a:cs typeface="+mn-cs"/>
              </a:rPr>
              <a:t>.</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Subsidieregelingen voor scholen</a:t>
            </a:r>
            <a:br>
              <a:rPr lang="nl-NL" sz="1200" b="0" i="0" u="none" strike="noStrike" kern="1200" dirty="0">
                <a:solidFill>
                  <a:schemeClr val="tx1"/>
                </a:solidFill>
                <a:effectLst/>
                <a:latin typeface="+mn-lt"/>
                <a:ea typeface="+mn-ea"/>
                <a:cs typeface="+mn-cs"/>
              </a:rPr>
            </a:br>
            <a:r>
              <a:rPr lang="nl-NL" sz="1200" b="0" i="0" u="none" strike="noStrike" kern="1200" dirty="0">
                <a:solidFill>
                  <a:schemeClr val="tx1"/>
                </a:solidFill>
                <a:effectLst/>
                <a:latin typeface="+mn-lt"/>
                <a:ea typeface="+mn-ea"/>
                <a:cs typeface="+mn-cs"/>
              </a:rPr>
              <a:t>Scholen kunnen in specifieke gevallen financieel worden bijgestaan. Het </a:t>
            </a:r>
            <a:r>
              <a:rPr lang="nl-NL" sz="1200" b="0" i="0" u="none" strike="noStrike" kern="1200" dirty="0">
                <a:solidFill>
                  <a:schemeClr val="tx1"/>
                </a:solidFill>
                <a:effectLst/>
                <a:latin typeface="+mn-lt"/>
                <a:ea typeface="+mn-ea"/>
                <a:cs typeface="+mn-cs"/>
                <a:hlinkClick r:id="rId4"/>
              </a:rPr>
              <a:t>Accountteam leerlingendaling</a:t>
            </a:r>
            <a:r>
              <a:rPr lang="nl-NL" sz="1200" b="0" i="0" u="none" strike="noStrike" kern="1200" dirty="0">
                <a:solidFill>
                  <a:schemeClr val="tx1"/>
                </a:solidFill>
                <a:effectLst/>
                <a:latin typeface="+mn-lt"/>
                <a:ea typeface="+mn-ea"/>
                <a:cs typeface="+mn-cs"/>
              </a:rPr>
              <a:t> informeert scholen over maatwerkregelingen en subsidies.</a:t>
            </a:r>
          </a:p>
          <a:p>
            <a:r>
              <a:rPr lang="nl-NL" sz="1200" b="1" i="0" u="none" strike="noStrike" kern="1200" dirty="0">
                <a:solidFill>
                  <a:schemeClr val="tx1"/>
                </a:solidFill>
                <a:effectLst/>
                <a:latin typeface="+mn-lt"/>
                <a:ea typeface="+mn-ea"/>
                <a:cs typeface="+mn-cs"/>
              </a:rPr>
              <a:t>School behouden met samenwerkingsscholen</a:t>
            </a:r>
            <a:br>
              <a:rPr lang="nl-NL" sz="1200" b="0" i="0" u="none" strike="noStrike" kern="1200" dirty="0">
                <a:solidFill>
                  <a:schemeClr val="tx1"/>
                </a:solidFill>
                <a:effectLst/>
                <a:latin typeface="+mn-lt"/>
                <a:ea typeface="+mn-ea"/>
                <a:cs typeface="+mn-cs"/>
              </a:rPr>
            </a:br>
            <a:r>
              <a:rPr lang="nl-NL" sz="1200" b="0" i="0" u="none" strike="noStrike" kern="1200" dirty="0">
                <a:solidFill>
                  <a:schemeClr val="tx1"/>
                </a:solidFill>
                <a:effectLst/>
                <a:latin typeface="+mn-lt"/>
                <a:ea typeface="+mn-ea"/>
                <a:cs typeface="+mn-cs"/>
              </a:rPr>
              <a:t>Als een bijzondere school en openbare school fuseren ontstaat er een  samenwerkingsschool. Er blijft dan 1 school bestaan. Op een samenwerkingsschool wordt bijzonder en openbaar onderwijs aangeboden. Dat kan door de </a:t>
            </a:r>
            <a:r>
              <a:rPr lang="nl-NL" sz="1200" b="0" i="0" u="none" strike="noStrike" kern="1200" dirty="0">
                <a:solidFill>
                  <a:schemeClr val="tx1"/>
                </a:solidFill>
                <a:effectLst/>
                <a:latin typeface="+mn-lt"/>
                <a:ea typeface="+mn-ea"/>
                <a:cs typeface="+mn-cs"/>
                <a:hlinkClick r:id="rId5"/>
              </a:rPr>
              <a:t>Wet Samen sterker door vereenvoudiging samenwerkingsschool</a:t>
            </a:r>
            <a:r>
              <a:rPr lang="nl-NL" sz="1200" b="0" i="0" u="none" strike="noStrike" kern="1200" dirty="0">
                <a:solidFill>
                  <a:schemeClr val="tx1"/>
                </a:solidFill>
                <a:effectLst/>
                <a:latin typeface="+mn-lt"/>
                <a:ea typeface="+mn-ea"/>
                <a:cs typeface="+mn-cs"/>
              </a:rPr>
              <a:t>.</a:t>
            </a:r>
          </a:p>
          <a:p>
            <a:r>
              <a:rPr lang="nl-NL" sz="1200" b="1" i="0" u="none" strike="noStrike" kern="1200" dirty="0">
                <a:solidFill>
                  <a:schemeClr val="tx1"/>
                </a:solidFill>
                <a:effectLst/>
                <a:latin typeface="+mn-lt"/>
                <a:ea typeface="+mn-ea"/>
                <a:cs typeface="+mn-cs"/>
              </a:rPr>
              <a:t>50%-regel: breed onderwijsaanbod voor leerlingen in krimpgebieden </a:t>
            </a:r>
            <a:br>
              <a:rPr lang="nl-NL" sz="1200" b="0" i="0" u="none" strike="noStrike" kern="1200" dirty="0">
                <a:solidFill>
                  <a:schemeClr val="tx1"/>
                </a:solidFill>
                <a:effectLst/>
                <a:latin typeface="+mn-lt"/>
                <a:ea typeface="+mn-ea"/>
                <a:cs typeface="+mn-cs"/>
              </a:rPr>
            </a:br>
            <a:r>
              <a:rPr lang="nl-NL" sz="1200" b="0" i="0" u="none" strike="noStrike" kern="1200" dirty="0">
                <a:solidFill>
                  <a:schemeClr val="tx1"/>
                </a:solidFill>
                <a:effectLst/>
                <a:latin typeface="+mn-lt"/>
                <a:ea typeface="+mn-ea"/>
                <a:cs typeface="+mn-cs"/>
              </a:rPr>
              <a:t>Scholen in het voortgezet onderwijs in krimpgebieden kunnen profielen of sectoren gezamenlijk aanbieden. Zo blijft het onderwijsaanbod goed verspreid. Met de </a:t>
            </a:r>
            <a:r>
              <a:rPr lang="nl-NL" sz="1200" b="0" i="0" u="none" strike="noStrike" kern="1200" dirty="0">
                <a:solidFill>
                  <a:schemeClr val="tx1"/>
                </a:solidFill>
                <a:effectLst/>
                <a:latin typeface="+mn-lt"/>
                <a:ea typeface="+mn-ea"/>
                <a:cs typeface="+mn-cs"/>
                <a:hlinkClick r:id="rId6"/>
              </a:rPr>
              <a:t>50%-regeling voortgezet onderwijs</a:t>
            </a:r>
            <a:r>
              <a:rPr lang="nl-NL" sz="1200" b="0" i="0" u="none" strike="noStrike" kern="1200" dirty="0">
                <a:solidFill>
                  <a:schemeClr val="tx1"/>
                </a:solidFill>
                <a:effectLst/>
                <a:latin typeface="+mn-lt"/>
                <a:ea typeface="+mn-ea"/>
                <a:cs typeface="+mn-cs"/>
              </a:rPr>
              <a:t> mogen leerlingen in het vmbo, havo en vwo maximaal de helft van hun opleiding op een andere school volgen. Een voorwaarde is dat scholen ook zelf nog onderwijs in de bovenbouw blijven aanbieden (minimaal 1 sector/profiel).</a:t>
            </a:r>
          </a:p>
          <a:p>
            <a:r>
              <a:rPr lang="nl-NL" sz="1200" b="1" i="0" u="none" strike="noStrike" kern="1200" dirty="0">
                <a:solidFill>
                  <a:schemeClr val="tx1"/>
                </a:solidFill>
                <a:effectLst/>
                <a:latin typeface="+mn-lt"/>
                <a:ea typeface="+mn-ea"/>
                <a:cs typeface="+mn-cs"/>
              </a:rPr>
              <a:t>Ondersteuning en hulp voor schoolbesturen</a:t>
            </a:r>
            <a:br>
              <a:rPr lang="nl-NL" sz="1200" b="0" i="0" u="none" strike="noStrike" kern="1200" dirty="0">
                <a:solidFill>
                  <a:schemeClr val="tx1"/>
                </a:solidFill>
                <a:effectLst/>
                <a:latin typeface="+mn-lt"/>
                <a:ea typeface="+mn-ea"/>
                <a:cs typeface="+mn-cs"/>
              </a:rPr>
            </a:br>
            <a:r>
              <a:rPr lang="nl-NL" sz="1200" b="0" i="0" u="none" strike="noStrike" kern="1200" dirty="0">
                <a:solidFill>
                  <a:schemeClr val="tx1"/>
                </a:solidFill>
                <a:effectLst/>
                <a:latin typeface="+mn-lt"/>
                <a:ea typeface="+mn-ea"/>
                <a:cs typeface="+mn-cs"/>
              </a:rPr>
              <a:t>Scholen kunnen voor vragen over wetgeving en voor hulp terecht bij het </a:t>
            </a:r>
            <a:r>
              <a:rPr lang="nl-NL" sz="1200" b="0" i="0" u="none" strike="noStrike" kern="1200" dirty="0">
                <a:solidFill>
                  <a:schemeClr val="tx1"/>
                </a:solidFill>
                <a:effectLst/>
                <a:latin typeface="+mn-lt"/>
                <a:ea typeface="+mn-ea"/>
                <a:cs typeface="+mn-cs"/>
                <a:hlinkClick r:id="rId4"/>
              </a:rPr>
              <a:t>Accountteam leerlingendaling</a:t>
            </a:r>
            <a:r>
              <a:rPr lang="nl-NL" sz="1200" b="0" i="0" u="none" strike="noStrike" kern="1200" dirty="0">
                <a:solidFill>
                  <a:schemeClr val="tx1"/>
                </a:solidFill>
                <a:effectLst/>
                <a:latin typeface="+mn-lt"/>
                <a:ea typeface="+mn-ea"/>
                <a:cs typeface="+mn-cs"/>
              </a:rPr>
              <a:t>.</a:t>
            </a:r>
          </a:p>
          <a:p>
            <a:r>
              <a:rPr lang="nl-NL" sz="1200" b="1" i="0" u="none" strike="noStrike" kern="1200" dirty="0">
                <a:solidFill>
                  <a:schemeClr val="tx1"/>
                </a:solidFill>
                <a:effectLst/>
                <a:latin typeface="+mn-lt"/>
                <a:ea typeface="+mn-ea"/>
                <a:cs typeface="+mn-cs"/>
              </a:rPr>
              <a:t>Hulp en tips samenwerking met andere scholen en besturen</a:t>
            </a:r>
            <a:br>
              <a:rPr lang="nl-NL" sz="1200" b="0" i="0" u="none" strike="noStrike" kern="1200" dirty="0">
                <a:solidFill>
                  <a:schemeClr val="tx1"/>
                </a:solidFill>
                <a:effectLst/>
                <a:latin typeface="+mn-lt"/>
                <a:ea typeface="+mn-ea"/>
                <a:cs typeface="+mn-cs"/>
              </a:rPr>
            </a:br>
            <a:r>
              <a:rPr lang="nl-NL" sz="1200" b="0" i="0" u="none" strike="noStrike" kern="1200" dirty="0">
                <a:solidFill>
                  <a:schemeClr val="tx1"/>
                </a:solidFill>
                <a:effectLst/>
                <a:latin typeface="+mn-lt"/>
                <a:ea typeface="+mn-ea"/>
                <a:cs typeface="+mn-cs"/>
                <a:hlinkClick r:id="rId7"/>
              </a:rPr>
              <a:t>De brochure voor het basisonderwijs</a:t>
            </a:r>
            <a:r>
              <a:rPr lang="nl-NL" sz="1200" b="0" i="0" u="none" strike="noStrike" kern="1200" dirty="0">
                <a:solidFill>
                  <a:schemeClr val="tx1"/>
                </a:solidFill>
                <a:effectLst/>
                <a:latin typeface="+mn-lt"/>
                <a:ea typeface="+mn-ea"/>
                <a:cs typeface="+mn-cs"/>
              </a:rPr>
              <a:t> en de </a:t>
            </a:r>
            <a:r>
              <a:rPr lang="nl-NL" sz="1200" b="0" i="0" u="none" strike="noStrike" kern="1200" dirty="0">
                <a:solidFill>
                  <a:schemeClr val="tx1"/>
                </a:solidFill>
                <a:effectLst/>
                <a:latin typeface="+mn-lt"/>
                <a:ea typeface="+mn-ea"/>
                <a:cs typeface="+mn-cs"/>
                <a:hlinkClick r:id="rId8"/>
              </a:rPr>
              <a:t>brochure voor het voortgezet onderwijs</a:t>
            </a:r>
            <a:r>
              <a:rPr lang="nl-NL" sz="1200" b="0" i="0" u="none" strike="noStrike" kern="1200" dirty="0">
                <a:solidFill>
                  <a:schemeClr val="tx1"/>
                </a:solidFill>
                <a:effectLst/>
                <a:latin typeface="+mn-lt"/>
                <a:ea typeface="+mn-ea"/>
                <a:cs typeface="+mn-cs"/>
              </a:rPr>
              <a:t> geven praktische tips voor de samenwerking met andere scholen en besturen. Deze handreikingen zijn er voor scholen, ouders, medezeggenschapsraad (MR) en gemeenten.</a:t>
            </a: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1753763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APS: Een onderwijskundig antwoord op krimp</a:t>
            </a:r>
          </a:p>
          <a:p>
            <a:r>
              <a:rPr lang="nl-NL" dirty="0"/>
              <a:t>http://</a:t>
            </a:r>
            <a:r>
              <a:rPr lang="nl-NL" dirty="0" err="1"/>
              <a:t>www.bouwstenen.nl</a:t>
            </a:r>
            <a:r>
              <a:rPr lang="nl-NL" dirty="0"/>
              <a:t>/</a:t>
            </a:r>
            <a:r>
              <a:rPr lang="nl-NL" dirty="0" err="1"/>
              <a:t>fileswijkplaats</a:t>
            </a:r>
            <a:r>
              <a:rPr lang="nl-NL" dirty="0"/>
              <a:t>/Een%20onderwijskundig%20antwoord%20op%20krimp.pdf</a:t>
            </a: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a Bestuurlijke strategie </a:t>
            </a:r>
            <a:r>
              <a:rPr lang="nl-NL" dirty="0"/>
              <a:t>Dit is de meest dominante en zichtbare strategie. Veel besturen nemen naar aanleiding van krimp van de leerlingenpopulatie, of de dreiging daarvan, maatregelen die het voortbestaan van de organisatie moeten garanderen. Er worden locaties of afdelingen samengevoegd of er wordt een locatie verbouwd of afgestoten. Er zijn veel initiatieven op het gebied van personeelsbeleid. Al deze formatieve, personele, financiële en huisvestingsingrepen zijn gericht op het bestendigen van het voorzieningenniveau. Veel bestuurders realiseren zich dat de oplossing gezocht moet worden in samenwerking met andere besturen. Hier wordt vaak over het belang van de eigen organisatie heengestapt en naar regionale oplossingen gezocht. Er vindt een uitruil plaats van aanbod of er wordt naar gezamenlijke huisvesting gezocht. Deze ingrepen hebben op zichzelf geen onderwijskundige motivatie, maar hebben vaak wel gevolgen voor de onderwijskundige setting.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 b Organisatorische strategie </a:t>
            </a:r>
            <a:r>
              <a:rPr lang="nl-NL" dirty="0"/>
              <a:t>Veel oplossingen hebben een heel praktische insteek. Er zijn minder leerlingen en dus minder mensen en middelen. Dat levert creatieve oplossingen op. Een klassiek voorbeeld uit het po is de deur die opengaat tussen twee lokalen. De leerkracht bedient dan twee groepen. In het vo zien we deze oplossingen ook. Er worden bijvoorbeeld met een busje leerlingen naar een andere locatie gereden om praktijklessen te volgen. Of twee jaargroepen Frans in de bovenbouw van het vwo worden samengevoegd. Of er zijn combinatieklassen bij de beroepsvoorbereiding in het vmbo. Dit zijn op zichzelf nog geen onderwijskundige ingrepen, maar vaak volgt op de organisatorische ingreep wel een onderwijskundige aanpassing.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c Financiële strategie </a:t>
            </a:r>
            <a:r>
              <a:rPr lang="nl-NL" dirty="0"/>
              <a:t>Een strategie heeft soms de vorm van een onderwijskundige aanpak, maar is eigenlijk gericht op bezuinigingen. Hier is het krimpprobleem vooral een financieel probleem. Een oplossing kan zijn om bijvoorbeeld minder docenten en meer onderwijsassistenten aan te stellen. Dit levert financiële ruimte op. Er wordt dan een onderwijsvorm ontwikkeld waarbij de bezuiniging zo min mogelijk schade oplevert.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d Concurrentiestrategie </a:t>
            </a:r>
            <a:r>
              <a:rPr lang="nl-NL" dirty="0"/>
              <a:t>Er zijn veel strategieën die erop gericht zijn leerlingen te werven. Die hebben dan wel vaak de vorm van een onderwijskundige interventie. De school start bijvoorbeeld een kunst &amp; cultuurprofiel, een internationale afdeling, een aansprekend intersectoraal programma, een </a:t>
            </a:r>
            <a:r>
              <a:rPr lang="nl-NL" dirty="0" err="1"/>
              <a:t>kopklas</a:t>
            </a:r>
            <a:r>
              <a:rPr lang="nl-NL" dirty="0"/>
              <a:t> of wordt een vernieuwende iPad-school. Het zijn strategieën die vooral bedoeld zijn om uit de bestaande vijver 13 een onderwijskundig antwoord op krimp meer leerlingen te werven ten koste van een concurrent. Dit kan het krimpprobleem van de school verlichten, maar het lost het probleem in de regio niet op.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e Kernstrategie </a:t>
            </a:r>
            <a:r>
              <a:rPr lang="nl-NL" dirty="0"/>
              <a:t>Deze strategie bestaat uit het terugbrengen van het onderwijsaanbod tot het meest noodzakelijke. Profielen en afdelingen waar weinig belangstelling voor is, worden opgeheven. Het aanbod verschraalt. Vaak gaat dit sluipenderwijs. Het vak Frans wordt bijvoorbeeld geschrapt bij geringe belangstelling of de bouwtechniekafdeling wordt gesloten. Soms kiest een school bewust voor een kernstrategie. Dan profileert de school zich op het kerncurriculum. Met het aanbod dat overblijft probeert de school vervolgens een kwaliteitsslag te maken.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f Flexibele strategie </a:t>
            </a:r>
            <a:r>
              <a:rPr lang="nl-NL" dirty="0"/>
              <a:t>Deze strategie is gericht op flexibilisering. De school gaat op zoek naar de ruimte die ontstaat door een onderwijsconcept te ontwikkelen waardoor het onderwijs flexibel wordt en er een breed uitstroomprofiel blijft bestaan. Uitgangspunt daarbij is dat leerlingen meer zelfstandig hun leerroute kiezen, de docent een meer coachende rol krijgt en het leerproces een meer open vorm krijgt. Vaak spelen nieuwe digitale leermiddelen een grote rol. Deze oplossingen hebben diverse titels en verschijningsvormen: gepersonaliseerd onderwijs, gedifferentieerd onderwijs, </a:t>
            </a:r>
            <a:r>
              <a:rPr lang="nl-NL" dirty="0" err="1"/>
              <a:t>teamteaching</a:t>
            </a:r>
            <a:r>
              <a:rPr lang="nl-NL" dirty="0"/>
              <a:t>, </a:t>
            </a:r>
            <a:r>
              <a:rPr lang="nl-NL" dirty="0" err="1"/>
              <a:t>teamlearning</a:t>
            </a:r>
            <a:r>
              <a:rPr lang="nl-NL" dirty="0"/>
              <a:t>, portfolioleren, projectonderwijs, thematisch onderwijs, vakkenintegratie, samenwerkend leren, e-</a:t>
            </a:r>
            <a:r>
              <a:rPr lang="nl-NL" dirty="0" err="1"/>
              <a:t>learning</a:t>
            </a:r>
            <a:r>
              <a:rPr lang="nl-NL" dirty="0"/>
              <a:t>, </a:t>
            </a:r>
            <a:r>
              <a:rPr lang="nl-NL" dirty="0" err="1"/>
              <a:t>blended</a:t>
            </a:r>
            <a:r>
              <a:rPr lang="nl-NL" dirty="0"/>
              <a:t> </a:t>
            </a:r>
            <a:r>
              <a:rPr lang="nl-NL" dirty="0" err="1"/>
              <a:t>learning</a:t>
            </a:r>
            <a:r>
              <a:rPr lang="nl-NL" dirty="0"/>
              <a:t>, community-</a:t>
            </a:r>
            <a:r>
              <a:rPr lang="nl-NL" dirty="0" err="1"/>
              <a:t>learning</a:t>
            </a:r>
            <a:r>
              <a:rPr lang="nl-NL" dirty="0"/>
              <a:t> of </a:t>
            </a:r>
            <a:r>
              <a:rPr lang="nl-NL" dirty="0" err="1"/>
              <a:t>peergroup</a:t>
            </a:r>
            <a:r>
              <a:rPr lang="nl-NL" dirty="0"/>
              <a:t>-teaching. Globaal zou je de zes strategieën op de volgende manier kunnen rangschikken:</a:t>
            </a: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777419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Min OCW: </a:t>
            </a:r>
            <a:r>
              <a:rPr lang="nl-NL" dirty="0" err="1"/>
              <a:t>https</a:t>
            </a:r>
            <a:r>
              <a:rPr lang="nl-NL" dirty="0"/>
              <a:t>://</a:t>
            </a:r>
            <a:r>
              <a:rPr lang="nl-NL" dirty="0" err="1"/>
              <a:t>www.rijksoverheid.nl</a:t>
            </a:r>
            <a:r>
              <a:rPr lang="nl-NL" dirty="0"/>
              <a:t>/onderwerpen/leerlingendaling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Hulp: </a:t>
            </a:r>
            <a:r>
              <a:rPr lang="nl-NL" dirty="0" err="1"/>
              <a:t>https</a:t>
            </a:r>
            <a:r>
              <a:rPr lang="nl-NL" dirty="0"/>
              <a:t>://</a:t>
            </a:r>
            <a:r>
              <a:rPr lang="nl-NL" dirty="0" err="1"/>
              <a:t>www.rijksoverheid.nl</a:t>
            </a:r>
            <a:r>
              <a:rPr lang="nl-NL" dirty="0"/>
              <a:t>/onderwerpen/leerlingendaling/documenten/brochures/2020/07/21/contact-voor-scholen-met-het-kernteam-accountmanagers-leerlingendaling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VO-raad over krimp: </a:t>
            </a:r>
            <a:r>
              <a:rPr lang="nl-NL" dirty="0" err="1"/>
              <a:t>https</a:t>
            </a:r>
            <a:r>
              <a:rPr lang="nl-NL" dirty="0"/>
              <a:t>://</a:t>
            </a:r>
            <a:r>
              <a:rPr lang="nl-NL" dirty="0" err="1"/>
              <a:t>www.vo-raad.nl</a:t>
            </a:r>
            <a:r>
              <a:rPr lang="nl-NL" dirty="0"/>
              <a:t>/artikelen/anticiperen-op-krimp-praktijkvoorbeelden-en-artikelen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VO-raad </a:t>
            </a:r>
            <a:r>
              <a:rPr lang="nl-NL" dirty="0" err="1"/>
              <a:t>https</a:t>
            </a:r>
            <a:r>
              <a:rPr lang="nl-NL" dirty="0"/>
              <a:t>://</a:t>
            </a:r>
            <a:r>
              <a:rPr lang="nl-NL" dirty="0" err="1"/>
              <a:t>www.vo-raad.nl</a:t>
            </a:r>
            <a:r>
              <a:rPr lang="nl-NL" dirty="0"/>
              <a:t>/nieuws/regie-op-samenwerking-biedt-vo-bestuurders-handvatten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Kennisnet </a:t>
            </a:r>
            <a:r>
              <a:rPr lang="nl-NL" dirty="0" err="1"/>
              <a:t>https</a:t>
            </a:r>
            <a:r>
              <a:rPr lang="nl-NL" dirty="0"/>
              <a:t>://</a:t>
            </a:r>
            <a:r>
              <a:rPr lang="nl-NL" dirty="0" err="1"/>
              <a:t>www.kennisnet.nl</a:t>
            </a:r>
            <a:r>
              <a:rPr lang="nl-NL" dirty="0"/>
              <a:t>/app/</a:t>
            </a:r>
            <a:r>
              <a:rPr lang="nl-NL" dirty="0" err="1"/>
              <a:t>uploads</a:t>
            </a:r>
            <a:r>
              <a:rPr lang="nl-NL" dirty="0"/>
              <a:t>/kennisnet/publicatie/</a:t>
            </a:r>
            <a:r>
              <a:rPr lang="nl-NL" dirty="0" err="1"/>
              <a:t>Kansen_bij_krimp.pdf</a:t>
            </a: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STOA: </a:t>
            </a:r>
            <a:r>
              <a:rPr lang="nl-NL" b="1" dirty="0" err="1"/>
              <a:t>Sapientia</a:t>
            </a:r>
            <a:r>
              <a:rPr lang="nl-NL" b="1" dirty="0"/>
              <a:t> </a:t>
            </a:r>
            <a:r>
              <a:rPr lang="nl-NL" b="1" dirty="0" err="1"/>
              <a:t>tibi</a:t>
            </a:r>
            <a:r>
              <a:rPr lang="nl-NL" b="1" dirty="0"/>
              <a:t> </a:t>
            </a:r>
            <a:r>
              <a:rPr lang="nl-NL" b="1" dirty="0" err="1"/>
              <a:t>offerat</a:t>
            </a:r>
            <a:r>
              <a:rPr lang="nl-NL" b="1" dirty="0"/>
              <a:t> artes</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1690202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21-06-2021</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21-06-2021</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www.rijksoverheid.nl/onderwerpen/leerlingendaling/documenten/brochures/2020/07/21/contact-voor-scholen-met-het-kernteam-accountmanagers-leerlingendaling" TargetMode="Externa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4.jpg"/><Relationship Id="rId4" Type="http://schemas.openxmlformats.org/officeDocument/2006/relationships/hyperlink" Target=":%20https:/www.rijksoverheid.nl/onderwerpen/leerlingendaling"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jpeg"/><Relationship Id="rId7" Type="http://schemas.openxmlformats.org/officeDocument/2006/relationships/hyperlink" Target="http://www.bouwstenen.nl/fileswijkplaats/Een%20onderwijskundig%20antwoord%20op%20krimp.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kennisnet.nl/app/uploads/kennisnet/publicatie/Kansen_bij_krimp.pdf" TargetMode="Externa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2">
            <a:alphaModFix amt="35000"/>
          </a:blip>
          <a:srcRect t="30"/>
          <a:stretch/>
        </p:blipFill>
        <p:spPr>
          <a:xfrm>
            <a:off x="-1" y="-30"/>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666470" cy="2076333"/>
          </a:xfrm>
        </p:spPr>
        <p:txBody>
          <a:bodyPr anchor="t">
            <a:normAutofit fontScale="90000"/>
          </a:bodyPr>
          <a:lstStyle/>
          <a:p>
            <a:pPr algn="l"/>
            <a:r>
              <a:rPr lang="nl-NL" sz="4800" dirty="0"/>
              <a:t>                        </a:t>
            </a:r>
            <a:br>
              <a:rPr lang="nl-NL" sz="4800" dirty="0"/>
            </a:br>
            <a:r>
              <a:rPr lang="nl-NL" sz="4800" dirty="0"/>
              <a:t>BGV-</a:t>
            </a:r>
            <a:r>
              <a:rPr lang="nl-NL" sz="4800" dirty="0" err="1"/>
              <a:t>webcafé</a:t>
            </a:r>
            <a:r>
              <a:rPr lang="nl-NL" sz="4800" dirty="0"/>
              <a:t> | </a:t>
            </a:r>
            <a:r>
              <a:rPr lang="nl-NL" sz="4800" dirty="0">
                <a:solidFill>
                  <a:srgbClr val="F9B146"/>
                </a:solidFill>
              </a:rPr>
              <a:t>Kansen voor Krimp.</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t>24 juni 2021 15.30 – 17.00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3"/>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4"/>
          <a:stretch>
            <a:fillRect/>
          </a:stretch>
        </p:blipFill>
        <p:spPr>
          <a:xfrm>
            <a:off x="7230029" y="1308936"/>
            <a:ext cx="4100996" cy="5038365"/>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dirty="0" err="1"/>
              <a:t>Kansen</a:t>
            </a:r>
            <a:br>
              <a:rPr lang="en-US" sz="4800" dirty="0"/>
            </a:br>
            <a:r>
              <a:rPr lang="en-US" sz="4800" dirty="0" err="1"/>
              <a:t>Voor</a:t>
            </a:r>
            <a:br>
              <a:rPr lang="en-US" sz="4800" dirty="0"/>
            </a:br>
            <a:r>
              <a:rPr lang="en-US" sz="4800" dirty="0" err="1"/>
              <a:t>Krimp</a:t>
            </a:r>
            <a:endParaRPr lang="en-US" sz="4800"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208141"/>
          </a:xfrm>
        </p:spPr>
        <p:txBody>
          <a:bodyPr vert="horz" lIns="91440" tIns="45720" rIns="91440" bIns="45720" rtlCol="0">
            <a:noAutofit/>
          </a:bodyPr>
          <a:lstStyle/>
          <a:p>
            <a:pPr marL="0" indent="0">
              <a:buNone/>
            </a:pPr>
            <a:r>
              <a:rPr lang="nl-NL" sz="1700" b="1" dirty="0">
                <a:solidFill>
                  <a:srgbClr val="F9B146"/>
                </a:solidFill>
              </a:rPr>
              <a:t>Vrijwel alle vo-scholen hebben of krijgen te maken met dalende leerlingenaantallen. Het aantal vo-leerlingen daalt in 15 jaar tijd van 1 miljoen in 2016 naar 870.000 in 2031. Dit betreft een gemiddelde daling van 13%; in sommige regio’s loopt dit op tot boven de 35%.</a:t>
            </a:r>
            <a:endParaRPr lang="en-US" sz="17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 name="Afbeelding 9">
            <a:hlinkClick r:id="rId5"/>
            <a:extLst>
              <a:ext uri="{FF2B5EF4-FFF2-40B4-BE49-F238E27FC236}">
                <a16:creationId xmlns:a16="http://schemas.microsoft.com/office/drawing/2014/main" id="{858F9B6F-5F14-8144-AE52-46810E80B89B}"/>
              </a:ext>
            </a:extLst>
          </p:cNvPr>
          <p:cNvPicPr>
            <a:picLocks noChangeAspect="1"/>
          </p:cNvPicPr>
          <p:nvPr/>
        </p:nvPicPr>
        <p:blipFill>
          <a:blip r:embed="rId6"/>
          <a:stretch>
            <a:fillRect/>
          </a:stretch>
        </p:blipFill>
        <p:spPr>
          <a:xfrm>
            <a:off x="8032709" y="157237"/>
            <a:ext cx="4023360" cy="1721334"/>
          </a:xfrm>
          <a:prstGeom prst="rect">
            <a:avLst/>
          </a:prstGeom>
        </p:spPr>
      </p:pic>
    </p:spTree>
    <p:extLst>
      <p:ext uri="{BB962C8B-B14F-4D97-AF65-F5344CB8AC3E}">
        <p14:creationId xmlns:p14="http://schemas.microsoft.com/office/powerpoint/2010/main" val="335431298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381989" y="2253797"/>
            <a:ext cx="5990740" cy="3204134"/>
          </a:xfrm>
        </p:spPr>
        <p:txBody>
          <a:bodyPr vert="horz" lIns="91440" tIns="45720" rIns="91440" bIns="45720" rtlCol="0" anchor="t">
            <a:normAutofit/>
          </a:bodyPr>
          <a:lstStyle/>
          <a:p>
            <a:r>
              <a:rPr lang="en-US" sz="2000" b="1" dirty="0" err="1">
                <a:solidFill>
                  <a:srgbClr val="F9B146"/>
                </a:solidFill>
              </a:rPr>
              <a:t>Hulp</a:t>
            </a:r>
            <a:r>
              <a:rPr lang="en-US" sz="2000" b="1" dirty="0">
                <a:solidFill>
                  <a:srgbClr val="F9B146"/>
                </a:solidFill>
              </a:rPr>
              <a:t> </a:t>
            </a:r>
            <a:r>
              <a:rPr lang="en-US" sz="2000" b="1" dirty="0" err="1">
                <a:solidFill>
                  <a:srgbClr val="F9B146"/>
                </a:solidFill>
              </a:rPr>
              <a:t>bij</a:t>
            </a:r>
            <a:r>
              <a:rPr lang="en-US" sz="2000" b="1" dirty="0">
                <a:solidFill>
                  <a:srgbClr val="F9B146"/>
                </a:solidFill>
              </a:rPr>
              <a:t> </a:t>
            </a:r>
            <a:r>
              <a:rPr lang="en-US" sz="2000" b="1" dirty="0" err="1">
                <a:solidFill>
                  <a:srgbClr val="F9B146"/>
                </a:solidFill>
              </a:rPr>
              <a:t>Krimp</a:t>
            </a:r>
            <a:r>
              <a:rPr lang="en-US" sz="2000" b="1" dirty="0">
                <a:solidFill>
                  <a:srgbClr val="F9B146"/>
                </a:solidFill>
              </a:rPr>
              <a:t> (</a:t>
            </a:r>
            <a:r>
              <a:rPr lang="en-US" sz="2000" b="1" dirty="0">
                <a:solidFill>
                  <a:srgbClr val="F9B146"/>
                </a:solidFill>
                <a:hlinkClick r:id="rId4"/>
              </a:rPr>
              <a:t>min OCW</a:t>
            </a:r>
            <a:r>
              <a:rPr lang="en-US" sz="2000" b="1" dirty="0">
                <a:solidFill>
                  <a:srgbClr val="F9B146"/>
                </a:solidFill>
              </a:rPr>
              <a:t>)</a:t>
            </a:r>
            <a:br>
              <a:rPr lang="en-US" sz="2000" b="1" dirty="0">
                <a:solidFill>
                  <a:srgbClr val="F9B146"/>
                </a:solidFill>
              </a:rPr>
            </a:br>
            <a:r>
              <a:rPr lang="en-US" sz="2000" b="1" dirty="0" err="1"/>
              <a:t>i</a:t>
            </a:r>
            <a:r>
              <a:rPr lang="en-US" sz="2000" b="1" dirty="0"/>
              <a:t>. </a:t>
            </a:r>
            <a:r>
              <a:rPr lang="nl-NL" sz="2000" b="1" dirty="0"/>
              <a:t>Subsidieregelingen voor scholen</a:t>
            </a:r>
            <a:br>
              <a:rPr lang="nl-NL" sz="2000" b="1" dirty="0"/>
            </a:br>
            <a:r>
              <a:rPr lang="nl-NL" sz="2000" b="1" dirty="0"/>
              <a:t>ii. School behouden met samenwerkingsscholen</a:t>
            </a:r>
            <a:br>
              <a:rPr lang="nl-NL" sz="2000" b="1" dirty="0"/>
            </a:br>
            <a:r>
              <a:rPr lang="nl-NL" sz="2000" b="1" dirty="0"/>
              <a:t>iii. 50%-regel: breed onderwijsaanbod voor leerlingen in krimpgebieden </a:t>
            </a:r>
            <a:br>
              <a:rPr lang="nl-NL" sz="2000" b="1" dirty="0"/>
            </a:br>
            <a:r>
              <a:rPr lang="nl-NL" sz="2000" b="1" dirty="0"/>
              <a:t>iv. Ondersteuning en hulp voor schoolbesturen</a:t>
            </a:r>
            <a:br>
              <a:rPr lang="nl-NL" sz="2000" b="1" dirty="0"/>
            </a:br>
            <a:r>
              <a:rPr lang="nl-NL" sz="2000" b="1" dirty="0"/>
              <a:t>v. Hulp en tips samenwerking met andere scholen en besturen</a:t>
            </a:r>
            <a:br>
              <a:rPr lang="en-US" sz="2000" b="1" dirty="0">
                <a:solidFill>
                  <a:srgbClr val="F9B146"/>
                </a:solidFill>
              </a:rPr>
            </a:br>
            <a:br>
              <a:rPr lang="en-US" sz="2000" dirty="0"/>
            </a:br>
            <a:br>
              <a:rPr lang="en-US" sz="2000" b="1" dirty="0"/>
            </a:br>
            <a:endParaRPr lang="en-US" sz="2000" b="1" dirty="0">
              <a:solidFill>
                <a:srgbClr val="F9B146"/>
              </a:solidFill>
            </a:endParaRP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833073" y="625683"/>
            <a:ext cx="5744400" cy="1208141"/>
          </a:xfrm>
        </p:spPr>
        <p:txBody>
          <a:bodyPr vert="horz" lIns="91440" tIns="45720" rIns="91440" bIns="45720" rtlCol="0">
            <a:normAutofit fontScale="70000" lnSpcReduction="20000"/>
          </a:bodyPr>
          <a:lstStyle/>
          <a:p>
            <a:pPr marL="0" indent="0" algn="ctr">
              <a:buNone/>
            </a:pPr>
            <a:r>
              <a:rPr lang="nl-NL" dirty="0">
                <a:solidFill>
                  <a:srgbClr val="F9B146"/>
                </a:solidFill>
              </a:rPr>
              <a:t>Scholen en schoolbesturen hebben een verantwoordelijkheid om samen een dekkend onderwijsaanbod in de regio te organiseren. De overheid helpt hen met regelgeving, subsidies, ondersteuning en hulp:</a:t>
            </a:r>
            <a:endParaRPr lang="en-US" sz="24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5"/>
          <a:stretch>
            <a:fillRect/>
          </a:stretch>
        </p:blipFill>
        <p:spPr>
          <a:xfrm rot="544181">
            <a:off x="6393660" y="2331378"/>
            <a:ext cx="1327175" cy="370828"/>
          </a:xfrm>
          <a:prstGeom prst="rect">
            <a:avLst/>
          </a:prstGeom>
        </p:spPr>
      </p:pic>
      <p:pic>
        <p:nvPicPr>
          <p:cNvPr id="10" name="Picture 2">
            <a:extLst>
              <a:ext uri="{FF2B5EF4-FFF2-40B4-BE49-F238E27FC236}">
                <a16:creationId xmlns:a16="http://schemas.microsoft.com/office/drawing/2014/main" id="{43CBB620-9378-7C4B-A1F1-C92E4DEB9A79}"/>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411" r="2790"/>
          <a:stretch/>
        </p:blipFill>
        <p:spPr bwMode="auto">
          <a:xfrm>
            <a:off x="6372727" y="721692"/>
            <a:ext cx="5735915" cy="5994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74369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287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81029" y="5344043"/>
            <a:ext cx="3085134" cy="400110"/>
          </a:xfrm>
          <a:prstGeom prst="rect">
            <a:avLst/>
          </a:prstGeom>
          <a:solidFill>
            <a:srgbClr val="F9B146"/>
          </a:solidFill>
        </p:spPr>
        <p:txBody>
          <a:bodyPr wrap="square" rtlCol="0">
            <a:spAutoFit/>
          </a:bodyPr>
          <a:lstStyle/>
          <a:p>
            <a:r>
              <a:rPr lang="nl-NL" sz="2000" b="1" dirty="0">
                <a:solidFill>
                  <a:schemeClr val="bg1"/>
                </a:solidFill>
              </a:rPr>
              <a:t>I</a:t>
            </a:r>
          </a:p>
        </p:txBody>
      </p:sp>
      <p:pic>
        <p:nvPicPr>
          <p:cNvPr id="10" name="Afbeelding 9">
            <a:extLst>
              <a:ext uri="{FF2B5EF4-FFF2-40B4-BE49-F238E27FC236}">
                <a16:creationId xmlns:a16="http://schemas.microsoft.com/office/drawing/2014/main" id="{9A9A9A76-C48F-C34A-9505-DF212388EB1F}"/>
              </a:ext>
            </a:extLst>
          </p:cNvPr>
          <p:cNvPicPr>
            <a:picLocks noChangeAspect="1"/>
          </p:cNvPicPr>
          <p:nvPr/>
        </p:nvPicPr>
        <p:blipFill rotWithShape="1">
          <a:blip r:embed="rId5"/>
          <a:srcRect l="7883" r="4844" b="1509"/>
          <a:stretch/>
        </p:blipFill>
        <p:spPr>
          <a:xfrm>
            <a:off x="167424" y="269069"/>
            <a:ext cx="4910091" cy="4205819"/>
          </a:xfrm>
          <a:prstGeom prst="rect">
            <a:avLst/>
          </a:prstGeom>
        </p:spPr>
      </p:pic>
      <p:pic>
        <p:nvPicPr>
          <p:cNvPr id="15" name="Afbeelding 14" descr="Afbeelding met tafel&#10;&#10;Automatisch gegenereerde beschrijving">
            <a:extLst>
              <a:ext uri="{FF2B5EF4-FFF2-40B4-BE49-F238E27FC236}">
                <a16:creationId xmlns:a16="http://schemas.microsoft.com/office/drawing/2014/main" id="{68B79507-DE79-5448-A126-E0C97A8402AC}"/>
              </a:ext>
            </a:extLst>
          </p:cNvPr>
          <p:cNvPicPr>
            <a:picLocks noChangeAspect="1"/>
          </p:cNvPicPr>
          <p:nvPr/>
        </p:nvPicPr>
        <p:blipFill>
          <a:blip r:embed="rId6"/>
          <a:stretch>
            <a:fillRect/>
          </a:stretch>
        </p:blipFill>
        <p:spPr>
          <a:xfrm>
            <a:off x="226063" y="5075179"/>
            <a:ext cx="6680200" cy="1092200"/>
          </a:xfrm>
          <a:prstGeom prst="rect">
            <a:avLst/>
          </a:prstGeom>
        </p:spPr>
      </p:pic>
      <p:pic>
        <p:nvPicPr>
          <p:cNvPr id="3074" name="Picture 2" descr="APS | LinkedIn">
            <a:hlinkClick r:id="rId7"/>
            <a:extLst>
              <a:ext uri="{FF2B5EF4-FFF2-40B4-BE49-F238E27FC236}">
                <a16:creationId xmlns:a16="http://schemas.microsoft.com/office/drawing/2014/main" id="{97347E74-0B87-CB47-85FB-029E441225D5}"/>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20040" b="20518"/>
          <a:stretch/>
        </p:blipFill>
        <p:spPr bwMode="auto">
          <a:xfrm>
            <a:off x="230135" y="6283966"/>
            <a:ext cx="881117" cy="5237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Afbeelding 11" descr="Afbeelding met tekst&#10;&#10;Automatisch gegenereerde beschrijving">
            <a:extLst>
              <a:ext uri="{FF2B5EF4-FFF2-40B4-BE49-F238E27FC236}">
                <a16:creationId xmlns:a16="http://schemas.microsoft.com/office/drawing/2014/main" id="{0919BE17-75C6-A64B-B71C-EC73DD252007}"/>
              </a:ext>
            </a:extLst>
          </p:cNvPr>
          <p:cNvPicPr>
            <a:picLocks noChangeAspect="1"/>
          </p:cNvPicPr>
          <p:nvPr/>
        </p:nvPicPr>
        <p:blipFill>
          <a:blip r:embed="rId3"/>
          <a:stretch>
            <a:fillRect/>
          </a:stretch>
        </p:blipFill>
        <p:spPr>
          <a:xfrm rot="544181">
            <a:off x="6372498" y="2358021"/>
            <a:ext cx="1332000" cy="372177"/>
          </a:xfrm>
          <a:prstGeom prst="rect">
            <a:avLst/>
          </a:prstGeom>
        </p:spPr>
      </p:pic>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4"/>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23116" y="891723"/>
            <a:ext cx="3194804" cy="3673490"/>
          </a:xfrm>
        </p:spPr>
        <p:txBody>
          <a:bodyPr vert="horz" lIns="91440" tIns="45720" rIns="91440" bIns="45720" rtlCol="0" anchor="t">
            <a:normAutofit fontScale="90000"/>
          </a:bodyPr>
          <a:lstStyle/>
          <a:p>
            <a:pPr>
              <a:lnSpc>
                <a:spcPct val="100000"/>
              </a:lnSpc>
            </a:pPr>
            <a:r>
              <a:rPr lang="en-US" sz="2000" b="1" dirty="0">
                <a:solidFill>
                  <a:srgbClr val="F9B146"/>
                </a:solidFill>
              </a:rPr>
              <a:t>&gt; </a:t>
            </a:r>
            <a:r>
              <a:rPr lang="en-US" sz="2000" b="1" dirty="0" err="1">
                <a:solidFill>
                  <a:srgbClr val="F9B146"/>
                </a:solidFill>
              </a:rPr>
              <a:t>Suggesties</a:t>
            </a:r>
            <a:r>
              <a:rPr lang="en-US" sz="2000" b="1" dirty="0">
                <a:solidFill>
                  <a:srgbClr val="F9B146"/>
                </a:solidFill>
              </a:rPr>
              <a:t> …..</a:t>
            </a:r>
            <a:br>
              <a:rPr lang="en-US" sz="2000" dirty="0"/>
            </a:br>
            <a:r>
              <a:rPr lang="nl-NL" sz="2000" dirty="0"/>
              <a:t>i. School sluiten</a:t>
            </a:r>
            <a:br>
              <a:rPr lang="nl-NL" sz="2000" dirty="0"/>
            </a:br>
            <a:r>
              <a:rPr lang="nl-NL" sz="2000" dirty="0"/>
              <a:t>ii Van twee naar een vo</a:t>
            </a:r>
            <a:br>
              <a:rPr lang="nl-NL" sz="2000" dirty="0"/>
            </a:br>
            <a:r>
              <a:rPr lang="nl-NL" sz="2000" dirty="0"/>
              <a:t>iii. Afdeling samenvoegen tot categorale school</a:t>
            </a:r>
            <a:br>
              <a:rPr lang="nl-NL" sz="2000" dirty="0"/>
            </a:br>
            <a:r>
              <a:rPr lang="nl-NL" sz="2000" dirty="0"/>
              <a:t>iv. Op </a:t>
            </a:r>
            <a:r>
              <a:rPr lang="nl-NL" sz="2000" dirty="0" err="1"/>
              <a:t>vakniveau</a:t>
            </a:r>
            <a:r>
              <a:rPr lang="nl-NL" sz="2000" dirty="0"/>
              <a:t> samenvoegen</a:t>
            </a:r>
            <a:br>
              <a:rPr lang="nl-NL" sz="2000" dirty="0"/>
            </a:br>
            <a:r>
              <a:rPr lang="nl-NL" sz="2000" dirty="0"/>
              <a:t>v. Campusschool</a:t>
            </a:r>
            <a:br>
              <a:rPr lang="nl-NL" sz="2000" dirty="0"/>
            </a:br>
            <a:r>
              <a:rPr lang="nl-NL" sz="2000" dirty="0"/>
              <a:t>vi. Afstandsonderwijs</a:t>
            </a:r>
            <a:br>
              <a:rPr lang="nl-NL" sz="2000" dirty="0"/>
            </a:br>
            <a:r>
              <a:rPr lang="nl-NL" sz="2000" dirty="0"/>
              <a:t>vii. Klassen samenvoegen</a:t>
            </a:r>
            <a:br>
              <a:rPr lang="nl-NL" sz="2000" dirty="0"/>
            </a:br>
            <a:r>
              <a:rPr lang="nl-NL" sz="2000" dirty="0"/>
              <a:t>viii. Urenreductie </a:t>
            </a:r>
            <a:br>
              <a:rPr lang="nl-NL" sz="2000" dirty="0"/>
            </a:br>
            <a:r>
              <a:rPr lang="nl-NL" sz="2000" dirty="0"/>
              <a:t>ix. </a:t>
            </a:r>
            <a:r>
              <a:rPr lang="nl-NL" sz="2000" dirty="0" err="1"/>
              <a:t>Docentloze</a:t>
            </a:r>
            <a:r>
              <a:rPr lang="nl-NL" sz="2000" dirty="0"/>
              <a:t> uren</a:t>
            </a:r>
            <a:br>
              <a:rPr lang="nl-NL" sz="2000" dirty="0"/>
            </a:br>
            <a:r>
              <a:rPr lang="nl-NL" sz="2000" dirty="0"/>
              <a:t>x. STOA-gymnasium</a:t>
            </a: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Tijdelijke aanduiding voor inhoud 4" descr="Afbeelding met tekst, binnen, plafond, vloer&#10;&#10;Automatisch gegenereerde beschrijving">
            <a:extLst>
              <a:ext uri="{FF2B5EF4-FFF2-40B4-BE49-F238E27FC236}">
                <a16:creationId xmlns:a16="http://schemas.microsoft.com/office/drawing/2014/main" id="{CEAEB198-213F-1C4A-8AAE-87C1A69B2678}"/>
              </a:ext>
            </a:extLst>
          </p:cNvPr>
          <p:cNvPicPr>
            <a:picLocks noChangeAspect="1"/>
          </p:cNvPicPr>
          <p:nvPr/>
        </p:nvPicPr>
        <p:blipFill rotWithShape="1">
          <a:blip r:embed="rId4"/>
          <a:srcRect l="3716" t="9091" r="31648"/>
          <a:stretch/>
        </p:blipFill>
        <p:spPr>
          <a:xfrm>
            <a:off x="3518238" y="2689"/>
            <a:ext cx="8668512" cy="6857990"/>
          </a:xfrm>
          <a:prstGeom prst="rect">
            <a:avLst/>
          </a:prstGeom>
        </p:spPr>
      </p:pic>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rot="544181">
            <a:off x="6393660" y="2331378"/>
            <a:ext cx="1327175" cy="370828"/>
          </a:xfrm>
          <a:prstGeom prst="rect">
            <a:avLst/>
          </a:prstGeom>
        </p:spPr>
      </p:pic>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323434" y="4927300"/>
            <a:ext cx="3194804" cy="1208141"/>
          </a:xfrm>
        </p:spPr>
        <p:txBody>
          <a:bodyPr vert="horz" lIns="91440" tIns="45720" rIns="91440" bIns="45720" rtlCol="0">
            <a:normAutofit/>
          </a:bodyPr>
          <a:lstStyle/>
          <a:p>
            <a:pPr marL="0" indent="0">
              <a:buNone/>
            </a:pPr>
            <a:r>
              <a:rPr lang="en-US" sz="2400" b="1" dirty="0" err="1">
                <a:solidFill>
                  <a:srgbClr val="F9B146"/>
                </a:solidFill>
              </a:rPr>
              <a:t>Leestip</a:t>
            </a:r>
            <a:r>
              <a:rPr lang="en-US" sz="2400" b="1" dirty="0">
                <a:solidFill>
                  <a:srgbClr val="F9B146"/>
                </a:solidFill>
              </a:rPr>
              <a:t>:</a:t>
            </a:r>
            <a:r>
              <a:rPr lang="nl-NL" sz="2400" dirty="0"/>
              <a:t> </a:t>
            </a:r>
            <a:r>
              <a:rPr lang="nl-NL" sz="1600" dirty="0">
                <a:hlinkClick r:id="rId5"/>
              </a:rPr>
              <a:t>https://www.kennisnet.nl/app/uploads/kennisnet/publicatie/Kansen_bij_krimp.pdf</a:t>
            </a:r>
            <a:endParaRPr lang="nl-NL" sz="1600" dirty="0"/>
          </a:p>
        </p:txBody>
      </p:sp>
    </p:spTree>
    <p:extLst>
      <p:ext uri="{BB962C8B-B14F-4D97-AF65-F5344CB8AC3E}">
        <p14:creationId xmlns:p14="http://schemas.microsoft.com/office/powerpoint/2010/main" val="9123925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1321</Words>
  <Application>Microsoft Macintosh PowerPoint</Application>
  <PresentationFormat>Breedbeeld</PresentationFormat>
  <Paragraphs>38</Paragraphs>
  <Slides>5</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Kantoorthema</vt:lpstr>
      <vt:lpstr>                         BGV-webcafé | Kansen voor Krimp.</vt:lpstr>
      <vt:lpstr>Kansen Voor Krimp</vt:lpstr>
      <vt:lpstr>Hulp bij Krimp (min OCW) i. Subsidieregelingen voor scholen ii. School behouden met samenwerkingsscholen iii. 50%-regel: breed onderwijsaanbod voor leerlingen in krimpgebieden  iv. Ondersteuning en hulp voor schoolbesturen v. Hulp en tips samenwerking met andere scholen en besturen   </vt:lpstr>
      <vt:lpstr>PowerPoint-presentatie</vt:lpstr>
      <vt:lpstr>&gt; Suggesties ….. i. School sluiten ii Van twee naar een vo iii. Afdeling samenvoegen tot categorale school iv. Op vakniveau samenvoegen v. Campusschool vi. Afstandsonderwijs vii. Klassen samenvoegen viii. Urenreductie  ix. Docentloze uren x. STOA-gymnasium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2</cp:revision>
  <dcterms:created xsi:type="dcterms:W3CDTF">2021-03-10T11:46:50Z</dcterms:created>
  <dcterms:modified xsi:type="dcterms:W3CDTF">2021-06-21T21:02:22Z</dcterms:modified>
</cp:coreProperties>
</file>