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2" r:id="rId4"/>
    <p:sldId id="264" r:id="rId5"/>
    <p:sldId id="270" r:id="rId6"/>
    <p:sldId id="271" r:id="rId7"/>
    <p:sldId id="272" r:id="rId8"/>
    <p:sldId id="266" r:id="rId9"/>
    <p:sldId id="268" r:id="rId10"/>
    <p:sldId id="267" r:id="rId11"/>
    <p:sldId id="269" r:id="rId12"/>
    <p:sldId id="263" r:id="rId13"/>
    <p:sldId id="261" r:id="rId14"/>
    <p:sldId id="273" r:id="rId15"/>
    <p:sldId id="25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E6E6E6"/>
    <a:srgbClr val="000000"/>
    <a:srgbClr val="FFA259"/>
    <a:srgbClr val="E2914B"/>
    <a:srgbClr val="D7D7D7"/>
    <a:srgbClr val="879096"/>
    <a:srgbClr val="C0BDB8"/>
    <a:srgbClr val="F9B1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87"/>
    <p:restoredTop sz="82030" autoAdjust="0"/>
  </p:normalViewPr>
  <p:slideViewPr>
    <p:cSldViewPr snapToGrid="0" snapToObjects="1">
      <p:cViewPr varScale="1">
        <p:scale>
          <a:sx n="98" d="100"/>
          <a:sy n="98" d="100"/>
        </p:scale>
        <p:origin x="472" y="200"/>
      </p:cViewPr>
      <p:guideLst/>
    </p:cSldViewPr>
  </p:slideViewPr>
  <p:notesTextViewPr>
    <p:cViewPr>
      <p:scale>
        <a:sx n="1" d="1"/>
        <a:sy n="1" d="1"/>
      </p:scale>
      <p:origin x="0" y="-100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721C0-54B7-294D-84DD-5F22E415FBDF}" type="datetimeFigureOut">
              <a:rPr lang="nl-NL" smtClean="0"/>
              <a:t>22-01-2024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62CB4-E611-BA46-B0D7-A3B61B2BD829}" type="slidenum">
              <a:rPr lang="nl-NL" smtClean="0"/>
              <a:t>‹nr.›</a:t>
            </a:fld>
            <a:endParaRPr lang="nl-NL"/>
          </a:p>
        </p:txBody>
      </p:sp>
    </p:spTree>
    <p:extLst>
      <p:ext uri="{BB962C8B-B14F-4D97-AF65-F5344CB8AC3E}">
        <p14:creationId xmlns:p14="http://schemas.microsoft.com/office/powerpoint/2010/main" val="480749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rouw.nl/nieuws/het-thuisgevoel-van-leonard-cohen-en-reli-surfers~b12cceab/"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trouw.nl/nieuws/de-hele-wereld-lijkt-wel-op-zoek-naar-een-thuis~b9d9cbb5/"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1</a:t>
            </a:fld>
            <a:endParaRPr lang="nl-NL"/>
          </a:p>
        </p:txBody>
      </p:sp>
    </p:spTree>
    <p:extLst>
      <p:ext uri="{BB962C8B-B14F-4D97-AF65-F5344CB8AC3E}">
        <p14:creationId xmlns:p14="http://schemas.microsoft.com/office/powerpoint/2010/main" val="452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FB038-7F19-8A8F-4C3D-E1EC2EE8753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FBCD131-E777-A2CE-8E41-30159CAB1AF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B0FE113-983E-D5BF-CD79-CB40F0FAFF3D}"/>
              </a:ext>
            </a:extLst>
          </p:cNvPr>
          <p:cNvSpPr>
            <a:spLocks noGrp="1"/>
          </p:cNvSpPr>
          <p:nvPr>
            <p:ph type="body" idx="1"/>
          </p:nvPr>
        </p:nvSpPr>
        <p:spPr/>
        <p:txBody>
          <a:bodyPr/>
          <a:lstStyle/>
          <a:p>
            <a:r>
              <a:rPr lang="nl-NL" b="0" i="0" u="none" strike="noStrike" dirty="0">
                <a:solidFill>
                  <a:srgbClr val="333333"/>
                </a:solidFill>
                <a:effectLst/>
                <a:latin typeface="Avenir" panose="02000503020000020003" pitchFamily="2" charset="0"/>
              </a:rPr>
              <a:t>Anne Pek, wetenschapsjournalist: Kan een mens soms zonder herkomst zijn?, vroeg ik me die avond af. En wat zegt dat over de plek waar ik nu woon? Ben ik daar ook maar gewoon neergedwarreld, als een herfstblad in de wind? Voor mijn gevoel niet. Ik verbeeld me dat ik hier echt thuis ben. Maar weet ik wel wat ‘</a:t>
            </a:r>
            <a:r>
              <a:rPr lang="nl-NL" b="0" i="0" u="none" strike="noStrike" dirty="0" err="1">
                <a:solidFill>
                  <a:srgbClr val="333333"/>
                </a:solidFill>
                <a:effectLst/>
                <a:latin typeface="Avenir" panose="02000503020000020003" pitchFamily="2" charset="0"/>
              </a:rPr>
              <a:t>thuisvoelen</a:t>
            </a:r>
            <a:r>
              <a:rPr lang="nl-NL" b="0" i="0" u="none" strike="noStrike" dirty="0">
                <a:solidFill>
                  <a:srgbClr val="333333"/>
                </a:solidFill>
                <a:effectLst/>
                <a:latin typeface="Avenir" panose="02000503020000020003" pitchFamily="2" charset="0"/>
              </a:rPr>
              <a:t>’ is? Lastige vraag.</a:t>
            </a:r>
          </a:p>
          <a:p>
            <a:endParaRPr lang="nl-NL" b="0" i="0" u="none" strike="noStrike" dirty="0">
              <a:solidFill>
                <a:srgbClr val="333333"/>
              </a:solidFill>
              <a:effectLst/>
              <a:latin typeface="Avenir" panose="02000503020000020003" pitchFamily="2" charset="0"/>
            </a:endParaRPr>
          </a:p>
          <a:p>
            <a:r>
              <a:rPr lang="nl-NL" b="0" i="0" u="none" strike="noStrike" dirty="0">
                <a:solidFill>
                  <a:srgbClr val="333333"/>
                </a:solidFill>
                <a:effectLst/>
                <a:latin typeface="Avenir" panose="02000503020000020003" pitchFamily="2" charset="0"/>
              </a:rPr>
              <a:t>Gertjan </a:t>
            </a:r>
            <a:r>
              <a:rPr lang="nl-NL" b="0" i="0" u="none" strike="noStrike" dirty="0" err="1">
                <a:solidFill>
                  <a:srgbClr val="333333"/>
                </a:solidFill>
                <a:effectLst/>
                <a:latin typeface="Avenir" panose="02000503020000020003" pitchFamily="2" charset="0"/>
              </a:rPr>
              <a:t>Duivendak</a:t>
            </a:r>
            <a:r>
              <a:rPr lang="nl-NL" b="0" i="0" u="none" strike="noStrike" dirty="0">
                <a:solidFill>
                  <a:srgbClr val="333333"/>
                </a:solidFill>
                <a:effectLst/>
                <a:latin typeface="Avenir" panose="02000503020000020003" pitchFamily="2" charset="0"/>
              </a:rPr>
              <a:t>, hoogleraar UvA, onderzoekt sinds 2007 Thuisgevoel.: </a:t>
            </a:r>
            <a:r>
              <a:rPr lang="nl-NL" b="0" i="0" u="none" strike="noStrike" dirty="0" err="1">
                <a:solidFill>
                  <a:srgbClr val="333333"/>
                </a:solidFill>
                <a:effectLst/>
                <a:latin typeface="Avenir" panose="02000503020000020003" pitchFamily="2" charset="0"/>
              </a:rPr>
              <a:t>Thuisvoelen</a:t>
            </a:r>
            <a:r>
              <a:rPr lang="nl-NL" b="0" i="0" u="none" strike="noStrike" dirty="0">
                <a:solidFill>
                  <a:srgbClr val="333333"/>
                </a:solidFill>
                <a:effectLst/>
                <a:latin typeface="Avenir" panose="02000503020000020003" pitchFamily="2" charset="0"/>
              </a:rPr>
              <a:t> is gewoon een existentiële behoefte. Ik vermoed dat we het iedere dag wel even nodig hebben. Iets wat we ons pas realiseren als het gevoel ontbreekt.’ Maar wanneer is dat dan? En wat hebben mensen nodig om zich ergens thuis te kunnen voelen?</a:t>
            </a:r>
          </a:p>
          <a:p>
            <a:endParaRPr lang="nl-NL" b="0" i="0" u="none" strike="noStrike" dirty="0">
              <a:solidFill>
                <a:srgbClr val="333333"/>
              </a:solidFill>
              <a:effectLst/>
              <a:latin typeface="Avenir" panose="02000503020000020003" pitchFamily="2" charset="0"/>
            </a:endParaRPr>
          </a:p>
          <a:p>
            <a:pPr algn="l"/>
            <a:r>
              <a:rPr lang="nl-NL" b="0" i="0" u="none" strike="noStrike" dirty="0">
                <a:solidFill>
                  <a:srgbClr val="000000"/>
                </a:solidFill>
                <a:effectLst/>
                <a:latin typeface="DMSerifDisplay"/>
              </a:rPr>
              <a:t>Goede basis</a:t>
            </a:r>
          </a:p>
          <a:p>
            <a:pPr algn="l"/>
            <a:r>
              <a:rPr lang="nl-NL" b="0" i="0" u="none" strike="noStrike" dirty="0">
                <a:solidFill>
                  <a:srgbClr val="333333"/>
                </a:solidFill>
                <a:effectLst/>
                <a:latin typeface="Avenir" panose="02000503020000020003" pitchFamily="2" charset="0"/>
              </a:rPr>
              <a:t>Maar, zegt ze verder: zo’n veilige achtergrond helpt wél om met een goed gevoel en vol vertrouwen naar een andere plek te trekken. In die zin gaat volgens haar het aloude Mattheüs-effect nog altijd op: wie heeft, die zal gegeven worden. Wie een goed gevoel heeft over zijn plek van herkomst, zal zich elders ook sneller </a:t>
            </a:r>
            <a:r>
              <a:rPr lang="nl-NL" b="0" i="0" u="none" strike="noStrike" dirty="0" err="1">
                <a:solidFill>
                  <a:srgbClr val="333333"/>
                </a:solidFill>
                <a:effectLst/>
                <a:latin typeface="Avenir" panose="02000503020000020003" pitchFamily="2" charset="0"/>
              </a:rPr>
              <a:t>thuisvoelen</a:t>
            </a:r>
            <a:r>
              <a:rPr lang="nl-NL" b="0" i="0" u="none" strike="noStrike" dirty="0">
                <a:solidFill>
                  <a:srgbClr val="333333"/>
                </a:solidFill>
                <a:effectLst/>
                <a:latin typeface="Avenir" panose="02000503020000020003" pitchFamily="2" charset="0"/>
              </a:rPr>
              <a:t>. Vergelijk het met de hechtingstheorie van John </a:t>
            </a:r>
            <a:r>
              <a:rPr lang="nl-NL" b="0" i="0" u="none" strike="noStrike" dirty="0" err="1">
                <a:solidFill>
                  <a:srgbClr val="333333"/>
                </a:solidFill>
                <a:effectLst/>
                <a:latin typeface="Avenir" panose="02000503020000020003" pitchFamily="2" charset="0"/>
              </a:rPr>
              <a:t>Bowlby</a:t>
            </a:r>
            <a:r>
              <a:rPr lang="nl-NL" b="0" i="0" u="none" strike="noStrike" dirty="0">
                <a:solidFill>
                  <a:srgbClr val="333333"/>
                </a:solidFill>
                <a:effectLst/>
                <a:latin typeface="Avenir" panose="02000503020000020003" pitchFamily="2" charset="0"/>
              </a:rPr>
              <a:t>; hoe veiliger een kind gehecht is aan zijn ouders, hoe meer het geneigd is op verkenningstocht te gaan. Juist een duidelijke basis maakt dat je de wereld in durft te trekken.</a:t>
            </a:r>
          </a:p>
          <a:p>
            <a:endParaRPr lang="nl-NL" b="0" i="0" u="none" strike="noStrike" dirty="0">
              <a:solidFill>
                <a:srgbClr val="333333"/>
              </a:solidFill>
              <a:effectLst/>
              <a:latin typeface="Avenir" panose="02000503020000020003" pitchFamily="2" charset="0"/>
            </a:endParaRPr>
          </a:p>
          <a:p>
            <a:endParaRPr lang="nl-NL" sz="1200" dirty="0">
              <a:latin typeface="+mn-lt"/>
            </a:endParaRPr>
          </a:p>
          <a:p>
            <a:r>
              <a:rPr lang="nl-NL" sz="1200" dirty="0">
                <a:latin typeface="+mn-lt"/>
              </a:rPr>
              <a:t>Bron: </a:t>
            </a:r>
            <a:r>
              <a:rPr lang="nl-NL" sz="1200" dirty="0" err="1">
                <a:latin typeface="+mn-lt"/>
              </a:rPr>
              <a:t>https</a:t>
            </a:r>
            <a:r>
              <a:rPr lang="nl-NL" sz="1200" dirty="0">
                <a:latin typeface="+mn-lt"/>
              </a:rPr>
              <a:t>://</a:t>
            </a:r>
            <a:r>
              <a:rPr lang="nl-NL" sz="1200" dirty="0" err="1">
                <a:latin typeface="+mn-lt"/>
              </a:rPr>
              <a:t>www.psy</a:t>
            </a:r>
            <a:r>
              <a:rPr lang="nl-NL" sz="1200" b="0" dirty="0" err="1">
                <a:latin typeface="+mn-lt"/>
              </a:rPr>
              <a:t>chologiemagazine.nl</a:t>
            </a:r>
            <a:r>
              <a:rPr lang="nl-NL" sz="1200" b="0" dirty="0">
                <a:latin typeface="+mn-lt"/>
              </a:rPr>
              <a:t>/artikel/hier-ben-ik-thuis/</a:t>
            </a:r>
          </a:p>
          <a:p>
            <a:r>
              <a:rPr lang="nl-NL" sz="1200" b="0" dirty="0">
                <a:latin typeface="+mn-lt"/>
              </a:rPr>
              <a:t>Meer lezen:</a:t>
            </a:r>
          </a:p>
          <a:p>
            <a:r>
              <a:rPr lang="nl-NL" sz="1800" b="0" u="sng" kern="0" dirty="0">
                <a:solidFill>
                  <a:srgbClr val="69A020"/>
                </a:solidFill>
                <a:effectLst/>
                <a:latin typeface="Kalinga" panose="020B0502040204020203" pitchFamily="34" charset="0"/>
                <a:ea typeface="Times New Roman" panose="02020603050405020304" pitchFamily="18" charset="0"/>
                <a:cs typeface="Times New Roman" panose="02020603050405020304" pitchFamily="18" charset="0"/>
                <a:hlinkClick r:id="rId3"/>
              </a:rPr>
              <a:t>https://www.trouw.nl/nieuws/het-thuisgevoel-van-leonard-cohen-en-reli-surfers~b12cceab/</a:t>
            </a:r>
            <a:r>
              <a:rPr lang="nl-NL" b="0" dirty="0">
                <a:effectLst/>
              </a:rPr>
              <a:t> </a:t>
            </a:r>
          </a:p>
          <a:p>
            <a:r>
              <a:rPr lang="nl-NL" sz="1800" b="0" u="sng" kern="0" dirty="0">
                <a:solidFill>
                  <a:srgbClr val="69A020"/>
                </a:solidFill>
                <a:effectLst/>
                <a:latin typeface="Kalinga" panose="020B0502040204020203" pitchFamily="34" charset="0"/>
                <a:ea typeface="Times New Roman" panose="02020603050405020304" pitchFamily="18" charset="0"/>
                <a:cs typeface="Times New Roman" panose="02020603050405020304" pitchFamily="18" charset="0"/>
                <a:hlinkClick r:id="rId4"/>
              </a:rPr>
              <a:t>https://www.trouw.nl/nieuws/de-hele-wereld-lijkt-wel-op-zoek-naar-een-thuis~b9d9cbb5/</a:t>
            </a:r>
            <a:r>
              <a:rPr lang="nl-NL" b="0" dirty="0">
                <a:effectLst/>
              </a:rPr>
              <a:t> </a:t>
            </a:r>
            <a:endParaRPr lang="nl-NL" sz="1200" b="0" dirty="0">
              <a:latin typeface="+mn-lt"/>
            </a:endParaRPr>
          </a:p>
          <a:p>
            <a:endParaRPr lang="nl-NL" sz="1200" dirty="0">
              <a:latin typeface="+mn-lt"/>
            </a:endParaRPr>
          </a:p>
          <a:p>
            <a:endParaRPr lang="nl-NL" sz="1200" dirty="0">
              <a:latin typeface="+mn-lt"/>
            </a:endParaRPr>
          </a:p>
        </p:txBody>
      </p:sp>
      <p:sp>
        <p:nvSpPr>
          <p:cNvPr id="4" name="Tijdelijke aanduiding voor dianummer 3">
            <a:extLst>
              <a:ext uri="{FF2B5EF4-FFF2-40B4-BE49-F238E27FC236}">
                <a16:creationId xmlns:a16="http://schemas.microsoft.com/office/drawing/2014/main" id="{191DCD7A-EF2B-479F-2CD9-FC9C1922DE0C}"/>
              </a:ext>
            </a:extLst>
          </p:cNvPr>
          <p:cNvSpPr>
            <a:spLocks noGrp="1"/>
          </p:cNvSpPr>
          <p:nvPr>
            <p:ph type="sldNum" sz="quarter" idx="5"/>
          </p:nvPr>
        </p:nvSpPr>
        <p:spPr/>
        <p:txBody>
          <a:bodyPr/>
          <a:lstStyle/>
          <a:p>
            <a:fld id="{9BD62CB4-E611-BA46-B0D7-A3B61B2BD829}" type="slidenum">
              <a:rPr lang="nl-NL" smtClean="0"/>
              <a:t>10</a:t>
            </a:fld>
            <a:endParaRPr lang="nl-NL"/>
          </a:p>
        </p:txBody>
      </p:sp>
    </p:spTree>
    <p:extLst>
      <p:ext uri="{BB962C8B-B14F-4D97-AF65-F5344CB8AC3E}">
        <p14:creationId xmlns:p14="http://schemas.microsoft.com/office/powerpoint/2010/main" val="339303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F8CE9-0B3C-4498-F772-55D7D0299CF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BA484A1-EB1C-1A6B-3C3C-D5283807C6D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94B48FB-CBEB-C656-F5FD-47FADCCFF12C}"/>
              </a:ext>
            </a:extLst>
          </p:cNvPr>
          <p:cNvSpPr>
            <a:spLocks noGrp="1"/>
          </p:cNvSpPr>
          <p:nvPr>
            <p:ph type="body" idx="1"/>
          </p:nvPr>
        </p:nvSpPr>
        <p:spPr/>
        <p:txBody>
          <a:bodyPr/>
          <a:lstStyle/>
          <a:p>
            <a:pPr algn="l"/>
            <a:r>
              <a:rPr lang="nl-NL" b="0" i="0" u="none" strike="noStrike" dirty="0">
                <a:solidFill>
                  <a:srgbClr val="7D7296"/>
                </a:solidFill>
                <a:effectLst/>
                <a:latin typeface="DMSerifDisplay"/>
              </a:rPr>
              <a:t>Dit hebben mensen nodig om zich ergens helemaal thuis te voelen:</a:t>
            </a:r>
          </a:p>
          <a:p>
            <a:pPr algn="l"/>
            <a:r>
              <a:rPr lang="nl-NL" b="1" i="0" u="none" strike="noStrike" dirty="0">
                <a:solidFill>
                  <a:srgbClr val="000000"/>
                </a:solidFill>
                <a:effectLst/>
                <a:latin typeface="DMSerifDisplay"/>
              </a:rPr>
              <a:t>Vertrouwdheid</a:t>
            </a:r>
          </a:p>
          <a:p>
            <a:pPr algn="l"/>
            <a:r>
              <a:rPr lang="nl-NL" b="0" i="0" u="none" strike="noStrike" dirty="0">
                <a:solidFill>
                  <a:srgbClr val="333333"/>
                </a:solidFill>
                <a:effectLst/>
                <a:latin typeface="Avenir" panose="02000503020000020003" pitchFamily="2" charset="0"/>
              </a:rPr>
              <a:t>Je kent de geuren, de geluiden, de lichtval van een bepaalde plek. Je kent er de weg en de gezichten en weet hoe mensen er met elkaar omgaan. Maar, zegt socioloog Jan Willem Duyvendak: ‘Dat kan ook gelden voor een omgeving waarin je jezelf niet kunt zijn, of zelfs wordt mishandeld.’</a:t>
            </a:r>
          </a:p>
          <a:p>
            <a:pPr algn="l"/>
            <a:r>
              <a:rPr lang="nl-NL" b="0" i="0" u="none" strike="noStrike" dirty="0">
                <a:solidFill>
                  <a:srgbClr val="333333"/>
                </a:solidFill>
                <a:effectLst/>
                <a:latin typeface="Avenir" panose="02000503020000020003" pitchFamily="2" charset="0"/>
              </a:rPr>
              <a:t>Vertrouwdheid is dus een noodzakelijke voorwaarde voor een thuisgevoel, maar is niet voldoende. Een plek moet ook nog dit bieden:</a:t>
            </a:r>
          </a:p>
          <a:p>
            <a:pPr algn="l"/>
            <a:r>
              <a:rPr lang="nl-NL" b="1" i="0" u="none" strike="noStrike" dirty="0">
                <a:solidFill>
                  <a:srgbClr val="000000"/>
                </a:solidFill>
                <a:effectLst/>
                <a:latin typeface="DMSerifDisplay"/>
              </a:rPr>
              <a:t>Veiligheid</a:t>
            </a:r>
          </a:p>
          <a:p>
            <a:pPr algn="l"/>
            <a:r>
              <a:rPr lang="nl-NL" b="0" i="0" u="none" strike="noStrike" dirty="0">
                <a:solidFill>
                  <a:srgbClr val="333333"/>
                </a:solidFill>
                <a:effectLst/>
                <a:latin typeface="Avenir" panose="02000503020000020003" pitchFamily="2" charset="0"/>
              </a:rPr>
              <a:t>Je moet er je waakzaamheid op een lager pitje kunnen zetten, een gevoel van voorspelbaarheid ervaren en comfort vinden. Duyvendak duidt dit meer naar binnen gerichte aspect aan met het Engelse woord </a:t>
            </a:r>
            <a:r>
              <a:rPr lang="nl-NL" b="0" i="1" u="none" strike="noStrike" dirty="0">
                <a:solidFill>
                  <a:srgbClr val="333333"/>
                </a:solidFill>
                <a:effectLst/>
                <a:latin typeface="Avenir" panose="02000503020000020003" pitchFamily="2" charset="0"/>
              </a:rPr>
              <a:t>haven.</a:t>
            </a:r>
            <a:endParaRPr lang="nl-NL" b="0" i="0" u="none" strike="noStrike" dirty="0">
              <a:solidFill>
                <a:srgbClr val="333333"/>
              </a:solidFill>
              <a:effectLst/>
              <a:latin typeface="Avenir" panose="02000503020000020003" pitchFamily="2" charset="0"/>
            </a:endParaRPr>
          </a:p>
          <a:p>
            <a:pPr algn="l"/>
            <a:r>
              <a:rPr lang="nl-NL" b="1" i="0" u="none" strike="noStrike" dirty="0">
                <a:solidFill>
                  <a:srgbClr val="000000"/>
                </a:solidFill>
                <a:effectLst/>
                <a:latin typeface="DMSerifDisplay"/>
              </a:rPr>
              <a:t>Zelfverwerkelijking</a:t>
            </a:r>
          </a:p>
          <a:p>
            <a:pPr algn="l"/>
            <a:r>
              <a:rPr lang="nl-NL" b="0" i="0" u="none" strike="noStrike" dirty="0">
                <a:solidFill>
                  <a:srgbClr val="333333"/>
                </a:solidFill>
                <a:effectLst/>
                <a:latin typeface="Avenir" panose="02000503020000020003" pitchFamily="2" charset="0"/>
              </a:rPr>
              <a:t>Je moet er jezelf kunnen zijn, je persoonlijke doelen kunnen nastreven, gelijkgestemden om je heen weten. Duyvendak duidt dit meer naar buiten gerichte aspect aan met </a:t>
            </a:r>
            <a:r>
              <a:rPr lang="nl-NL" b="0" i="1" u="none" strike="noStrike" dirty="0" err="1">
                <a:solidFill>
                  <a:srgbClr val="333333"/>
                </a:solidFill>
                <a:effectLst/>
                <a:latin typeface="Avenir" panose="02000503020000020003" pitchFamily="2" charset="0"/>
              </a:rPr>
              <a:t>heaven</a:t>
            </a:r>
            <a:r>
              <a:rPr lang="nl-NL" b="0" i="1" u="none" strike="noStrike" dirty="0">
                <a:solidFill>
                  <a:srgbClr val="333333"/>
                </a:solidFill>
                <a:effectLst/>
                <a:latin typeface="Avenir" panose="02000503020000020003" pitchFamily="2" charset="0"/>
              </a:rPr>
              <a:t>.</a:t>
            </a:r>
            <a:endParaRPr lang="nl-NL" b="0" i="0" u="none" strike="noStrike" dirty="0">
              <a:solidFill>
                <a:srgbClr val="333333"/>
              </a:solidFill>
              <a:effectLst/>
              <a:latin typeface="Avenir" panose="02000503020000020003" pitchFamily="2" charset="0"/>
            </a:endParaRPr>
          </a:p>
          <a:p>
            <a:endParaRPr lang="nl-NL" sz="1200" dirty="0">
              <a:latin typeface="+mn-lt"/>
            </a:endParaRPr>
          </a:p>
        </p:txBody>
      </p:sp>
      <p:sp>
        <p:nvSpPr>
          <p:cNvPr id="4" name="Tijdelijke aanduiding voor dianummer 3">
            <a:extLst>
              <a:ext uri="{FF2B5EF4-FFF2-40B4-BE49-F238E27FC236}">
                <a16:creationId xmlns:a16="http://schemas.microsoft.com/office/drawing/2014/main" id="{877A0ABB-B02A-7F30-2129-E5F75304FE21}"/>
              </a:ext>
            </a:extLst>
          </p:cNvPr>
          <p:cNvSpPr>
            <a:spLocks noGrp="1"/>
          </p:cNvSpPr>
          <p:nvPr>
            <p:ph type="sldNum" sz="quarter" idx="5"/>
          </p:nvPr>
        </p:nvSpPr>
        <p:spPr/>
        <p:txBody>
          <a:bodyPr/>
          <a:lstStyle/>
          <a:p>
            <a:fld id="{9BD62CB4-E611-BA46-B0D7-A3B61B2BD829}" type="slidenum">
              <a:rPr lang="nl-NL" smtClean="0"/>
              <a:t>11</a:t>
            </a:fld>
            <a:endParaRPr lang="nl-NL"/>
          </a:p>
        </p:txBody>
      </p:sp>
    </p:spTree>
    <p:extLst>
      <p:ext uri="{BB962C8B-B14F-4D97-AF65-F5344CB8AC3E}">
        <p14:creationId xmlns:p14="http://schemas.microsoft.com/office/powerpoint/2010/main" val="1798870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CD8D6-E2C6-A957-DC82-05E9BC28F69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A3D440A-CF20-792B-FD97-27936CDD893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1B8A489-BBCF-11F9-099C-08CD252B4BCC}"/>
              </a:ext>
            </a:extLst>
          </p:cNvPr>
          <p:cNvSpPr>
            <a:spLocks noGrp="1"/>
          </p:cNvSpPr>
          <p:nvPr>
            <p:ph type="body" idx="1"/>
          </p:nvPr>
        </p:nvSpPr>
        <p:spPr/>
        <p:txBody>
          <a:bodyPr/>
          <a:lstStyle/>
          <a:p>
            <a:endParaRPr lang="nl-NL"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mn-lt"/>
              </a:rPr>
              <a:t>Rijksoverheid </a:t>
            </a:r>
            <a:r>
              <a:rPr lang="nl-NL" sz="1200" dirty="0" err="1">
                <a:latin typeface="+mn-lt"/>
              </a:rPr>
              <a:t>https</a:t>
            </a:r>
            <a:r>
              <a:rPr lang="nl-NL" sz="1200" dirty="0">
                <a:latin typeface="+mn-lt"/>
              </a:rPr>
              <a:t>://</a:t>
            </a:r>
            <a:r>
              <a:rPr lang="nl-NL" sz="1200" dirty="0" err="1">
                <a:latin typeface="+mn-lt"/>
              </a:rPr>
              <a:t>www.rijksoverheid.nl</a:t>
            </a:r>
            <a:r>
              <a:rPr lang="nl-NL" sz="1200" dirty="0">
                <a:latin typeface="+mn-lt"/>
              </a:rPr>
              <a:t>/onderwerpen/financiering-onderwijs/private-bijdragen-in-het-onderwijs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mn-lt"/>
              </a:rPr>
              <a:t>VO-raad</a:t>
            </a:r>
            <a:r>
              <a:rPr lang="nl-NL" sz="1200" dirty="0">
                <a:latin typeface="+mn-lt"/>
              </a:rPr>
              <a:t> Vrijwillige Ouderbijdrage </a:t>
            </a:r>
            <a:r>
              <a:rPr lang="nl-NL" sz="1200" dirty="0" err="1">
                <a:latin typeface="+mn-lt"/>
              </a:rPr>
              <a:t>https</a:t>
            </a:r>
            <a:r>
              <a:rPr lang="nl-NL" sz="1200" dirty="0">
                <a:latin typeface="+mn-lt"/>
              </a:rPr>
              <a:t>://</a:t>
            </a:r>
            <a:r>
              <a:rPr lang="nl-NL" sz="1200" dirty="0" err="1">
                <a:latin typeface="+mn-lt"/>
              </a:rPr>
              <a:t>www.vo-raad.nl</a:t>
            </a:r>
            <a:r>
              <a:rPr lang="nl-NL" sz="1200" dirty="0">
                <a:latin typeface="+mn-lt"/>
              </a:rPr>
              <a:t>/</a:t>
            </a:r>
            <a:r>
              <a:rPr lang="nl-NL" sz="1200" dirty="0" err="1">
                <a:latin typeface="+mn-lt"/>
              </a:rPr>
              <a:t>themas</a:t>
            </a:r>
            <a:r>
              <a:rPr lang="nl-NL" sz="1200" dirty="0">
                <a:latin typeface="+mn-lt"/>
              </a:rPr>
              <a:t>/kansengelijkheid/onderwerpen/vrijwillige-ouderbijdrage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mn-lt"/>
              </a:rPr>
              <a:t>Nuffic </a:t>
            </a:r>
            <a:r>
              <a:rPr lang="nl-NL" sz="1200" dirty="0" err="1">
                <a:latin typeface="+mn-lt"/>
              </a:rPr>
              <a:t>https</a:t>
            </a:r>
            <a:r>
              <a:rPr lang="nl-NL" sz="1200" dirty="0">
                <a:latin typeface="+mn-lt"/>
              </a:rPr>
              <a:t>://</a:t>
            </a:r>
            <a:r>
              <a:rPr lang="nl-NL" sz="1200" dirty="0" err="1">
                <a:latin typeface="+mn-lt"/>
              </a:rPr>
              <a:t>www.nuffic.nl</a:t>
            </a:r>
            <a:r>
              <a:rPr lang="nl-NL" sz="1200" dirty="0">
                <a:latin typeface="+mn-lt"/>
              </a:rPr>
              <a:t>/onderwerpen/tweetalig-onderwijs/ouderbijdrage-tweetalig-onderwijs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latin typeface="+mn-lt"/>
              </a:rPr>
              <a:t>dd</a:t>
            </a:r>
            <a:r>
              <a:rPr lang="nl-NL" sz="1200" b="1" dirty="0">
                <a:latin typeface="+mn-lt"/>
              </a:rPr>
              <a:t> </a:t>
            </a:r>
            <a:r>
              <a:rPr lang="nl-NL" sz="1200" b="1" i="0" u="none" strike="noStrike" kern="1200" cap="all" dirty="0">
                <a:solidFill>
                  <a:schemeClr val="tx1"/>
                </a:solidFill>
                <a:effectLst/>
                <a:latin typeface="+mn-lt"/>
                <a:ea typeface="+mn-ea"/>
                <a:cs typeface="+mn-cs"/>
              </a:rPr>
              <a:t>30 NOVEMBER 2018</a:t>
            </a:r>
            <a:r>
              <a:rPr lang="nl-NL" sz="1200" b="0" i="0" u="none" strike="noStrike" kern="1200" cap="all" dirty="0">
                <a:solidFill>
                  <a:schemeClr val="tx1"/>
                </a:solidFill>
                <a:effectLst/>
                <a:latin typeface="+mn-lt"/>
                <a:ea typeface="+mn-ea"/>
                <a:cs typeface="+mn-cs"/>
              </a:rPr>
              <a:t> </a:t>
            </a:r>
            <a:r>
              <a:rPr lang="nl-NL" sz="1200" dirty="0" err="1">
                <a:latin typeface="+mn-lt"/>
              </a:rPr>
              <a:t>https</a:t>
            </a:r>
            <a:r>
              <a:rPr lang="nl-NL" sz="1200" dirty="0">
                <a:latin typeface="+mn-lt"/>
              </a:rPr>
              <a:t>://</a:t>
            </a:r>
            <a:r>
              <a:rPr lang="nl-NL" sz="1200" dirty="0" err="1">
                <a:latin typeface="+mn-lt"/>
              </a:rPr>
              <a:t>www.vo-raad.nl</a:t>
            </a:r>
            <a:r>
              <a:rPr lang="nl-NL" sz="1200" dirty="0">
                <a:latin typeface="+mn-lt"/>
              </a:rPr>
              <a:t>/nieuws/vrijwillige-ouderbijdrage-niemand-uitsluiten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latin typeface="+mn-lt"/>
              </a:rPr>
              <a:t>dd</a:t>
            </a:r>
            <a:r>
              <a:rPr lang="nl-NL" sz="1200" b="1" dirty="0">
                <a:latin typeface="+mn-lt"/>
              </a:rPr>
              <a:t> </a:t>
            </a:r>
            <a:r>
              <a:rPr lang="nl-NL" sz="1200" b="1" i="0" u="none" strike="noStrike" kern="1200" cap="all" dirty="0">
                <a:solidFill>
                  <a:schemeClr val="tx1"/>
                </a:solidFill>
                <a:effectLst/>
                <a:latin typeface="+mn-lt"/>
                <a:ea typeface="+mn-ea"/>
                <a:cs typeface="+mn-cs"/>
              </a:rPr>
              <a:t>26 SEPTEMBER 2019 </a:t>
            </a:r>
            <a:r>
              <a:rPr lang="nl-NL" sz="1200" dirty="0" err="1">
                <a:latin typeface="+mn-lt"/>
              </a:rPr>
              <a:t>https</a:t>
            </a:r>
            <a:r>
              <a:rPr lang="nl-NL" sz="1200" dirty="0">
                <a:latin typeface="+mn-lt"/>
              </a:rPr>
              <a:t>://</a:t>
            </a:r>
            <a:r>
              <a:rPr lang="nl-NL" sz="1200" dirty="0" err="1">
                <a:latin typeface="+mn-lt"/>
              </a:rPr>
              <a:t>www.vo-raad.nl</a:t>
            </a:r>
            <a:r>
              <a:rPr lang="nl-NL" sz="1200" dirty="0">
                <a:latin typeface="+mn-lt"/>
              </a:rPr>
              <a:t>/nieuws/kamer-beducht-op-verschraling-onderwijsaanbod-en-kansenongelijkheid-door-wetsvoorstel-ouderbijdrage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latin typeface="+mn-lt"/>
              </a:rPr>
              <a:t>dd</a:t>
            </a:r>
            <a:r>
              <a:rPr lang="nl-NL" sz="1200" b="1" dirty="0">
                <a:latin typeface="+mn-lt"/>
              </a:rPr>
              <a:t> </a:t>
            </a:r>
            <a:r>
              <a:rPr lang="nl-NL" sz="1200" b="1" i="0" u="none" strike="noStrike" kern="1200" cap="all" dirty="0">
                <a:solidFill>
                  <a:schemeClr val="tx1"/>
                </a:solidFill>
                <a:effectLst/>
                <a:latin typeface="+mn-lt"/>
                <a:ea typeface="+mn-ea"/>
                <a:cs typeface="+mn-cs"/>
              </a:rPr>
              <a:t>18 MAART 2021 </a:t>
            </a:r>
            <a:r>
              <a:rPr lang="nl-NL" sz="1200" dirty="0" err="1">
                <a:latin typeface="+mn-lt"/>
              </a:rPr>
              <a:t>https</a:t>
            </a:r>
            <a:r>
              <a:rPr lang="nl-NL" sz="1200" dirty="0">
                <a:latin typeface="+mn-lt"/>
              </a:rPr>
              <a:t>://</a:t>
            </a:r>
            <a:r>
              <a:rPr lang="nl-NL" sz="1200" dirty="0" err="1">
                <a:latin typeface="+mn-lt"/>
              </a:rPr>
              <a:t>www.vo-raad.nl</a:t>
            </a:r>
            <a:r>
              <a:rPr lang="nl-NL" sz="1200" dirty="0">
                <a:latin typeface="+mn-lt"/>
              </a:rPr>
              <a:t>/nieuws/informatiebrochure-ocw-over-nieuwe-wet-vrijwillige-ouderbijdrage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latin typeface="+mn-lt"/>
              </a:rPr>
              <a:t>dd</a:t>
            </a:r>
            <a:r>
              <a:rPr lang="nl-NL" sz="1200" b="1" i="0" u="none" strike="noStrike" kern="1200" cap="none" dirty="0">
                <a:solidFill>
                  <a:schemeClr val="tx1"/>
                </a:solidFill>
                <a:effectLst/>
                <a:latin typeface="+mn-lt"/>
                <a:ea typeface="+mn-ea"/>
                <a:cs typeface="+mn-cs"/>
              </a:rPr>
              <a:t> </a:t>
            </a:r>
            <a:r>
              <a:rPr lang="nl-NL" sz="1200" b="1" i="0" u="none" strike="noStrike" kern="1200" cap="all" dirty="0">
                <a:solidFill>
                  <a:schemeClr val="tx1"/>
                </a:solidFill>
                <a:effectLst/>
                <a:latin typeface="+mn-lt"/>
                <a:ea typeface="+mn-ea"/>
                <a:cs typeface="+mn-cs"/>
              </a:rPr>
              <a:t>01 JUNI 2021 </a:t>
            </a:r>
            <a:r>
              <a:rPr lang="nl-NL" sz="1200" b="0" i="0" u="none" strike="noStrike" kern="1200" cap="all" dirty="0" err="1">
                <a:solidFill>
                  <a:schemeClr val="tx1"/>
                </a:solidFill>
                <a:effectLst/>
                <a:latin typeface="+mn-lt"/>
                <a:ea typeface="+mn-ea"/>
                <a:cs typeface="+mn-cs"/>
              </a:rPr>
              <a:t>https</a:t>
            </a:r>
            <a:r>
              <a:rPr lang="nl-NL" sz="1200" b="0" i="0" u="none" strike="noStrike" kern="1200" cap="all" dirty="0">
                <a:solidFill>
                  <a:schemeClr val="tx1"/>
                </a:solidFill>
                <a:effectLst/>
                <a:latin typeface="+mn-lt"/>
                <a:ea typeface="+mn-ea"/>
                <a:cs typeface="+mn-cs"/>
              </a:rPr>
              <a:t>://</a:t>
            </a:r>
            <a:r>
              <a:rPr lang="nl-NL" sz="1200" b="0" i="0" u="none" strike="noStrike" kern="1200" cap="all" dirty="0" err="1">
                <a:solidFill>
                  <a:schemeClr val="tx1"/>
                </a:solidFill>
                <a:effectLst/>
                <a:latin typeface="+mn-lt"/>
                <a:ea typeface="+mn-ea"/>
                <a:cs typeface="+mn-cs"/>
              </a:rPr>
              <a:t>www.vo-raad.nl</a:t>
            </a:r>
            <a:r>
              <a:rPr lang="nl-NL" sz="1200" b="0" i="0" u="none" strike="noStrike" kern="1200" cap="all" dirty="0">
                <a:solidFill>
                  <a:schemeClr val="tx1"/>
                </a:solidFill>
                <a:effectLst/>
                <a:latin typeface="+mn-lt"/>
                <a:ea typeface="+mn-ea"/>
                <a:cs typeface="+mn-cs"/>
              </a:rPr>
              <a:t>/artikelen/</a:t>
            </a:r>
            <a:r>
              <a:rPr lang="nl-NL" sz="1200" b="0" i="0" u="none" strike="noStrike" kern="1200" cap="all" dirty="0" err="1">
                <a:solidFill>
                  <a:schemeClr val="tx1"/>
                </a:solidFill>
                <a:effectLst/>
                <a:latin typeface="+mn-lt"/>
                <a:ea typeface="+mn-ea"/>
                <a:cs typeface="+mn-cs"/>
              </a:rPr>
              <a:t>veelgestelde</a:t>
            </a:r>
            <a:r>
              <a:rPr lang="nl-NL" sz="1200" b="0" i="0" u="none" strike="noStrike" kern="1200" cap="all" dirty="0">
                <a:solidFill>
                  <a:schemeClr val="tx1"/>
                </a:solidFill>
                <a:effectLst/>
                <a:latin typeface="+mn-lt"/>
                <a:ea typeface="+mn-ea"/>
                <a:cs typeface="+mn-cs"/>
              </a:rPr>
              <a:t>-vragen-over-de-vrijwillige-ouderbijdrage</a:t>
            </a:r>
            <a:endParaRPr lang="nl-NL"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latin typeface="+mn-lt"/>
              </a:rPr>
              <a:t>dd</a:t>
            </a:r>
            <a:r>
              <a:rPr lang="nl-NL" sz="1200" b="1" dirty="0">
                <a:latin typeface="+mn-lt"/>
              </a:rPr>
              <a:t> </a:t>
            </a:r>
            <a:r>
              <a:rPr lang="nl-NL" sz="1200" b="1" i="0" u="none" strike="noStrike" kern="1200" cap="all" dirty="0">
                <a:solidFill>
                  <a:schemeClr val="tx1"/>
                </a:solidFill>
                <a:effectLst/>
                <a:latin typeface="+mn-lt"/>
                <a:ea typeface="+mn-ea"/>
                <a:cs typeface="+mn-cs"/>
              </a:rPr>
              <a:t>23 JUNI 2021 </a:t>
            </a:r>
            <a:r>
              <a:rPr lang="nl-NL" sz="1200" dirty="0" err="1">
                <a:latin typeface="+mn-lt"/>
              </a:rPr>
              <a:t>https</a:t>
            </a:r>
            <a:r>
              <a:rPr lang="nl-NL" sz="1200" dirty="0">
                <a:latin typeface="+mn-lt"/>
              </a:rPr>
              <a:t>://</a:t>
            </a:r>
            <a:r>
              <a:rPr lang="nl-NL" sz="1200" dirty="0" err="1">
                <a:latin typeface="+mn-lt"/>
              </a:rPr>
              <a:t>www.vo-raad.nl</a:t>
            </a:r>
            <a:r>
              <a:rPr lang="nl-NL" sz="1200" dirty="0">
                <a:latin typeface="+mn-lt"/>
              </a:rPr>
              <a:t>/nieuws/geen-uitzonderingen-bij-nieuwe-wet-vrijwillige-ouderbijdrage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latin typeface="+mn-lt"/>
              </a:rPr>
              <a:t>dd</a:t>
            </a:r>
            <a:r>
              <a:rPr lang="nl-NL" sz="1200" b="1" dirty="0">
                <a:latin typeface="+mn-lt"/>
              </a:rPr>
              <a:t> </a:t>
            </a:r>
            <a:r>
              <a:rPr lang="nl-NL" sz="1200" b="1" i="0" u="none" strike="noStrike" kern="1200" cap="all" dirty="0">
                <a:solidFill>
                  <a:schemeClr val="tx1"/>
                </a:solidFill>
                <a:effectLst/>
                <a:latin typeface="+mn-lt"/>
                <a:ea typeface="+mn-ea"/>
                <a:cs typeface="+mn-cs"/>
              </a:rPr>
              <a:t>26 OKTOBER 2021 </a:t>
            </a:r>
            <a:r>
              <a:rPr lang="nl-NL" sz="1200" dirty="0" err="1">
                <a:latin typeface="+mn-lt"/>
              </a:rPr>
              <a:t>https</a:t>
            </a:r>
            <a:r>
              <a:rPr lang="nl-NL" sz="1200" dirty="0">
                <a:latin typeface="+mn-lt"/>
              </a:rPr>
              <a:t>://</a:t>
            </a:r>
            <a:r>
              <a:rPr lang="nl-NL" sz="1200" dirty="0" err="1">
                <a:latin typeface="+mn-lt"/>
              </a:rPr>
              <a:t>www.vo-raad.nl</a:t>
            </a:r>
            <a:r>
              <a:rPr lang="nl-NL" sz="1200" dirty="0">
                <a:latin typeface="+mn-lt"/>
              </a:rPr>
              <a:t>/nieuws/in-de-media-ouders-ervaren-druk-bij-vrijwillige-ouderbijdrage</a:t>
            </a:r>
          </a:p>
          <a:p>
            <a:endParaRPr lang="nl-NL" sz="1200" dirty="0">
              <a:latin typeface="+mn-lt"/>
            </a:endParaRPr>
          </a:p>
          <a:p>
            <a:endParaRPr lang="nl-NL" dirty="0"/>
          </a:p>
        </p:txBody>
      </p:sp>
      <p:sp>
        <p:nvSpPr>
          <p:cNvPr id="4" name="Tijdelijke aanduiding voor dianummer 3">
            <a:extLst>
              <a:ext uri="{FF2B5EF4-FFF2-40B4-BE49-F238E27FC236}">
                <a16:creationId xmlns:a16="http://schemas.microsoft.com/office/drawing/2014/main" id="{A8B7E091-787E-EA80-9B1F-0F78E84C56E8}"/>
              </a:ext>
            </a:extLst>
          </p:cNvPr>
          <p:cNvSpPr>
            <a:spLocks noGrp="1"/>
          </p:cNvSpPr>
          <p:nvPr>
            <p:ph type="sldNum" sz="quarter" idx="5"/>
          </p:nvPr>
        </p:nvSpPr>
        <p:spPr/>
        <p:txBody>
          <a:bodyPr/>
          <a:lstStyle/>
          <a:p>
            <a:fld id="{9BD62CB4-E611-BA46-B0D7-A3B61B2BD829}" type="slidenum">
              <a:rPr lang="nl-NL" smtClean="0"/>
              <a:t>12</a:t>
            </a:fld>
            <a:endParaRPr lang="nl-NL"/>
          </a:p>
        </p:txBody>
      </p:sp>
    </p:spTree>
    <p:extLst>
      <p:ext uri="{BB962C8B-B14F-4D97-AF65-F5344CB8AC3E}">
        <p14:creationId xmlns:p14="http://schemas.microsoft.com/office/powerpoint/2010/main" val="1623741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praktijk volgt nog lang niet zomaar de wet en de intentie van de wet.</a:t>
            </a:r>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13</a:t>
            </a:fld>
            <a:endParaRPr lang="nl-NL"/>
          </a:p>
        </p:txBody>
      </p:sp>
    </p:spTree>
    <p:extLst>
      <p:ext uri="{BB962C8B-B14F-4D97-AF65-F5344CB8AC3E}">
        <p14:creationId xmlns:p14="http://schemas.microsoft.com/office/powerpoint/2010/main" val="777419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FFF4A-17D2-DDBC-2064-23AEBDAA845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B3C82E5-B4CB-D1FB-DADB-FC5E2044926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468A090-E6C1-25C6-B5B4-00EC31407A64}"/>
              </a:ext>
            </a:extLst>
          </p:cNvPr>
          <p:cNvSpPr>
            <a:spLocks noGrp="1"/>
          </p:cNvSpPr>
          <p:nvPr>
            <p:ph type="body" idx="1"/>
          </p:nvPr>
        </p:nvSpPr>
        <p:spPr/>
        <p:txBody>
          <a:bodyPr/>
          <a:lstStyle/>
          <a:p>
            <a:endParaRPr lang="nl-NL" sz="1200" dirty="0">
              <a:latin typeface="+mn-lt"/>
            </a:endParaRPr>
          </a:p>
          <a:p>
            <a:endParaRPr lang="nl-NL" dirty="0"/>
          </a:p>
        </p:txBody>
      </p:sp>
      <p:sp>
        <p:nvSpPr>
          <p:cNvPr id="4" name="Tijdelijke aanduiding voor dianummer 3">
            <a:extLst>
              <a:ext uri="{FF2B5EF4-FFF2-40B4-BE49-F238E27FC236}">
                <a16:creationId xmlns:a16="http://schemas.microsoft.com/office/drawing/2014/main" id="{D58DC4C7-0ECA-1B9A-269C-759D1A908E8D}"/>
              </a:ext>
            </a:extLst>
          </p:cNvPr>
          <p:cNvSpPr>
            <a:spLocks noGrp="1"/>
          </p:cNvSpPr>
          <p:nvPr>
            <p:ph type="sldNum" sz="quarter" idx="5"/>
          </p:nvPr>
        </p:nvSpPr>
        <p:spPr/>
        <p:txBody>
          <a:bodyPr/>
          <a:lstStyle/>
          <a:p>
            <a:fld id="{9BD62CB4-E611-BA46-B0D7-A3B61B2BD829}" type="slidenum">
              <a:rPr lang="nl-NL" smtClean="0"/>
              <a:t>14</a:t>
            </a:fld>
            <a:endParaRPr lang="nl-NL"/>
          </a:p>
        </p:txBody>
      </p:sp>
    </p:spTree>
    <p:extLst>
      <p:ext uri="{BB962C8B-B14F-4D97-AF65-F5344CB8AC3E}">
        <p14:creationId xmlns:p14="http://schemas.microsoft.com/office/powerpoint/2010/main" val="184011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mn-lt"/>
              </a:rPr>
              <a:t>Dia uit PPP van </a:t>
            </a:r>
            <a:r>
              <a:rPr lang="nl-NL" sz="1200" b="1" dirty="0" err="1">
                <a:latin typeface="+mn-lt"/>
              </a:rPr>
              <a:t>Webcafé</a:t>
            </a:r>
            <a:r>
              <a:rPr lang="nl-NL" sz="1200" b="1" dirty="0">
                <a:latin typeface="+mn-lt"/>
              </a:rPr>
              <a:t> juni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mn-lt"/>
              </a:rPr>
              <a:t>Rijksoverheid </a:t>
            </a:r>
            <a:r>
              <a:rPr lang="nl-NL" sz="1200" dirty="0" err="1">
                <a:latin typeface="+mn-lt"/>
              </a:rPr>
              <a:t>https</a:t>
            </a:r>
            <a:r>
              <a:rPr lang="nl-NL" sz="1200" dirty="0">
                <a:latin typeface="+mn-lt"/>
              </a:rPr>
              <a:t>://</a:t>
            </a:r>
            <a:r>
              <a:rPr lang="nl-NL" sz="1200" dirty="0" err="1">
                <a:latin typeface="+mn-lt"/>
              </a:rPr>
              <a:t>www.rijksoverheid.nl</a:t>
            </a:r>
            <a:r>
              <a:rPr lang="nl-NL" sz="1200" dirty="0">
                <a:latin typeface="+mn-lt"/>
              </a:rPr>
              <a:t>/onderwerpen/financiering-onderwijs/private-bijdragen-in-het-onderwijs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mn-lt"/>
              </a:rPr>
              <a:t>VO-raad</a:t>
            </a:r>
            <a:r>
              <a:rPr lang="nl-NL" sz="1200" dirty="0">
                <a:latin typeface="+mn-lt"/>
              </a:rPr>
              <a:t> Vrijwillige Ouderbijdrage </a:t>
            </a:r>
            <a:r>
              <a:rPr lang="nl-NL" sz="1200" dirty="0" err="1">
                <a:latin typeface="+mn-lt"/>
              </a:rPr>
              <a:t>https</a:t>
            </a:r>
            <a:r>
              <a:rPr lang="nl-NL" sz="1200" dirty="0">
                <a:latin typeface="+mn-lt"/>
              </a:rPr>
              <a:t>://</a:t>
            </a:r>
            <a:r>
              <a:rPr lang="nl-NL" sz="1200" dirty="0" err="1">
                <a:latin typeface="+mn-lt"/>
              </a:rPr>
              <a:t>www.vo-raad.nl</a:t>
            </a:r>
            <a:r>
              <a:rPr lang="nl-NL" sz="1200" dirty="0">
                <a:latin typeface="+mn-lt"/>
              </a:rPr>
              <a:t>/</a:t>
            </a:r>
            <a:r>
              <a:rPr lang="nl-NL" sz="1200" dirty="0" err="1">
                <a:latin typeface="+mn-lt"/>
              </a:rPr>
              <a:t>themas</a:t>
            </a:r>
            <a:r>
              <a:rPr lang="nl-NL" sz="1200" dirty="0">
                <a:latin typeface="+mn-lt"/>
              </a:rPr>
              <a:t>/kansengelijkheid/onderwerpen/vrijwillige-ouderbijdrage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mn-lt"/>
              </a:rPr>
              <a:t>Nuffic </a:t>
            </a:r>
            <a:r>
              <a:rPr lang="nl-NL" sz="1200" dirty="0" err="1">
                <a:latin typeface="+mn-lt"/>
              </a:rPr>
              <a:t>https</a:t>
            </a:r>
            <a:r>
              <a:rPr lang="nl-NL" sz="1200" dirty="0">
                <a:latin typeface="+mn-lt"/>
              </a:rPr>
              <a:t>://</a:t>
            </a:r>
            <a:r>
              <a:rPr lang="nl-NL" sz="1200" dirty="0" err="1">
                <a:latin typeface="+mn-lt"/>
              </a:rPr>
              <a:t>www.nuffic.nl</a:t>
            </a:r>
            <a:r>
              <a:rPr lang="nl-NL" sz="1200" dirty="0">
                <a:latin typeface="+mn-lt"/>
              </a:rPr>
              <a:t>/onderwerpen/tweetalig-onderwijs/ouderbijdrage-tweetalig-onderwijs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latin typeface="+mn-lt"/>
              </a:rPr>
              <a:t>dd</a:t>
            </a:r>
            <a:r>
              <a:rPr lang="nl-NL" sz="1200" b="1" dirty="0">
                <a:latin typeface="+mn-lt"/>
              </a:rPr>
              <a:t> </a:t>
            </a:r>
            <a:r>
              <a:rPr lang="nl-NL" sz="1200" b="1" i="0" u="none" strike="noStrike" kern="1200" cap="all" dirty="0">
                <a:solidFill>
                  <a:schemeClr val="tx1"/>
                </a:solidFill>
                <a:effectLst/>
                <a:latin typeface="+mn-lt"/>
                <a:ea typeface="+mn-ea"/>
                <a:cs typeface="+mn-cs"/>
              </a:rPr>
              <a:t>30 NOVEMBER 2018</a:t>
            </a:r>
            <a:r>
              <a:rPr lang="nl-NL" sz="1200" b="0" i="0" u="none" strike="noStrike" kern="1200" cap="all" dirty="0">
                <a:solidFill>
                  <a:schemeClr val="tx1"/>
                </a:solidFill>
                <a:effectLst/>
                <a:latin typeface="+mn-lt"/>
                <a:ea typeface="+mn-ea"/>
                <a:cs typeface="+mn-cs"/>
              </a:rPr>
              <a:t> </a:t>
            </a:r>
            <a:r>
              <a:rPr lang="nl-NL" sz="1200" dirty="0" err="1">
                <a:latin typeface="+mn-lt"/>
              </a:rPr>
              <a:t>https</a:t>
            </a:r>
            <a:r>
              <a:rPr lang="nl-NL" sz="1200" dirty="0">
                <a:latin typeface="+mn-lt"/>
              </a:rPr>
              <a:t>://</a:t>
            </a:r>
            <a:r>
              <a:rPr lang="nl-NL" sz="1200" dirty="0" err="1">
                <a:latin typeface="+mn-lt"/>
              </a:rPr>
              <a:t>www.vo-raad.nl</a:t>
            </a:r>
            <a:r>
              <a:rPr lang="nl-NL" sz="1200" dirty="0">
                <a:latin typeface="+mn-lt"/>
              </a:rPr>
              <a:t>/nieuws/vrijwillige-ouderbijdrage-niemand-uitsluiten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latin typeface="+mn-lt"/>
              </a:rPr>
              <a:t>dd</a:t>
            </a:r>
            <a:r>
              <a:rPr lang="nl-NL" sz="1200" b="1" dirty="0">
                <a:latin typeface="+mn-lt"/>
              </a:rPr>
              <a:t> </a:t>
            </a:r>
            <a:r>
              <a:rPr lang="nl-NL" sz="1200" b="1" i="0" u="none" strike="noStrike" kern="1200" cap="all" dirty="0">
                <a:solidFill>
                  <a:schemeClr val="tx1"/>
                </a:solidFill>
                <a:effectLst/>
                <a:latin typeface="+mn-lt"/>
                <a:ea typeface="+mn-ea"/>
                <a:cs typeface="+mn-cs"/>
              </a:rPr>
              <a:t>26 SEPTEMBER 2019 </a:t>
            </a:r>
            <a:r>
              <a:rPr lang="nl-NL" sz="1200" dirty="0" err="1">
                <a:latin typeface="+mn-lt"/>
              </a:rPr>
              <a:t>https</a:t>
            </a:r>
            <a:r>
              <a:rPr lang="nl-NL" sz="1200" dirty="0">
                <a:latin typeface="+mn-lt"/>
              </a:rPr>
              <a:t>://</a:t>
            </a:r>
            <a:r>
              <a:rPr lang="nl-NL" sz="1200" dirty="0" err="1">
                <a:latin typeface="+mn-lt"/>
              </a:rPr>
              <a:t>www.vo-raad.nl</a:t>
            </a:r>
            <a:r>
              <a:rPr lang="nl-NL" sz="1200" dirty="0">
                <a:latin typeface="+mn-lt"/>
              </a:rPr>
              <a:t>/nieuws/kamer-beducht-op-verschraling-onderwijsaanbod-en-kansenongelijkheid-door-wetsvoorstel-ouderbijdrage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latin typeface="+mn-lt"/>
              </a:rPr>
              <a:t>dd</a:t>
            </a:r>
            <a:r>
              <a:rPr lang="nl-NL" sz="1200" b="1" dirty="0">
                <a:latin typeface="+mn-lt"/>
              </a:rPr>
              <a:t> </a:t>
            </a:r>
            <a:r>
              <a:rPr lang="nl-NL" sz="1200" b="1" i="0" u="none" strike="noStrike" kern="1200" cap="all" dirty="0">
                <a:solidFill>
                  <a:schemeClr val="tx1"/>
                </a:solidFill>
                <a:effectLst/>
                <a:latin typeface="+mn-lt"/>
                <a:ea typeface="+mn-ea"/>
                <a:cs typeface="+mn-cs"/>
              </a:rPr>
              <a:t>18 MAART 2021 </a:t>
            </a:r>
            <a:r>
              <a:rPr lang="nl-NL" sz="1200" dirty="0" err="1">
                <a:latin typeface="+mn-lt"/>
              </a:rPr>
              <a:t>https</a:t>
            </a:r>
            <a:r>
              <a:rPr lang="nl-NL" sz="1200" dirty="0">
                <a:latin typeface="+mn-lt"/>
              </a:rPr>
              <a:t>://</a:t>
            </a:r>
            <a:r>
              <a:rPr lang="nl-NL" sz="1200" dirty="0" err="1">
                <a:latin typeface="+mn-lt"/>
              </a:rPr>
              <a:t>www.vo-raad.nl</a:t>
            </a:r>
            <a:r>
              <a:rPr lang="nl-NL" sz="1200" dirty="0">
                <a:latin typeface="+mn-lt"/>
              </a:rPr>
              <a:t>/nieuws/informatiebrochure-ocw-over-nieuwe-wet-vrijwillige-ouderbijdrage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latin typeface="+mn-lt"/>
              </a:rPr>
              <a:t>dd</a:t>
            </a:r>
            <a:r>
              <a:rPr lang="nl-NL" sz="1200" b="1" i="0" u="none" strike="noStrike" kern="1200" cap="none" dirty="0">
                <a:solidFill>
                  <a:schemeClr val="tx1"/>
                </a:solidFill>
                <a:effectLst/>
                <a:latin typeface="+mn-lt"/>
                <a:ea typeface="+mn-ea"/>
                <a:cs typeface="+mn-cs"/>
              </a:rPr>
              <a:t> </a:t>
            </a:r>
            <a:r>
              <a:rPr lang="nl-NL" sz="1200" b="1" i="0" u="none" strike="noStrike" kern="1200" cap="all" dirty="0">
                <a:solidFill>
                  <a:schemeClr val="tx1"/>
                </a:solidFill>
                <a:effectLst/>
                <a:latin typeface="+mn-lt"/>
                <a:ea typeface="+mn-ea"/>
                <a:cs typeface="+mn-cs"/>
              </a:rPr>
              <a:t>01 JUNI 2021 </a:t>
            </a:r>
            <a:r>
              <a:rPr lang="nl-NL" sz="1200" b="0" i="0" u="none" strike="noStrike" kern="1200" cap="all" dirty="0" err="1">
                <a:solidFill>
                  <a:schemeClr val="tx1"/>
                </a:solidFill>
                <a:effectLst/>
                <a:latin typeface="+mn-lt"/>
                <a:ea typeface="+mn-ea"/>
                <a:cs typeface="+mn-cs"/>
              </a:rPr>
              <a:t>https</a:t>
            </a:r>
            <a:r>
              <a:rPr lang="nl-NL" sz="1200" b="0" i="0" u="none" strike="noStrike" kern="1200" cap="all" dirty="0">
                <a:solidFill>
                  <a:schemeClr val="tx1"/>
                </a:solidFill>
                <a:effectLst/>
                <a:latin typeface="+mn-lt"/>
                <a:ea typeface="+mn-ea"/>
                <a:cs typeface="+mn-cs"/>
              </a:rPr>
              <a:t>://</a:t>
            </a:r>
            <a:r>
              <a:rPr lang="nl-NL" sz="1200" b="0" i="0" u="none" strike="noStrike" kern="1200" cap="all" dirty="0" err="1">
                <a:solidFill>
                  <a:schemeClr val="tx1"/>
                </a:solidFill>
                <a:effectLst/>
                <a:latin typeface="+mn-lt"/>
                <a:ea typeface="+mn-ea"/>
                <a:cs typeface="+mn-cs"/>
              </a:rPr>
              <a:t>www.vo-raad.nl</a:t>
            </a:r>
            <a:r>
              <a:rPr lang="nl-NL" sz="1200" b="0" i="0" u="none" strike="noStrike" kern="1200" cap="all" dirty="0">
                <a:solidFill>
                  <a:schemeClr val="tx1"/>
                </a:solidFill>
                <a:effectLst/>
                <a:latin typeface="+mn-lt"/>
                <a:ea typeface="+mn-ea"/>
                <a:cs typeface="+mn-cs"/>
              </a:rPr>
              <a:t>/artikelen/</a:t>
            </a:r>
            <a:r>
              <a:rPr lang="nl-NL" sz="1200" b="0" i="0" u="none" strike="noStrike" kern="1200" cap="all" dirty="0" err="1">
                <a:solidFill>
                  <a:schemeClr val="tx1"/>
                </a:solidFill>
                <a:effectLst/>
                <a:latin typeface="+mn-lt"/>
                <a:ea typeface="+mn-ea"/>
                <a:cs typeface="+mn-cs"/>
              </a:rPr>
              <a:t>veelgestelde</a:t>
            </a:r>
            <a:r>
              <a:rPr lang="nl-NL" sz="1200" b="0" i="0" u="none" strike="noStrike" kern="1200" cap="all" dirty="0">
                <a:solidFill>
                  <a:schemeClr val="tx1"/>
                </a:solidFill>
                <a:effectLst/>
                <a:latin typeface="+mn-lt"/>
                <a:ea typeface="+mn-ea"/>
                <a:cs typeface="+mn-cs"/>
              </a:rPr>
              <a:t>-vragen-over-de-vrijwillige-ouderbijdrage</a:t>
            </a:r>
            <a:endParaRPr lang="nl-NL"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latin typeface="+mn-lt"/>
              </a:rPr>
              <a:t>dd</a:t>
            </a:r>
            <a:r>
              <a:rPr lang="nl-NL" sz="1200" b="1" dirty="0">
                <a:latin typeface="+mn-lt"/>
              </a:rPr>
              <a:t> </a:t>
            </a:r>
            <a:r>
              <a:rPr lang="nl-NL" sz="1200" b="1" i="0" u="none" strike="noStrike" kern="1200" cap="all" dirty="0">
                <a:solidFill>
                  <a:schemeClr val="tx1"/>
                </a:solidFill>
                <a:effectLst/>
                <a:latin typeface="+mn-lt"/>
                <a:ea typeface="+mn-ea"/>
                <a:cs typeface="+mn-cs"/>
              </a:rPr>
              <a:t>23 JUNI 2021 </a:t>
            </a:r>
            <a:r>
              <a:rPr lang="nl-NL" sz="1200" dirty="0" err="1">
                <a:latin typeface="+mn-lt"/>
              </a:rPr>
              <a:t>https</a:t>
            </a:r>
            <a:r>
              <a:rPr lang="nl-NL" sz="1200" dirty="0">
                <a:latin typeface="+mn-lt"/>
              </a:rPr>
              <a:t>://</a:t>
            </a:r>
            <a:r>
              <a:rPr lang="nl-NL" sz="1200" dirty="0" err="1">
                <a:latin typeface="+mn-lt"/>
              </a:rPr>
              <a:t>www.vo-raad.nl</a:t>
            </a:r>
            <a:r>
              <a:rPr lang="nl-NL" sz="1200" dirty="0">
                <a:latin typeface="+mn-lt"/>
              </a:rPr>
              <a:t>/nieuws/geen-uitzonderingen-bij-nieuwe-wet-vrijwillige-ouderbijdrage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err="1">
                <a:latin typeface="+mn-lt"/>
              </a:rPr>
              <a:t>dd</a:t>
            </a:r>
            <a:r>
              <a:rPr lang="nl-NL" sz="1200" b="1" dirty="0">
                <a:latin typeface="+mn-lt"/>
              </a:rPr>
              <a:t> </a:t>
            </a:r>
            <a:r>
              <a:rPr lang="nl-NL" sz="1200" b="1" i="0" u="none" strike="noStrike" kern="1200" cap="all" dirty="0">
                <a:solidFill>
                  <a:schemeClr val="tx1"/>
                </a:solidFill>
                <a:effectLst/>
                <a:latin typeface="+mn-lt"/>
                <a:ea typeface="+mn-ea"/>
                <a:cs typeface="+mn-cs"/>
              </a:rPr>
              <a:t>26 OKTOBER 2021 </a:t>
            </a:r>
            <a:r>
              <a:rPr lang="nl-NL" sz="1200" dirty="0" err="1">
                <a:latin typeface="+mn-lt"/>
              </a:rPr>
              <a:t>https</a:t>
            </a:r>
            <a:r>
              <a:rPr lang="nl-NL" sz="1200" dirty="0">
                <a:latin typeface="+mn-lt"/>
              </a:rPr>
              <a:t>://</a:t>
            </a:r>
            <a:r>
              <a:rPr lang="nl-NL" sz="1200" dirty="0" err="1">
                <a:latin typeface="+mn-lt"/>
              </a:rPr>
              <a:t>www.vo-raad.nl</a:t>
            </a:r>
            <a:r>
              <a:rPr lang="nl-NL" sz="1200" dirty="0">
                <a:latin typeface="+mn-lt"/>
              </a:rPr>
              <a:t>/nieuws/in-de-media-ouders-ervaren-druk-bij-vrijwillige-ouderbijdrage</a:t>
            </a:r>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15</a:t>
            </a:fld>
            <a:endParaRPr lang="nl-NL"/>
          </a:p>
        </p:txBody>
      </p:sp>
    </p:spTree>
    <p:extLst>
      <p:ext uri="{BB962C8B-B14F-4D97-AF65-F5344CB8AC3E}">
        <p14:creationId xmlns:p14="http://schemas.microsoft.com/office/powerpoint/2010/main" val="169020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2</a:t>
            </a:fld>
            <a:endParaRPr lang="nl-NL"/>
          </a:p>
        </p:txBody>
      </p:sp>
    </p:spTree>
    <p:extLst>
      <p:ext uri="{BB962C8B-B14F-4D97-AF65-F5344CB8AC3E}">
        <p14:creationId xmlns:p14="http://schemas.microsoft.com/office/powerpoint/2010/main" val="45916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mj-lt"/>
              <a:buAutoNum type="romanUcPeriod"/>
            </a:pPr>
            <a:r>
              <a:rPr lang="nl-NL" dirty="0"/>
              <a:t>Instroom basisschool: Welke leerlingen krijgen gymnasiumadvies/geeft leerkracht überhaupt gericht advies voor gymnasium? Met welke po-scholen hebben gymnasiale afdelingen contacten/welke scholen zijn in de buurt van vo-scholen met gymnasium? Welke ouders gaan met hun kinderen naar open dagen van gymnasium? Etc.</a:t>
            </a:r>
          </a:p>
          <a:p>
            <a:pPr marL="285750" indent="-285750">
              <a:buFont typeface="+mj-lt"/>
              <a:buAutoNum type="romanUcPeriod"/>
            </a:pPr>
            <a:r>
              <a:rPr lang="nl-NL" dirty="0"/>
              <a:t>Instroom onderbouw vanuit havo/vwo: begint gymnasium in klas 1 of 2? Hoe worden leerlingen uit havo/vwo klassen geworven? Zijn er nog instroommomenten voor laatbloeiers of nieuwe leerlingen op een later moment, bijvoorbeeld in klas 3?</a:t>
            </a:r>
          </a:p>
          <a:p>
            <a:pPr marL="285750" indent="-285750">
              <a:buFont typeface="+mj-lt"/>
              <a:buAutoNum type="romanUcPeriod"/>
            </a:pPr>
            <a:r>
              <a:rPr lang="nl-NL" dirty="0"/>
              <a:t>Financiële drempels: hogere kosten voor excursies en materialen, maar ook verborgen kosten om culturele en sociale codes na te leven: dragen van juiste kleding en doen van juiste hobby’s is belangrijk. Met toenemende armoede en schaamte daarvoor wordt gymnasium minder toegankelijk. </a:t>
            </a:r>
          </a:p>
          <a:p>
            <a:pPr marL="285750" indent="-285750">
              <a:buFont typeface="+mj-lt"/>
              <a:buAutoNum type="romanUcPeriod"/>
            </a:pPr>
            <a:r>
              <a:rPr lang="nl-NL" dirty="0"/>
              <a:t>Oudheid voor niet-gymnasium: Oudgrieks en Latijn zijn enige vakken die maar op één niveau gegeven worden, alleen op vwo en niet op mavo en havo. Waarom geen KLT op andere schooltypes? Bovendien zijn het de enige vakken die absoluut vereist zijn voor een specifiek geïnstitutionaliseerd diploma. Dat is bij geen enkel ander diploma het geval.</a:t>
            </a:r>
          </a:p>
          <a:p>
            <a:pPr marL="285750" indent="-285750">
              <a:buFont typeface="+mj-lt"/>
              <a:buAutoNum type="romanUcPeriod"/>
            </a:pPr>
            <a:r>
              <a:rPr lang="nl-NL" dirty="0"/>
              <a:t>Curriculum/inhoud: oudheid wordt in onderwijs heel nauw beschouwd, zowel temporeel als chronologisch, vanuit vastgelegde canon waarvan je je kan afvragen of die nog wel passend is voor de huidige tijd en </a:t>
            </a:r>
            <a:r>
              <a:rPr lang="nl-NL" dirty="0" err="1"/>
              <a:t>leerlingpopulatie</a:t>
            </a:r>
            <a:r>
              <a:rPr lang="nl-NL" dirty="0"/>
              <a:t>. </a:t>
            </a:r>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3</a:t>
            </a:fld>
            <a:endParaRPr lang="nl-NL"/>
          </a:p>
        </p:txBody>
      </p:sp>
    </p:spTree>
    <p:extLst>
      <p:ext uri="{BB962C8B-B14F-4D97-AF65-F5344CB8AC3E}">
        <p14:creationId xmlns:p14="http://schemas.microsoft.com/office/powerpoint/2010/main" val="288685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AC819-08A4-B496-4CCE-B42A8FAA25E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BDEE5B-9D8E-6084-B531-A44BC6BEEFC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2267E83-1908-41B0-1F0C-484EB0938E47}"/>
              </a:ext>
            </a:extLst>
          </p:cNvPr>
          <p:cNvSpPr>
            <a:spLocks noGrp="1"/>
          </p:cNvSpPr>
          <p:nvPr>
            <p:ph type="body" idx="1"/>
          </p:nvPr>
        </p:nvSpPr>
        <p:spPr/>
        <p:txBody>
          <a:bodyPr/>
          <a:lstStyle/>
          <a:p>
            <a:endParaRPr lang="nl-NL" sz="1200" dirty="0">
              <a:latin typeface="+mn-lt"/>
            </a:endParaRPr>
          </a:p>
          <a:p>
            <a:r>
              <a:rPr lang="nl-NL" dirty="0"/>
              <a:t>Het rapport onderscheidt als hulpbronnen naast economisch kapitaal ook cultureel kapitaal (‘ken je de maatschappelijke codes en gedraag je je ernaar?’), sociaal kapitaal (‘in hoeverre beschik je over netwerken die steun en hulp kunnen bieden of die je vooruit kunnen helpen in het leven?’) en persoonskapitaal (‘hoe voel je je, hoe zie je eruit en hoe zien anderen jou?’).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Calibri Light" panose="020F0302020204030204" pitchFamily="34" charset="0"/>
                <a:ea typeface="Calibri" panose="020F0502020204030204" pitchFamily="34" charset="0"/>
                <a:cs typeface="Times New Roman" panose="02020603050405020304" pitchFamily="18" charset="0"/>
              </a:rPr>
              <a:t>Vrooman, C., Boelhouwer, J., Iedema, J &amp; </a:t>
            </a:r>
            <a:r>
              <a:rPr lang="nl-NL" sz="1800" kern="100" dirty="0" err="1">
                <a:effectLst/>
                <a:latin typeface="Calibri Light" panose="020F0302020204030204" pitchFamily="34" charset="0"/>
                <a:ea typeface="Calibri" panose="020F0502020204030204" pitchFamily="34" charset="0"/>
                <a:cs typeface="Times New Roman" panose="02020603050405020304" pitchFamily="18" charset="0"/>
              </a:rPr>
              <a:t>Torre</a:t>
            </a:r>
            <a:r>
              <a:rPr lang="nl-NL" sz="1800" kern="100" dirty="0">
                <a:effectLst/>
                <a:latin typeface="Calibri Light" panose="020F0302020204030204" pitchFamily="34" charset="0"/>
                <a:ea typeface="Calibri" panose="020F0502020204030204" pitchFamily="34" charset="0"/>
                <a:cs typeface="Times New Roman" panose="02020603050405020304" pitchFamily="18" charset="0"/>
              </a:rPr>
              <a:t>, A. van der (2023). </a:t>
            </a:r>
            <a:r>
              <a:rPr lang="nl-NL" sz="1800" i="1" kern="100" dirty="0">
                <a:effectLst/>
                <a:latin typeface="Calibri Light" panose="020F0302020204030204" pitchFamily="34" charset="0"/>
                <a:ea typeface="Calibri" panose="020F0502020204030204" pitchFamily="34" charset="0"/>
                <a:cs typeface="Times New Roman" panose="02020603050405020304" pitchFamily="18" charset="0"/>
              </a:rPr>
              <a:t>Eigentijdse Ongelijkheid. De postindustriële klassenstructuur op basis van vier typen kapitaal. Verschil in Nederland 2023</a:t>
            </a:r>
            <a:r>
              <a:rPr lang="nl-NL" sz="1800" kern="100" dirty="0">
                <a:effectLst/>
                <a:latin typeface="Calibri Light" panose="020F0302020204030204" pitchFamily="34" charset="0"/>
                <a:ea typeface="Calibri" panose="020F0502020204030204" pitchFamily="34" charset="0"/>
                <a:cs typeface="Times New Roman" panose="02020603050405020304" pitchFamily="18" charset="0"/>
              </a:rPr>
              <a:t>. Den Haag.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Calibri Light" panose="020F0302020204030204" pitchFamily="34" charset="0"/>
                <a:ea typeface="Calibri" panose="020F0502020204030204" pitchFamily="34" charset="0"/>
                <a:cs typeface="Times New Roman" panose="02020603050405020304" pitchFamily="18" charset="0"/>
              </a:rPr>
              <a:t>[1] K</a:t>
            </a:r>
            <a:r>
              <a:rPr lang="nl-NL" sz="1800" dirty="0">
                <a:effectLst/>
                <a:latin typeface="Calibri Light" panose="020F0302020204030204" pitchFamily="34" charset="0"/>
                <a:ea typeface="Calibri" panose="020F0502020204030204" pitchFamily="34" charset="0"/>
              </a:rPr>
              <a:t>inderen met een migratieachtergrond worden door profilering (bijvoorbeeld door het schooladvies in groep acht) gediscrimineerd, omdat op basis van hun afkomst wordt gedacht dat zij minder ontvankelijk zijn voor oudheidonderwijs vanwege hun verondersteld cultureel kapitaal (de inhoud sluit toch niet aan bij jouw interesse), sociaal kapitaal (je netwerk kan jou toch niet helpen) of persoonskapitaal (jouw taalniveau sluit niet aan bij de inhoud van dit type onderwijs). </a:t>
            </a:r>
            <a:r>
              <a:rPr lang="nl-NL" sz="1800" kern="100" dirty="0">
                <a:effectLst/>
                <a:latin typeface="Calibri Light" panose="020F0302020204030204" pitchFamily="34" charset="0"/>
                <a:ea typeface="Calibri" panose="020F0502020204030204" pitchFamily="34" charset="0"/>
                <a:cs typeface="Times New Roman" panose="02020603050405020304" pitchFamily="18" charset="0"/>
              </a:rPr>
              <a:t>Over schooladvies voor leerlingen met een migratieachtergrond, zie bijvoorbeeld https://www.cbs.nl/nl-nl/longread/statistische-trends/2021/de-schooladviezen-in-groep-8-verschillen-tussen-groepen-leerlingen/4-samenvatting-en-discussie.</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a:extLst>
              <a:ext uri="{FF2B5EF4-FFF2-40B4-BE49-F238E27FC236}">
                <a16:creationId xmlns:a16="http://schemas.microsoft.com/office/drawing/2014/main" id="{8ADA5A12-AC88-F6B4-FD73-85C4C27D5DAC}"/>
              </a:ext>
            </a:extLst>
          </p:cNvPr>
          <p:cNvSpPr>
            <a:spLocks noGrp="1"/>
          </p:cNvSpPr>
          <p:nvPr>
            <p:ph type="sldNum" sz="quarter" idx="5"/>
          </p:nvPr>
        </p:nvSpPr>
        <p:spPr/>
        <p:txBody>
          <a:bodyPr/>
          <a:lstStyle/>
          <a:p>
            <a:fld id="{9BD62CB4-E611-BA46-B0D7-A3B61B2BD829}" type="slidenum">
              <a:rPr lang="nl-NL" smtClean="0"/>
              <a:t>4</a:t>
            </a:fld>
            <a:endParaRPr lang="nl-NL"/>
          </a:p>
        </p:txBody>
      </p:sp>
    </p:spTree>
    <p:extLst>
      <p:ext uri="{BB962C8B-B14F-4D97-AF65-F5344CB8AC3E}">
        <p14:creationId xmlns:p14="http://schemas.microsoft.com/office/powerpoint/2010/main" val="128042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AC819-08A4-B496-4CCE-B42A8FAA25E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BDEE5B-9D8E-6084-B531-A44BC6BEEFC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2267E83-1908-41B0-1F0C-484EB0938E47}"/>
              </a:ext>
            </a:extLst>
          </p:cNvPr>
          <p:cNvSpPr>
            <a:spLocks noGrp="1"/>
          </p:cNvSpPr>
          <p:nvPr>
            <p:ph type="body" idx="1"/>
          </p:nvPr>
        </p:nvSpPr>
        <p:spPr/>
        <p:txBody>
          <a:bodyPr/>
          <a:lstStyle/>
          <a:p>
            <a:pPr marL="0" lvl="0" indent="0" algn="just">
              <a:lnSpc>
                <a:spcPct val="150000"/>
              </a:lnSpc>
              <a:buFont typeface="Wingdings" panose="05000000000000000000" pitchFamily="2" charset="2"/>
              <a:buNone/>
            </a:pPr>
            <a:r>
              <a:rPr lang="nl-NL" sz="1800" kern="100" dirty="0">
                <a:effectLst/>
                <a:latin typeface="Calibri Light" panose="020F0302020204030204" pitchFamily="34" charset="0"/>
                <a:ea typeface="Calibri" panose="020F0502020204030204" pitchFamily="34" charset="0"/>
                <a:cs typeface="Times New Roman" panose="02020603050405020304" pitchFamily="18" charset="0"/>
              </a:rPr>
              <a:t>Oudheidonderwijs wordt vaak gepresenteerd in instituten die zowel fysiek als mentaal een hoge toegangsdrempel kennen, zoals gymnasia en musea. Doordat zij verbonden is met een sociale identiteit die vooral wordt gezien als een van de hogere klassen en van ‘hoge’ cultuur, zullen mensen over veel zelfvertrouwen moeten beschikken en eigen initiatief moeten nemen om er te geraken. Een bepaalde fysieke en mentale representatie wordt verwacht (je zou kunnen zeggen een </a:t>
            </a:r>
            <a:r>
              <a:rPr lang="nl-NL" sz="1800" i="1" kern="100" dirty="0">
                <a:effectLst/>
                <a:latin typeface="Calibri Light" panose="020F0302020204030204" pitchFamily="34" charset="0"/>
                <a:ea typeface="Calibri" panose="020F0502020204030204" pitchFamily="34" charset="0"/>
                <a:cs typeface="Times New Roman" panose="02020603050405020304" pitchFamily="18" charset="0"/>
              </a:rPr>
              <a:t>dresscode of </a:t>
            </a:r>
            <a:r>
              <a:rPr lang="nl-NL" sz="1800" i="1" kern="100" dirty="0" err="1">
                <a:effectLst/>
                <a:latin typeface="Calibri Light" panose="020F0302020204030204" pitchFamily="34" charset="0"/>
                <a:ea typeface="Calibri" panose="020F0502020204030204" pitchFamily="34" charset="0"/>
                <a:cs typeface="Times New Roman" panose="02020603050405020304" pitchFamily="18" charset="0"/>
              </a:rPr>
              <a:t>the</a:t>
            </a:r>
            <a:r>
              <a:rPr lang="nl-NL" sz="1800" i="1" kern="100" dirty="0">
                <a:effectLst/>
                <a:latin typeface="Calibri Light" panose="020F0302020204030204" pitchFamily="34" charset="0"/>
                <a:ea typeface="Calibri" panose="020F0502020204030204" pitchFamily="34" charset="0"/>
                <a:cs typeface="Times New Roman" panose="02020603050405020304" pitchFamily="18" charset="0"/>
              </a:rPr>
              <a:t> body </a:t>
            </a:r>
            <a:r>
              <a:rPr lang="nl-NL" sz="1800" i="1" kern="100" dirty="0" err="1">
                <a:effectLst/>
                <a:latin typeface="Calibri Light" panose="020F0302020204030204" pitchFamily="34" charset="0"/>
                <a:ea typeface="Calibri" panose="020F0502020204030204" pitchFamily="34" charset="0"/>
                <a:cs typeface="Times New Roman" panose="02020603050405020304" pitchFamily="18" charset="0"/>
              </a:rPr>
              <a:t>and</a:t>
            </a:r>
            <a:r>
              <a:rPr lang="nl-NL" sz="1800" i="1" kern="100" dirty="0">
                <a:effectLst/>
                <a:latin typeface="Calibri Light" panose="020F0302020204030204" pitchFamily="34" charset="0"/>
                <a:ea typeface="Calibri" panose="020F0502020204030204" pitchFamily="34" charset="0"/>
                <a:cs typeface="Times New Roman" panose="02020603050405020304" pitchFamily="18" charset="0"/>
              </a:rPr>
              <a:t> mind</a:t>
            </a:r>
            <a:r>
              <a:rPr lang="nl-NL" sz="1800" kern="100" dirty="0">
                <a:effectLst/>
                <a:latin typeface="Calibri Light" panose="020F0302020204030204" pitchFamily="34" charset="0"/>
                <a:ea typeface="Calibri" panose="020F0502020204030204" pitchFamily="34" charset="0"/>
                <a:cs typeface="Times New Roman" panose="02020603050405020304" pitchFamily="18" charset="0"/>
              </a:rPr>
              <a:t>). De deur staat weliswaar open, maar het is de vraag of mensen dan ook durven binnen te treden. Persoonskapitaal is verbonden met andere typen van kapitaal: economisch (een toegangskaartje voor een museum is niet goedkoop, een gymnasiumopleiding brengt vaak extra kosten met zich mee in de vorm van extra excursies of uitgaven om erbij te horen), sociaal (wie neemt jou mee naar het museum of een open dag?) en persoonlijk (zoals geldt dat anderen kunnen denken dat een bepaald cultuurgoed niet tot jouw interesse behoort, kunnen mensen dit ook over zichzelf denken: dit is te moeilijk voor mij, dit is niet voor mij bedoeld, ik zou uit de toon vallen). Op deze manier kan de wisselwerking van de verschillende soorten kapitaal een onevenredig grote doorwerking hebben op een persoon, een klasse of een samenleving. </a:t>
            </a:r>
          </a:p>
          <a:p>
            <a:pPr marL="0" lvl="0" indent="0" algn="just">
              <a:lnSpc>
                <a:spcPct val="150000"/>
              </a:lnSpc>
              <a:buFont typeface="Wingdings" panose="05000000000000000000" pitchFamily="2" charset="2"/>
              <a:buNone/>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err="1">
                <a:effectLst/>
                <a:latin typeface="Calibri Light" panose="020F0302020204030204" pitchFamily="34" charset="0"/>
                <a:ea typeface="Calibri" panose="020F0502020204030204" pitchFamily="34" charset="0"/>
                <a:cs typeface="Times New Roman" panose="02020603050405020304" pitchFamily="18" charset="0"/>
              </a:rPr>
              <a:t>Remie</a:t>
            </a:r>
            <a:r>
              <a:rPr lang="nl-NL" sz="1800" kern="100" dirty="0">
                <a:effectLst/>
                <a:latin typeface="Calibri Light" panose="020F0302020204030204" pitchFamily="34" charset="0"/>
                <a:ea typeface="Calibri" panose="020F0502020204030204" pitchFamily="34" charset="0"/>
                <a:cs typeface="Times New Roman" panose="02020603050405020304" pitchFamily="18" charset="0"/>
              </a:rPr>
              <a:t>, M. (2022). </a:t>
            </a:r>
            <a:r>
              <a:rPr lang="nl-NL" sz="1800" i="1" kern="100" dirty="0">
                <a:effectLst/>
                <a:latin typeface="Calibri Light" panose="020F0302020204030204" pitchFamily="34" charset="0"/>
                <a:ea typeface="Calibri" panose="020F0502020204030204" pitchFamily="34" charset="0"/>
                <a:cs typeface="Times New Roman" panose="02020603050405020304" pitchFamily="18" charset="0"/>
              </a:rPr>
              <a:t>Het verhaal van het Gymnasium. Een eigengereid schooltype</a:t>
            </a:r>
            <a:r>
              <a:rPr lang="nl-NL" sz="1800" kern="100" dirty="0">
                <a:effectLst/>
                <a:latin typeface="Calibri Light" panose="020F0302020204030204" pitchFamily="34" charset="0"/>
                <a:ea typeface="Calibri" panose="020F0502020204030204" pitchFamily="34" charset="0"/>
                <a:cs typeface="Times New Roman" panose="02020603050405020304" pitchFamily="18" charset="0"/>
              </a:rPr>
              <a:t>. Amsterdam, pag. 143. Citaat Meindert Fennema: “Het probleem is meestal een gebrek aan zelfvertrouwen. Dat moet je als kind uit een eenvoudig milieu wel een beetje hebben om naar het gymnasium te willen. Ik had dat gelukkig. Maar er waren er ook met minder zelfvertrouwen, en die gingen helaas vaak naar de hbs of de mulo.”</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Light" panose="020F0302020204030204" pitchFamily="34" charset="0"/>
                <a:ea typeface="Calibri" panose="020F0502020204030204" pitchFamily="34" charset="0"/>
              </a:rPr>
              <a:t>Vogels, R., Turkenburg, M. &amp; </a:t>
            </a:r>
            <a:r>
              <a:rPr lang="nl-NL" sz="1800" dirty="0" err="1">
                <a:effectLst/>
                <a:latin typeface="Calibri Light" panose="020F0302020204030204" pitchFamily="34" charset="0"/>
                <a:ea typeface="Calibri" panose="020F0502020204030204" pitchFamily="34" charset="0"/>
              </a:rPr>
              <a:t>Herweijer</a:t>
            </a:r>
            <a:r>
              <a:rPr lang="nl-NL" sz="1800" dirty="0">
                <a:effectLst/>
                <a:latin typeface="Calibri Light" panose="020F0302020204030204" pitchFamily="34" charset="0"/>
                <a:ea typeface="Calibri" panose="020F0502020204030204" pitchFamily="34" charset="0"/>
              </a:rPr>
              <a:t>, L. (2021). </a:t>
            </a:r>
            <a:r>
              <a:rPr lang="nl-NL" sz="1800" i="1" dirty="0">
                <a:effectLst/>
                <a:latin typeface="Calibri Light" panose="020F0302020204030204" pitchFamily="34" charset="0"/>
                <a:ea typeface="Calibri" panose="020F0502020204030204" pitchFamily="34" charset="0"/>
              </a:rPr>
              <a:t>Samen of gescheiden naar school. De betekenis van sociale scheiding en ontmoeting in het voortgezet onderwijs</a:t>
            </a:r>
            <a:r>
              <a:rPr lang="nl-NL" sz="1800" dirty="0">
                <a:effectLst/>
                <a:latin typeface="Calibri Light" panose="020F0302020204030204" pitchFamily="34" charset="0"/>
                <a:ea typeface="Calibri" panose="020F0502020204030204" pitchFamily="34" charset="0"/>
              </a:rPr>
              <a:t>. Den Haag, pag. </a:t>
            </a:r>
            <a:r>
              <a:rPr lang="nl-NL" sz="1800" kern="100" dirty="0">
                <a:effectLst/>
                <a:latin typeface="Calibri Light" panose="020F0302020204030204" pitchFamily="34" charset="0"/>
                <a:ea typeface="Calibri" panose="020F0502020204030204" pitchFamily="34" charset="0"/>
                <a:cs typeface="Times New Roman" panose="02020603050405020304" pitchFamily="18" charset="0"/>
              </a:rPr>
              <a:t>154: “[…] het gymnasium selecteert aan de poort door de relatief hoge kosten voor ouderbijdrage en schoolreizen. Het kan volgens de directeur een belangrijke reden zijn dat kinderen die wel het niveau aankunnen, toch niet voor het gymnasium kiezen.”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a:extLst>
              <a:ext uri="{FF2B5EF4-FFF2-40B4-BE49-F238E27FC236}">
                <a16:creationId xmlns:a16="http://schemas.microsoft.com/office/drawing/2014/main" id="{8ADA5A12-AC88-F6B4-FD73-85C4C27D5DAC}"/>
              </a:ext>
            </a:extLst>
          </p:cNvPr>
          <p:cNvSpPr>
            <a:spLocks noGrp="1"/>
          </p:cNvSpPr>
          <p:nvPr>
            <p:ph type="sldNum" sz="quarter" idx="5"/>
          </p:nvPr>
        </p:nvSpPr>
        <p:spPr/>
        <p:txBody>
          <a:bodyPr/>
          <a:lstStyle/>
          <a:p>
            <a:fld id="{9BD62CB4-E611-BA46-B0D7-A3B61B2BD829}" type="slidenum">
              <a:rPr lang="nl-NL" smtClean="0"/>
              <a:t>5</a:t>
            </a:fld>
            <a:endParaRPr lang="nl-NL"/>
          </a:p>
        </p:txBody>
      </p:sp>
    </p:spTree>
    <p:extLst>
      <p:ext uri="{BB962C8B-B14F-4D97-AF65-F5344CB8AC3E}">
        <p14:creationId xmlns:p14="http://schemas.microsoft.com/office/powerpoint/2010/main" val="2423495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AC819-08A4-B496-4CCE-B42A8FAA25E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BDEE5B-9D8E-6084-B531-A44BC6BEEFC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2267E83-1908-41B0-1F0C-484EB0938E47}"/>
              </a:ext>
            </a:extLst>
          </p:cNvPr>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rPr>
              <a:t>Sociale klassen ontwikkelen volgens </a:t>
            </a:r>
            <a:r>
              <a:rPr lang="nl-NL" sz="1800" dirty="0" err="1">
                <a:effectLst/>
                <a:latin typeface="Calibri Light" panose="020F0302020204030204" pitchFamily="34" charset="0"/>
                <a:ea typeface="Calibri" panose="020F0502020204030204" pitchFamily="34" charset="0"/>
              </a:rPr>
              <a:t>Bourdieu</a:t>
            </a:r>
            <a:r>
              <a:rPr lang="nl-NL" sz="1800" dirty="0">
                <a:effectLst/>
                <a:latin typeface="Calibri Light" panose="020F0302020204030204" pitchFamily="34" charset="0"/>
                <a:ea typeface="Calibri" panose="020F0502020204030204" pitchFamily="34" charset="0"/>
              </a:rPr>
              <a:t> een bepaalde </a:t>
            </a:r>
            <a:r>
              <a:rPr lang="nl-NL" sz="1800" i="1" dirty="0">
                <a:effectLst/>
                <a:latin typeface="Calibri Light" panose="020F0302020204030204" pitchFamily="34" charset="0"/>
                <a:ea typeface="Calibri" panose="020F0502020204030204" pitchFamily="34" charset="0"/>
              </a:rPr>
              <a:t>habitus</a:t>
            </a:r>
            <a:r>
              <a:rPr lang="nl-NL" sz="1800" dirty="0">
                <a:effectLst/>
                <a:latin typeface="Calibri Light" panose="020F0302020204030204" pitchFamily="34" charset="0"/>
                <a:ea typeface="Calibri" panose="020F0502020204030204" pitchFamily="34" charset="0"/>
              </a:rPr>
              <a:t> (een combinatie van culturele codes) en mensen verzamelen in hun leven bepaalde vormen van kapitaal, die hen kunnen helpen van de ene naar de andere klasse te bewegen (meestal naar een hogere, maar alle klassen hebben een eigen </a:t>
            </a:r>
            <a:r>
              <a:rPr lang="nl-NL" sz="1800" i="1" dirty="0">
                <a:effectLst/>
                <a:latin typeface="Calibri Light" panose="020F0302020204030204" pitchFamily="34" charset="0"/>
                <a:ea typeface="Calibri" panose="020F0502020204030204" pitchFamily="34" charset="0"/>
              </a:rPr>
              <a:t>habitus</a:t>
            </a:r>
            <a:r>
              <a:rPr lang="nl-NL" sz="1800" dirty="0">
                <a:effectLst/>
                <a:latin typeface="Calibri Light" panose="020F0302020204030204" pitchFamily="34" charset="0"/>
                <a:ea typeface="Calibri" panose="020F0502020204030204" pitchFamily="34" charset="0"/>
              </a:rPr>
              <a:t>). Hij stelt dat de verschillen tussen wat mensen in het leven bereiken uiteindelijk niet alleen wordt bepaald door het economisch kapitaal dat ze hebben en verwerven gedurende hun leven, maar ook door het cultureel en sociaal kapitaal dat ze opbouwen. </a:t>
            </a:r>
            <a:r>
              <a:rPr lang="nl-NL" sz="1800" dirty="0" err="1">
                <a:effectLst/>
                <a:latin typeface="Calibri Light" panose="020F0302020204030204" pitchFamily="34" charset="0"/>
                <a:ea typeface="Calibri" panose="020F0502020204030204" pitchFamily="34" charset="0"/>
              </a:rPr>
              <a:t>Bourdieu</a:t>
            </a:r>
            <a:r>
              <a:rPr lang="nl-NL" sz="1800" dirty="0">
                <a:effectLst/>
                <a:latin typeface="Calibri Light" panose="020F0302020204030204" pitchFamily="34" charset="0"/>
                <a:ea typeface="Calibri" panose="020F0502020204030204" pitchFamily="34" charset="0"/>
              </a:rPr>
              <a:t> onderscheidt daarbij drie vormen van cultureel kapitaal: belichaamd (de kennis van cultuur en culturele codes die iemand zich eigen kan maken), gematerialiseerd (het bezitten van (kennis over) culturele objecten) en geïnstitutionaliseerd (erkende diploma’s die volgens objectieve standaarden uitgegeven worden). </a:t>
            </a:r>
          </a:p>
          <a:p>
            <a:endParaRPr lang="nl-NL" sz="1800" dirty="0">
              <a:effectLst/>
              <a:latin typeface="Calibri Light" panose="020F0302020204030204" pitchFamily="34" charset="0"/>
            </a:endParaRPr>
          </a:p>
          <a:p>
            <a:r>
              <a:rPr lang="nl-NL" sz="1800" dirty="0">
                <a:effectLst/>
                <a:latin typeface="Calibri Light" panose="020F0302020204030204" pitchFamily="34" charset="0"/>
                <a:ea typeface="Calibri" panose="020F0502020204030204" pitchFamily="34" charset="0"/>
              </a:rPr>
              <a:t>Voor wie die taal al een hele jeugd hoort, is dit een vanzelfsprekendheid: die hoort immers niets nieuws, wordt gesterkt in zijn taal- en thuisgevoel en is zich waarschijnlijk ook niet bewust van het feit dat er codetaal wordt gesproken. Voor wie die taal nieuw is, kan het moeilijk of gemakkelijk zijn om haar te leren, afhankelijk van de cognitieve, sociale en emotionele capaciteiten van de persoon: de een zal er misschien een onbestemd gevoel aan overhouden (in vakliteratuur ook wel het ervaren van </a:t>
            </a:r>
            <a:r>
              <a:rPr lang="nl-NL" sz="1800" i="1" dirty="0">
                <a:effectLst/>
                <a:latin typeface="Calibri Light" panose="020F0302020204030204" pitchFamily="34" charset="0"/>
                <a:ea typeface="Calibri" panose="020F0502020204030204" pitchFamily="34" charset="0"/>
              </a:rPr>
              <a:t>gekloofde habitus</a:t>
            </a:r>
            <a:r>
              <a:rPr lang="nl-NL" sz="1800" dirty="0">
                <a:effectLst/>
                <a:latin typeface="Calibri Light" panose="020F0302020204030204" pitchFamily="34" charset="0"/>
                <a:ea typeface="Calibri" panose="020F0502020204030204" pitchFamily="34" charset="0"/>
              </a:rPr>
              <a:t> genoemd), de ander maakt zich de nieuwe taal zonder het zelf te merken eigen. </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Merry &amp; </a:t>
            </a:r>
            <a:r>
              <a:rPr lang="en-GB" sz="1800" kern="100" dirty="0" err="1">
                <a:effectLst/>
                <a:latin typeface="Calibri Light" panose="020F0302020204030204" pitchFamily="34" charset="0"/>
                <a:ea typeface="Calibri" panose="020F0502020204030204" pitchFamily="34" charset="0"/>
                <a:cs typeface="Times New Roman" panose="02020603050405020304" pitchFamily="18" charset="0"/>
              </a:rPr>
              <a:t>Boterman</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 (2020) 524.</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Merry &amp; </a:t>
            </a:r>
            <a:r>
              <a:rPr lang="en-GB" sz="1800" kern="100" dirty="0" err="1">
                <a:effectLst/>
                <a:latin typeface="Calibri Light" panose="020F0302020204030204" pitchFamily="34" charset="0"/>
                <a:ea typeface="Calibri" panose="020F0502020204030204" pitchFamily="34" charset="0"/>
                <a:cs typeface="Times New Roman" panose="02020603050405020304" pitchFamily="18" charset="0"/>
              </a:rPr>
              <a:t>Boterman</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 (2020) 526.</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a:extLst>
              <a:ext uri="{FF2B5EF4-FFF2-40B4-BE49-F238E27FC236}">
                <a16:creationId xmlns:a16="http://schemas.microsoft.com/office/drawing/2014/main" id="{8ADA5A12-AC88-F6B4-FD73-85C4C27D5DAC}"/>
              </a:ext>
            </a:extLst>
          </p:cNvPr>
          <p:cNvSpPr>
            <a:spLocks noGrp="1"/>
          </p:cNvSpPr>
          <p:nvPr>
            <p:ph type="sldNum" sz="quarter" idx="5"/>
          </p:nvPr>
        </p:nvSpPr>
        <p:spPr/>
        <p:txBody>
          <a:bodyPr/>
          <a:lstStyle/>
          <a:p>
            <a:fld id="{9BD62CB4-E611-BA46-B0D7-A3B61B2BD829}" type="slidenum">
              <a:rPr lang="nl-NL" smtClean="0"/>
              <a:t>6</a:t>
            </a:fld>
            <a:endParaRPr lang="nl-NL"/>
          </a:p>
        </p:txBody>
      </p:sp>
    </p:spTree>
    <p:extLst>
      <p:ext uri="{BB962C8B-B14F-4D97-AF65-F5344CB8AC3E}">
        <p14:creationId xmlns:p14="http://schemas.microsoft.com/office/powerpoint/2010/main" val="1549590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AC819-08A4-B496-4CCE-B42A8FAA25E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BDEE5B-9D8E-6084-B531-A44BC6BEEFC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2267E83-1908-41B0-1F0C-484EB0938E47}"/>
              </a:ext>
            </a:extLst>
          </p:cNvPr>
          <p:cNvSpPr>
            <a:spLocks noGrp="1"/>
          </p:cNvSpPr>
          <p:nvPr>
            <p:ph type="body" idx="1"/>
          </p:nvPr>
        </p:nvSpPr>
        <p:spPr/>
        <p:txBody>
          <a:bodyPr/>
          <a:lstStyle/>
          <a:p>
            <a:r>
              <a:rPr lang="nl-NL" sz="1800" dirty="0">
                <a:effectLst/>
                <a:latin typeface="Calibri Light" panose="020F0302020204030204" pitchFamily="34" charset="0"/>
                <a:ea typeface="Calibri" panose="020F0502020204030204" pitchFamily="34" charset="0"/>
              </a:rPr>
              <a:t>Waar verwerving van cultureel kapitaal soms kan functioneren als gelijkmaker, werkt sociaal kapitaal als een </a:t>
            </a:r>
            <a:r>
              <a:rPr lang="nl-NL" sz="1800" i="1" dirty="0">
                <a:effectLst/>
                <a:latin typeface="Calibri Light" panose="020F0302020204030204" pitchFamily="34" charset="0"/>
                <a:ea typeface="Calibri" panose="020F0502020204030204" pitchFamily="34" charset="0"/>
              </a:rPr>
              <a:t>multiplier</a:t>
            </a:r>
            <a:r>
              <a:rPr lang="nl-NL" sz="1800" dirty="0">
                <a:effectLst/>
                <a:latin typeface="Calibri Light" panose="020F0302020204030204" pitchFamily="34" charset="0"/>
                <a:ea typeface="Calibri" panose="020F0502020204030204" pitchFamily="34" charset="0"/>
              </a:rPr>
              <a:t>: wanneer je in staat bent de cultuur en bijbehorende codes van het oudheidonderwijs te interneren, krijg je het sociale netwerk er (bijna) gratis bij.</a:t>
            </a:r>
          </a:p>
          <a:p>
            <a:endParaRPr lang="nl-NL" sz="1800" dirty="0">
              <a:effectLst/>
              <a:latin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Het Nederlandse onderwijssysteem is selecterend en segregerend: leerlingen worden in vergelijking met andere landen relatief vroeg gesorteerd en hebben daarna vaak uitsluitend nog les met leerlingen die hetzelfde onderwijsniveau genieten. Vogels, R., Turkenburg, M. &amp; </a:t>
            </a:r>
            <a:r>
              <a:rPr lang="nl-NL" sz="1800" dirty="0" err="1">
                <a:effectLst/>
                <a:latin typeface="Calibri Light" panose="020F0302020204030204" pitchFamily="34" charset="0"/>
                <a:ea typeface="Calibri" panose="020F0502020204030204" pitchFamily="34" charset="0"/>
              </a:rPr>
              <a:t>Herweijer</a:t>
            </a:r>
            <a:r>
              <a:rPr lang="nl-NL" sz="1800" dirty="0">
                <a:effectLst/>
                <a:latin typeface="Calibri Light" panose="020F0302020204030204" pitchFamily="34" charset="0"/>
                <a:ea typeface="Calibri" panose="020F0502020204030204" pitchFamily="34" charset="0"/>
              </a:rPr>
              <a:t>, L. (2021). </a:t>
            </a:r>
            <a:r>
              <a:rPr lang="nl-NL" sz="1800" i="1" dirty="0">
                <a:effectLst/>
                <a:latin typeface="Calibri Light" panose="020F0302020204030204" pitchFamily="34" charset="0"/>
                <a:ea typeface="Calibri" panose="020F0502020204030204" pitchFamily="34" charset="0"/>
              </a:rPr>
              <a:t>Samen of gescheiden naar school. De betekenis van sociale scheiding en ontmoeting in het voortgezet onderwijs</a:t>
            </a:r>
            <a:r>
              <a:rPr lang="nl-NL" sz="1800" dirty="0">
                <a:effectLst/>
                <a:latin typeface="Calibri Light" panose="020F0302020204030204" pitchFamily="34" charset="0"/>
                <a:ea typeface="Calibri" panose="020F0502020204030204" pitchFamily="34" charset="0"/>
              </a:rPr>
              <a:t>. Den Haag, pag. 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Light" panose="020F0302020204030204" pitchFamily="34" charset="0"/>
                <a:ea typeface="Calibri" panose="020F0502020204030204" pitchFamily="34" charset="0"/>
              </a:rPr>
              <a:t>Er is een groot verschil tussen diversiteit en inclusie: diversiteit gaat inderdaad over zoveel mogelijk verscheidenheid op basis van eigenschappen (zowel zichtbare als onzichtbare overigens), inclusie betekent dat je je best doet om alle mensen een fijn gevoel te geven in die groep en dat je er consequenties aan durft te verbinden als dat niet zo is. Wanneer dat laatste niet gebeurt, loop je het risico om in de valkuil van het zogenoemde </a:t>
            </a:r>
            <a:r>
              <a:rPr lang="nl-NL" sz="1800" i="1" dirty="0">
                <a:effectLst/>
                <a:latin typeface="Calibri Light" panose="020F0302020204030204" pitchFamily="34" charset="0"/>
                <a:ea typeface="Calibri" panose="020F0502020204030204" pitchFamily="34" charset="0"/>
              </a:rPr>
              <a:t>happy </a:t>
            </a:r>
            <a:r>
              <a:rPr lang="nl-NL" sz="1800" i="1" dirty="0" err="1">
                <a:effectLst/>
                <a:latin typeface="Calibri Light" panose="020F0302020204030204" pitchFamily="34" charset="0"/>
                <a:ea typeface="Calibri" panose="020F0502020204030204" pitchFamily="34" charset="0"/>
              </a:rPr>
              <a:t>diversity</a:t>
            </a:r>
            <a:r>
              <a:rPr lang="nl-NL" sz="1800" i="1" dirty="0">
                <a:effectLst/>
                <a:latin typeface="Calibri Light" panose="020F0302020204030204" pitchFamily="34" charset="0"/>
                <a:ea typeface="Calibri" panose="020F0502020204030204" pitchFamily="34" charset="0"/>
              </a:rPr>
              <a:t> discourse</a:t>
            </a:r>
            <a:r>
              <a:rPr lang="nl-NL" sz="1800" dirty="0">
                <a:effectLst/>
                <a:latin typeface="Calibri Light" panose="020F0302020204030204" pitchFamily="34" charset="0"/>
                <a:ea typeface="Calibri" panose="020F0502020204030204" pitchFamily="34" charset="0"/>
              </a:rPr>
              <a:t> te vallen: het moet wel gezellig blijven (bijvoorbeeld in de klas wanneer het gesprek moeilijk wordt). Ook het creëren van opportune diversiteit (je doet het vooral voor je eigen imago of verdienmodel: bijvoorbeeld het gymnasium dat vooral zelf wil blijven voortbestaan) en je schuldig maken aan tokenisme (één beeld of persoon constant als een </a:t>
            </a:r>
            <a:r>
              <a:rPr lang="nl-NL" sz="1800" dirty="0" err="1">
                <a:effectLst/>
                <a:latin typeface="Calibri Light" panose="020F0302020204030204" pitchFamily="34" charset="0"/>
                <a:ea typeface="Calibri" panose="020F0502020204030204" pitchFamily="34" charset="0"/>
              </a:rPr>
              <a:t>performatieve</a:t>
            </a:r>
            <a:r>
              <a:rPr lang="nl-NL" sz="1800" dirty="0">
                <a:effectLst/>
                <a:latin typeface="Calibri Light" panose="020F0302020204030204" pitchFamily="34" charset="0"/>
                <a:ea typeface="Calibri" panose="020F0502020204030204" pitchFamily="34" charset="0"/>
              </a:rPr>
              <a:t> of symbolische actie inzetten: bijvoorbeeld het afbeelden van een leerling met hoofddoek op je schoolfolder, terwijl dat helemaal niet representatief is voor de school) zijn bekende valkuilen in het discours. </a:t>
            </a:r>
            <a:r>
              <a:rPr lang="nl-NL" sz="1800" kern="100" dirty="0" err="1">
                <a:effectLst/>
                <a:latin typeface="Calibri Light" panose="020F0302020204030204" pitchFamily="34" charset="0"/>
                <a:ea typeface="Calibri" panose="020F0502020204030204" pitchFamily="34" charset="0"/>
                <a:cs typeface="Times New Roman" panose="02020603050405020304" pitchFamily="18" charset="0"/>
              </a:rPr>
              <a:t>Bouchallikht</a:t>
            </a:r>
            <a:r>
              <a:rPr lang="nl-NL" sz="1800" kern="100" dirty="0">
                <a:effectLst/>
                <a:latin typeface="Calibri Light" panose="020F0302020204030204" pitchFamily="34" charset="0"/>
                <a:ea typeface="Calibri" panose="020F0502020204030204" pitchFamily="34" charset="0"/>
                <a:cs typeface="Times New Roman" panose="02020603050405020304" pitchFamily="18" charset="0"/>
              </a:rPr>
              <a:t>, K &amp; </a:t>
            </a:r>
            <a:r>
              <a:rPr lang="nl-NL" sz="1800" kern="100" dirty="0" err="1">
                <a:effectLst/>
                <a:latin typeface="Calibri Light" panose="020F0302020204030204" pitchFamily="34" charset="0"/>
                <a:ea typeface="Calibri" panose="020F0502020204030204" pitchFamily="34" charset="0"/>
                <a:cs typeface="Times New Roman" panose="02020603050405020304" pitchFamily="18" charset="0"/>
              </a:rPr>
              <a:t>Papaikonomou</a:t>
            </a:r>
            <a:r>
              <a:rPr lang="nl-NL" sz="1800" kern="100" dirty="0">
                <a:effectLst/>
                <a:latin typeface="Calibri Light" panose="020F0302020204030204" pitchFamily="34" charset="0"/>
                <a:ea typeface="Calibri" panose="020F0502020204030204" pitchFamily="34" charset="0"/>
                <a:cs typeface="Times New Roman" panose="02020603050405020304" pitchFamily="18" charset="0"/>
              </a:rPr>
              <a:t>, Z (2021). </a:t>
            </a:r>
            <a:r>
              <a:rPr lang="nl-NL" sz="1800" i="1" kern="100" dirty="0">
                <a:effectLst/>
                <a:latin typeface="Calibri Light" panose="020F0302020204030204" pitchFamily="34" charset="0"/>
                <a:ea typeface="Calibri" panose="020F0502020204030204" pitchFamily="34" charset="0"/>
                <a:cs typeface="Times New Roman" panose="02020603050405020304" pitchFamily="18" charset="0"/>
              </a:rPr>
              <a:t>De inclusie marathon. Over diversiteit en gelijkwaardigheid op de werkvloer.</a:t>
            </a:r>
            <a:r>
              <a:rPr lang="nl-NL"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Amsterdam, </a:t>
            </a:r>
            <a:r>
              <a:rPr lang="en-GB" sz="1800" kern="100" dirty="0" err="1">
                <a:effectLst/>
                <a:latin typeface="Calibri Light" panose="020F0302020204030204" pitchFamily="34" charset="0"/>
                <a:ea typeface="Calibri" panose="020F0502020204030204" pitchFamily="34" charset="0"/>
                <a:cs typeface="Times New Roman" panose="02020603050405020304" pitchFamily="18" charset="0"/>
              </a:rPr>
              <a:t>pag</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54-55, 79-80.</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Merry, M.S. &amp; </a:t>
            </a:r>
            <a:r>
              <a:rPr lang="en-GB" sz="1800" kern="100" dirty="0" err="1">
                <a:effectLst/>
                <a:latin typeface="Calibri Light" panose="020F0302020204030204" pitchFamily="34" charset="0"/>
                <a:ea typeface="Calibri" panose="020F0502020204030204" pitchFamily="34" charset="0"/>
                <a:cs typeface="Times New Roman" panose="02020603050405020304" pitchFamily="18" charset="0"/>
              </a:rPr>
              <a:t>Boterman</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 W. (2020). Educational inequality and state-sponsored elite education: the case of the Dutch gymnasium, in: </a:t>
            </a:r>
            <a:r>
              <a:rPr lang="en-GB" sz="1800" i="1" kern="100" dirty="0">
                <a:effectLst/>
                <a:latin typeface="Calibri Light" panose="020F0302020204030204" pitchFamily="34" charset="0"/>
                <a:ea typeface="Calibri" panose="020F0502020204030204" pitchFamily="34" charset="0"/>
                <a:cs typeface="Times New Roman" panose="02020603050405020304" pitchFamily="18" charset="0"/>
              </a:rPr>
              <a:t>Comparative Education</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 56.4.</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a:extLst>
              <a:ext uri="{FF2B5EF4-FFF2-40B4-BE49-F238E27FC236}">
                <a16:creationId xmlns:a16="http://schemas.microsoft.com/office/drawing/2014/main" id="{8ADA5A12-AC88-F6B4-FD73-85C4C27D5DAC}"/>
              </a:ext>
            </a:extLst>
          </p:cNvPr>
          <p:cNvSpPr>
            <a:spLocks noGrp="1"/>
          </p:cNvSpPr>
          <p:nvPr>
            <p:ph type="sldNum" sz="quarter" idx="5"/>
          </p:nvPr>
        </p:nvSpPr>
        <p:spPr/>
        <p:txBody>
          <a:bodyPr/>
          <a:lstStyle/>
          <a:p>
            <a:fld id="{9BD62CB4-E611-BA46-B0D7-A3B61B2BD829}" type="slidenum">
              <a:rPr lang="nl-NL" smtClean="0"/>
              <a:t>7</a:t>
            </a:fld>
            <a:endParaRPr lang="nl-NL"/>
          </a:p>
        </p:txBody>
      </p:sp>
    </p:spTree>
    <p:extLst>
      <p:ext uri="{BB962C8B-B14F-4D97-AF65-F5344CB8AC3E}">
        <p14:creationId xmlns:p14="http://schemas.microsoft.com/office/powerpoint/2010/main" val="2767703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7A558-2263-56BF-CF61-27199FC11A1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A259D0F-4A4E-C0BE-D980-AABA5E51549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4BF350C-DC9D-C659-EA5E-1B994117C5E6}"/>
              </a:ext>
            </a:extLst>
          </p:cNvPr>
          <p:cNvSpPr>
            <a:spLocks noGrp="1"/>
          </p:cNvSpPr>
          <p:nvPr>
            <p:ph type="body" idx="1"/>
          </p:nvPr>
        </p:nvSpPr>
        <p:spPr/>
        <p:txBody>
          <a:bodyPr/>
          <a:lstStyle/>
          <a:p>
            <a:r>
              <a:rPr lang="nl-NL" dirty="0"/>
              <a:t>Van de 5 verbeterthema’s zijn de eerste 2 meer op gebied van werving, nr. 3-5 geven meer vorm aan het thuisgevoel.</a:t>
            </a:r>
          </a:p>
          <a:p>
            <a:pPr marL="228600" indent="-228600">
              <a:buAutoNum type="arabicParenR"/>
            </a:pPr>
            <a:r>
              <a:rPr lang="nl-NL" dirty="0"/>
              <a:t>Instroom vanuit po</a:t>
            </a:r>
          </a:p>
          <a:p>
            <a:pPr marL="228600" indent="-228600">
              <a:buAutoNum type="arabicParenR"/>
            </a:pPr>
            <a:r>
              <a:rPr lang="nl-NL" dirty="0"/>
              <a:t>Instroom (en doorstroom) binnen VO</a:t>
            </a:r>
          </a:p>
          <a:p>
            <a:pPr marL="228600" indent="-228600">
              <a:buAutoNum type="arabicParenR"/>
            </a:pPr>
            <a:r>
              <a:rPr lang="nl-NL" dirty="0"/>
              <a:t>Financiële drempels</a:t>
            </a:r>
          </a:p>
          <a:p>
            <a:pPr marL="228600" indent="-228600">
              <a:buAutoNum type="arabicParenR"/>
            </a:pPr>
            <a:r>
              <a:rPr lang="nl-NL" dirty="0"/>
              <a:t>Curriculum klassieke talen</a:t>
            </a:r>
          </a:p>
          <a:p>
            <a:pPr marL="228600" indent="-228600">
              <a:buAutoNum type="arabicParenR"/>
            </a:pPr>
            <a:r>
              <a:rPr lang="nl-NL" dirty="0"/>
              <a:t>Oudheid exclusief voor gymnasia</a:t>
            </a:r>
          </a:p>
          <a:p>
            <a:pPr marL="228600" indent="-228600">
              <a:buAutoNum type="arabicParenR"/>
            </a:pPr>
            <a:endParaRPr lang="nl-NL" dirty="0"/>
          </a:p>
        </p:txBody>
      </p:sp>
      <p:sp>
        <p:nvSpPr>
          <p:cNvPr id="4" name="Tijdelijke aanduiding voor dianummer 3">
            <a:extLst>
              <a:ext uri="{FF2B5EF4-FFF2-40B4-BE49-F238E27FC236}">
                <a16:creationId xmlns:a16="http://schemas.microsoft.com/office/drawing/2014/main" id="{BF179837-5C20-C839-4E59-266F4B5B93C7}"/>
              </a:ext>
            </a:extLst>
          </p:cNvPr>
          <p:cNvSpPr>
            <a:spLocks noGrp="1"/>
          </p:cNvSpPr>
          <p:nvPr>
            <p:ph type="sldNum" sz="quarter" idx="5"/>
          </p:nvPr>
        </p:nvSpPr>
        <p:spPr/>
        <p:txBody>
          <a:bodyPr/>
          <a:lstStyle/>
          <a:p>
            <a:fld id="{9BD62CB4-E611-BA46-B0D7-A3B61B2BD829}" type="slidenum">
              <a:rPr lang="nl-NL" smtClean="0"/>
              <a:t>8</a:t>
            </a:fld>
            <a:endParaRPr lang="nl-NL"/>
          </a:p>
        </p:txBody>
      </p:sp>
    </p:spTree>
    <p:extLst>
      <p:ext uri="{BB962C8B-B14F-4D97-AF65-F5344CB8AC3E}">
        <p14:creationId xmlns:p14="http://schemas.microsoft.com/office/powerpoint/2010/main" val="364323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E3135-0A02-2345-DE8E-D1286060EEC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B10B341-CA00-701E-1045-3755B31C8B8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8F0BB2B-3D90-6AB6-76E1-393B768F3BF8}"/>
              </a:ext>
            </a:extLst>
          </p:cNvPr>
          <p:cNvSpPr>
            <a:spLocks noGrp="1"/>
          </p:cNvSpPr>
          <p:nvPr>
            <p:ph type="body" idx="1"/>
          </p:nvPr>
        </p:nvSpPr>
        <p:spPr/>
        <p:txBody>
          <a:bodyPr/>
          <a:lstStyle/>
          <a:p>
            <a:r>
              <a:rPr lang="nl-NL" sz="1200" dirty="0">
                <a:latin typeface="+mn-lt"/>
              </a:rPr>
              <a:t>Opzet vragenlijst SHZG / VU om thuisgevoel op de </a:t>
            </a:r>
            <a:r>
              <a:rPr lang="nl-NL" sz="1200" dirty="0" err="1">
                <a:latin typeface="+mn-lt"/>
              </a:rPr>
              <a:t>categoralen</a:t>
            </a:r>
            <a:r>
              <a:rPr lang="nl-NL" sz="1200" dirty="0">
                <a:latin typeface="+mn-lt"/>
              </a:rPr>
              <a:t> in beeld te krijgen.</a:t>
            </a:r>
          </a:p>
          <a:p>
            <a:r>
              <a:rPr lang="nl-NL" sz="1200" b="1" dirty="0">
                <a:latin typeface="+mn-lt"/>
              </a:rPr>
              <a:t>NB binnen een categoraal gymnasium worden alle leerlingen van de school geënquêteerd. Want homogene populatie</a:t>
            </a:r>
          </a:p>
          <a:p>
            <a:endParaRPr lang="nl-NL" sz="1200" b="1" dirty="0">
              <a:latin typeface="+mn-lt"/>
            </a:endParaRPr>
          </a:p>
          <a:p>
            <a:r>
              <a:rPr lang="nl-NL" b="1" dirty="0"/>
              <a:t>Wie ben jij?</a:t>
            </a:r>
          </a:p>
          <a:p>
            <a:pPr marL="228600" indent="-228600">
              <a:buAutoNum type="arabicParenR"/>
            </a:pPr>
            <a:r>
              <a:rPr lang="nl-NL" dirty="0"/>
              <a:t>leerjaar?</a:t>
            </a:r>
          </a:p>
          <a:p>
            <a:pPr marL="228600" indent="-228600">
              <a:buAutoNum type="arabicParenR"/>
            </a:pPr>
            <a:r>
              <a:rPr lang="nl-NL" dirty="0"/>
              <a:t>Identiteit / gender</a:t>
            </a:r>
          </a:p>
          <a:p>
            <a:pPr marL="228600" indent="-228600">
              <a:buAutoNum type="arabicParenR"/>
            </a:pPr>
            <a:r>
              <a:rPr lang="nl-NL" dirty="0"/>
              <a:t>Geboren in?</a:t>
            </a:r>
          </a:p>
          <a:p>
            <a:pPr marL="228600" indent="-228600">
              <a:buAutoNum type="arabicParenR"/>
            </a:pPr>
            <a:r>
              <a:rPr lang="nl-NL" dirty="0"/>
              <a:t>Ouders geboren in?</a:t>
            </a:r>
          </a:p>
          <a:p>
            <a:pPr marL="228600" indent="-228600">
              <a:buAutoNum type="arabicParenR"/>
            </a:pPr>
            <a:r>
              <a:rPr lang="nl-NL" dirty="0"/>
              <a:t>Grootouders geboren in?</a:t>
            </a:r>
          </a:p>
          <a:p>
            <a:pPr marL="228600" indent="-228600">
              <a:buAutoNum type="arabicParenR"/>
            </a:pPr>
            <a:r>
              <a:rPr lang="nl-NL" dirty="0"/>
              <a:t>Ouders gymnasium?</a:t>
            </a:r>
          </a:p>
          <a:p>
            <a:pPr marL="228600" indent="-228600">
              <a:buAutoNum type="arabicParenR"/>
            </a:pPr>
            <a:r>
              <a:rPr lang="nl-NL" dirty="0"/>
              <a:t>Opleiding ouders</a:t>
            </a:r>
          </a:p>
          <a:p>
            <a:pPr marL="228600" indent="-228600">
              <a:buAutoNum type="arabicParenR"/>
            </a:pPr>
            <a:r>
              <a:rPr lang="nl-NL" dirty="0"/>
              <a:t>Jouw basisschool?</a:t>
            </a:r>
          </a:p>
          <a:p>
            <a:pPr marL="228600" indent="-228600">
              <a:buAutoNum type="arabicParenR"/>
            </a:pPr>
            <a:r>
              <a:rPr lang="nl-NL" dirty="0"/>
              <a:t>Religie of levensbeschouwing?</a:t>
            </a:r>
          </a:p>
          <a:p>
            <a:pPr marL="228600" indent="-228600">
              <a:buAutoNum type="arabicParenR"/>
            </a:pPr>
            <a:endParaRPr lang="nl-NL" dirty="0"/>
          </a:p>
          <a:p>
            <a:pPr marL="0" indent="0">
              <a:buFontTx/>
              <a:buNone/>
            </a:pPr>
            <a:r>
              <a:rPr lang="nl-NL" b="1" dirty="0" err="1"/>
              <a:t>Thuisvoelen</a:t>
            </a:r>
            <a:r>
              <a:rPr lang="nl-NL" b="1" dirty="0"/>
              <a:t> en acceptatie op jouw school</a:t>
            </a:r>
          </a:p>
          <a:p>
            <a:pPr marL="228600" indent="-228600">
              <a:buFontTx/>
              <a:buAutoNum type="arabicParenR"/>
            </a:pPr>
            <a:r>
              <a:rPr lang="nl-NL" b="0" dirty="0"/>
              <a:t>Lid / actief bij een van de groepen in school?</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nl-NL" dirty="0"/>
              <a:t>In hoeverre ben je het eens met onderstaande stellingen in de context van jouw school?</a:t>
            </a:r>
          </a:p>
          <a:p>
            <a:pPr marL="0" indent="0">
              <a:buFontTx/>
              <a:buNone/>
            </a:pPr>
            <a:r>
              <a:rPr lang="nl-NL" dirty="0"/>
              <a:t>5-punts </a:t>
            </a:r>
            <a:r>
              <a:rPr lang="nl-NL" dirty="0" err="1"/>
              <a:t>likertschaal</a:t>
            </a:r>
            <a:r>
              <a:rPr lang="nl-NL" dirty="0"/>
              <a:t>: (bijna) nooit – soms – regelmatig - (bijna) altijd – geen antwoord</a:t>
            </a:r>
          </a:p>
          <a:p>
            <a:pPr marL="0" indent="0">
              <a:buFontTx/>
              <a:buNone/>
            </a:pPr>
            <a:endParaRPr lang="nl-NL" b="0" dirty="0"/>
          </a:p>
          <a:p>
            <a:pPr marL="0" indent="0">
              <a:buFontTx/>
              <a:buNone/>
            </a:pPr>
            <a:endParaRPr lang="nl-NL" b="0" dirty="0"/>
          </a:p>
          <a:p>
            <a:pPr marL="0" indent="0">
              <a:buFontTx/>
              <a:buNone/>
            </a:pPr>
            <a:r>
              <a:rPr lang="nl-NL" dirty="0"/>
              <a:t>Ik voel me thuis op school.</a:t>
            </a:r>
          </a:p>
          <a:p>
            <a:pPr marL="0" indent="0">
              <a:buFontTx/>
              <a:buNone/>
            </a:pPr>
            <a:r>
              <a:rPr lang="nl-NL" dirty="0"/>
              <a:t>Ik voel me thuis in de klas.</a:t>
            </a:r>
          </a:p>
          <a:p>
            <a:pPr marL="0" indent="0">
              <a:buFontTx/>
              <a:buNone/>
            </a:pPr>
            <a:r>
              <a:rPr lang="nl-NL" dirty="0"/>
              <a:t>Ik vind het niet prettig hoe leerlingen met elkaar omgaan op school.</a:t>
            </a:r>
          </a:p>
          <a:p>
            <a:pPr marL="0" indent="0">
              <a:buFontTx/>
              <a:buNone/>
            </a:pPr>
            <a:r>
              <a:rPr lang="nl-NL" dirty="0"/>
              <a:t>Ik kan mezelf zijn zonder dat dit negatieve gevolgen heeft.</a:t>
            </a:r>
          </a:p>
          <a:p>
            <a:pPr marL="0" indent="0">
              <a:buFontTx/>
              <a:buNone/>
            </a:pPr>
            <a:r>
              <a:rPr lang="nl-NL" dirty="0"/>
              <a:t>Ik voel me ongemakkelijk in de omgang met medeleerlingen die anders zijn qua levensstijl, achtergrond en cultuur.</a:t>
            </a:r>
          </a:p>
          <a:p>
            <a:pPr marL="0" indent="0">
              <a:buFontTx/>
              <a:buNone/>
            </a:pPr>
            <a:r>
              <a:rPr lang="nl-NL" dirty="0"/>
              <a:t>Ik ga graag naar de les.</a:t>
            </a:r>
          </a:p>
          <a:p>
            <a:pPr marL="0" indent="0">
              <a:buFontTx/>
              <a:buNone/>
            </a:pPr>
            <a:r>
              <a:rPr lang="nl-NL" dirty="0"/>
              <a:t>Ik zie dingen die ik uitsluitend of discriminerend vind voor mijzelf of anderen.</a:t>
            </a:r>
          </a:p>
          <a:p>
            <a:pPr marL="0" indent="0">
              <a:buFontTx/>
              <a:buNone/>
            </a:pPr>
            <a:r>
              <a:rPr lang="nl-NL" dirty="0"/>
              <a:t>Ik heb het gevoel dat het beeld dat anderen op school over mij hebben, wordt bepaald door mijn achtergrond </a:t>
            </a:r>
            <a:r>
              <a:rPr lang="nl-NL" dirty="0" err="1"/>
              <a:t>ipv</a:t>
            </a:r>
            <a:r>
              <a:rPr lang="nl-NL" dirty="0"/>
              <a:t> mijn persoonlijkheid.</a:t>
            </a:r>
          </a:p>
          <a:p>
            <a:pPr marL="0" indent="0">
              <a:buFontTx/>
              <a:buNone/>
            </a:pPr>
            <a:r>
              <a:rPr lang="nl-NL" dirty="0"/>
              <a:t>Als ik beeldmateriaal zie van school (zoals posters) dan heb ik het gevoel dat ik een school heb gekozen die bij mij past.</a:t>
            </a:r>
          </a:p>
          <a:p>
            <a:pPr marL="0" indent="0">
              <a:buFontTx/>
              <a:buNone/>
            </a:pPr>
            <a:endParaRPr lang="nl-NL" dirty="0"/>
          </a:p>
          <a:p>
            <a:pPr marL="0" indent="0">
              <a:buFontTx/>
              <a:buNone/>
            </a:pPr>
            <a:r>
              <a:rPr lang="nl-NL" dirty="0"/>
              <a:t>3) In hoeverre ben je het eens met onderstaande stellingen in de context van jouw school?</a:t>
            </a:r>
          </a:p>
          <a:p>
            <a:pPr marL="0" indent="0">
              <a:buFontTx/>
              <a:buNone/>
            </a:pPr>
            <a:r>
              <a:rPr lang="nl-NL" dirty="0"/>
              <a:t>5-punts </a:t>
            </a:r>
            <a:r>
              <a:rPr lang="nl-NL" dirty="0" err="1"/>
              <a:t>likertschaal</a:t>
            </a:r>
            <a:r>
              <a:rPr lang="nl-NL" dirty="0"/>
              <a:t>: (bijna) nooit – soms – regelmatig - (bijna) altijd – geen antwoord</a:t>
            </a:r>
          </a:p>
          <a:p>
            <a:pPr marL="0" indent="0">
              <a:buFontTx/>
              <a:buNone/>
            </a:pPr>
            <a:endParaRPr lang="nl-NL" dirty="0"/>
          </a:p>
          <a:p>
            <a:pPr marL="0" indent="0">
              <a:buFontTx/>
              <a:buNone/>
            </a:pPr>
            <a:r>
              <a:rPr lang="nl-NL" dirty="0"/>
              <a:t>Onder medeleerlingen heb ik het gevoel dat ik erbij hoor.</a:t>
            </a:r>
          </a:p>
          <a:p>
            <a:pPr marL="0" indent="0">
              <a:buFontTx/>
              <a:buNone/>
            </a:pPr>
            <a:r>
              <a:rPr lang="nl-NL" dirty="0"/>
              <a:t>Als er een sociale activiteit is op school, neem ik hieraan deel.</a:t>
            </a:r>
          </a:p>
          <a:p>
            <a:pPr marL="0" indent="0">
              <a:buFontTx/>
              <a:buNone/>
            </a:pPr>
            <a:r>
              <a:rPr lang="nl-NL" dirty="0"/>
              <a:t>Mijn bijdragen tijdens lessen worden serieus genomen door mijn medeleerlingen.</a:t>
            </a:r>
          </a:p>
          <a:p>
            <a:pPr marL="0" indent="0">
              <a:buFontTx/>
              <a:buNone/>
            </a:pPr>
            <a:r>
              <a:rPr lang="nl-NL" dirty="0"/>
              <a:t>Mijn voorkomen (uiterlijk, taalgebruik) worden geaccepteerd door mijn medeleerlingen.</a:t>
            </a:r>
          </a:p>
          <a:p>
            <a:pPr marL="0" indent="0">
              <a:buFontTx/>
              <a:buNone/>
            </a:pPr>
            <a:r>
              <a:rPr lang="nl-NL" dirty="0"/>
              <a:t>Ik word gediscrimineerd door medeleerlingen.</a:t>
            </a:r>
          </a:p>
          <a:p>
            <a:pPr marL="0" indent="0">
              <a:buFontTx/>
              <a:buNone/>
            </a:pPr>
            <a:r>
              <a:rPr lang="nl-NL" dirty="0"/>
              <a:t>Ik vind het moeilijk om medeleerlingen te vinden om mee samen te werken.</a:t>
            </a:r>
          </a:p>
          <a:p>
            <a:pPr marL="0" indent="0">
              <a:buFontTx/>
              <a:buNone/>
            </a:pPr>
            <a:r>
              <a:rPr lang="nl-NL" dirty="0"/>
              <a:t>Ik vraag mijn medeleerlingen om hulp, als ik dat nodig heb.</a:t>
            </a:r>
          </a:p>
          <a:p>
            <a:pPr marL="0" indent="0">
              <a:buFontTx/>
              <a:buNone/>
            </a:pPr>
            <a:r>
              <a:rPr lang="nl-NL" dirty="0"/>
              <a:t>In mijn vrijetijd spreek ik af met medeleerlingen.</a:t>
            </a:r>
          </a:p>
          <a:p>
            <a:pPr marL="0" indent="0">
              <a:buFontTx/>
              <a:buNone/>
            </a:pPr>
            <a:r>
              <a:rPr lang="nl-NL" dirty="0"/>
              <a:t>Ik zou graag willen dat de vriendengroep op school meer divers zou zijn.</a:t>
            </a:r>
          </a:p>
          <a:p>
            <a:pPr marL="0" indent="0">
              <a:buFontTx/>
              <a:buNone/>
            </a:pPr>
            <a:r>
              <a:rPr lang="nl-NL" dirty="0"/>
              <a:t>Docenten op school kennen mij bij naam.</a:t>
            </a:r>
          </a:p>
          <a:p>
            <a:pPr marL="0" indent="0">
              <a:buFontTx/>
              <a:buNone/>
            </a:pPr>
            <a:r>
              <a:rPr lang="nl-NL" dirty="0"/>
              <a:t>Mijn bijdragen in de les worden serieus genomen door de docent.</a:t>
            </a:r>
          </a:p>
          <a:p>
            <a:pPr marL="0" indent="0">
              <a:buFontTx/>
              <a:buNone/>
            </a:pPr>
            <a:r>
              <a:rPr lang="nl-NL" dirty="0"/>
              <a:t>Ik denk dat de docenten mijn capaciteiten te laag inschatten.</a:t>
            </a:r>
          </a:p>
          <a:p>
            <a:pPr marL="0" indent="0">
              <a:buFontTx/>
              <a:buNone/>
            </a:pPr>
            <a:r>
              <a:rPr lang="nl-NL" dirty="0"/>
              <a:t>Ik word gediscrimineerd door docenten.</a:t>
            </a:r>
          </a:p>
          <a:p>
            <a:pPr marL="0" indent="0">
              <a:buFontTx/>
              <a:buNone/>
            </a:pPr>
            <a:r>
              <a:rPr lang="nl-NL" dirty="0"/>
              <a:t>Als ik hulp nodig heb bij een vak, voel ik me vrij dit aan de docent te vragen.</a:t>
            </a:r>
          </a:p>
          <a:p>
            <a:pPr marL="0" indent="0">
              <a:buFontTx/>
              <a:buNone/>
            </a:pPr>
            <a:r>
              <a:rPr lang="nl-NL" dirty="0"/>
              <a:t>Als er in mijn persoonlijke leven iets aan de hand is waardoor ik minder goed kan leren of werken voor school, dan bespreek ik dat met mijn mentor of één van de docenten.</a:t>
            </a:r>
          </a:p>
          <a:p>
            <a:pPr marL="0" indent="0">
              <a:buFontTx/>
              <a:buNone/>
            </a:pPr>
            <a:r>
              <a:rPr lang="nl-NL" dirty="0"/>
              <a:t>In de lesstof die besproken wordt, komen onderwerpen uit verschillende werelddelen en culturen aan bod.</a:t>
            </a:r>
          </a:p>
          <a:p>
            <a:pPr marL="0" indent="0">
              <a:buFontTx/>
              <a:buNone/>
            </a:pPr>
            <a:endParaRPr lang="nl-NL" dirty="0"/>
          </a:p>
          <a:p>
            <a:pPr marL="0" indent="0">
              <a:buFontTx/>
              <a:buNone/>
            </a:pPr>
            <a:r>
              <a:rPr lang="nl-NL" dirty="0"/>
              <a:t>4) In hoeverre ben je het eens met onderstaande stelling:</a:t>
            </a:r>
          </a:p>
          <a:p>
            <a:pPr marL="0" indent="0">
              <a:buFontTx/>
              <a:buNone/>
            </a:pPr>
            <a:r>
              <a:rPr lang="nl-NL" dirty="0"/>
              <a:t>4-punts </a:t>
            </a:r>
            <a:r>
              <a:rPr lang="nl-NL" dirty="0" err="1"/>
              <a:t>likertschaal</a:t>
            </a:r>
            <a:r>
              <a:rPr lang="nl-NL" dirty="0"/>
              <a:t>: (bijna) nooit – soms – regelmatig – (bijna) altijd</a:t>
            </a:r>
          </a:p>
          <a:p>
            <a:pPr marL="0" indent="0">
              <a:buFontTx/>
              <a:buNone/>
            </a:pPr>
            <a:endParaRPr lang="nl-NL" dirty="0"/>
          </a:p>
          <a:p>
            <a:pPr marL="0" indent="0">
              <a:buFontTx/>
              <a:buNone/>
            </a:pPr>
            <a:r>
              <a:rPr lang="nl-NL" dirty="0"/>
              <a:t>“Ik krijg les van docenten die op mij lijken.”</a:t>
            </a:r>
          </a:p>
          <a:p>
            <a:pPr marL="0" indent="0">
              <a:buFontTx/>
              <a:buNone/>
            </a:pPr>
            <a:endParaRPr lang="nl-NL" dirty="0"/>
          </a:p>
          <a:p>
            <a:pPr marL="0" indent="0">
              <a:buFontTx/>
              <a:buNone/>
            </a:pPr>
            <a:r>
              <a:rPr lang="nl-NL" dirty="0"/>
              <a:t>5) Wil je je antwoord toelichten?</a:t>
            </a:r>
          </a:p>
          <a:p>
            <a:pPr marL="0" indent="0">
              <a:buFontTx/>
              <a:buNone/>
            </a:pPr>
            <a:endParaRPr lang="nl-NL" dirty="0"/>
          </a:p>
          <a:p>
            <a:pPr marL="0" indent="0">
              <a:buFontTx/>
              <a:buNone/>
            </a:pPr>
            <a:r>
              <a:rPr lang="nl-NL" dirty="0"/>
              <a:t>6) Hoe vaak zie (of ervaar) je uitsluiting of discriminatie op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5-punts </a:t>
            </a:r>
            <a:r>
              <a:rPr lang="nl-NL" dirty="0" err="1"/>
              <a:t>likertschaal</a:t>
            </a:r>
            <a:r>
              <a:rPr lang="nl-NL" dirty="0"/>
              <a:t>: (bijna) nooit – soms – regelmatig - (bijna) altijd – geen antwoord</a:t>
            </a:r>
          </a:p>
          <a:p>
            <a:pPr marL="0" indent="0">
              <a:buFontTx/>
              <a:buNone/>
            </a:pPr>
            <a:endParaRPr lang="nl-NL" dirty="0"/>
          </a:p>
          <a:p>
            <a:pPr marL="0" indent="0">
              <a:buFontTx/>
              <a:buNone/>
            </a:pPr>
            <a:r>
              <a:rPr lang="nl-NL" dirty="0"/>
              <a:t>Door leerlingen in de les</a:t>
            </a:r>
          </a:p>
          <a:p>
            <a:pPr marL="0" indent="0">
              <a:buFontTx/>
              <a:buNone/>
            </a:pPr>
            <a:r>
              <a:rPr lang="nl-NL" dirty="0"/>
              <a:t>Door leerlingen buiten de les.</a:t>
            </a:r>
          </a:p>
          <a:p>
            <a:pPr marL="0" indent="0">
              <a:buFontTx/>
              <a:buNone/>
            </a:pPr>
            <a:r>
              <a:rPr lang="nl-NL" dirty="0"/>
              <a:t>Door docenten.</a:t>
            </a:r>
          </a:p>
          <a:p>
            <a:pPr marL="0" indent="0">
              <a:buFontTx/>
              <a:buNone/>
            </a:pPr>
            <a:r>
              <a:rPr lang="nl-NL" dirty="0"/>
              <a:t>Door anderen in andere situaties.</a:t>
            </a:r>
          </a:p>
          <a:p>
            <a:pPr marL="0" indent="0">
              <a:buFontTx/>
              <a:buNone/>
            </a:pPr>
            <a:endParaRPr lang="nl-NL" dirty="0"/>
          </a:p>
          <a:p>
            <a:pPr marL="0" indent="0">
              <a:buFontTx/>
              <a:buNone/>
            </a:pPr>
            <a:endParaRPr lang="nl-NL" dirty="0"/>
          </a:p>
          <a:p>
            <a:pPr marL="0" indent="0">
              <a:buFontTx/>
              <a:buNone/>
            </a:pPr>
            <a:endParaRPr lang="nl-NL" dirty="0"/>
          </a:p>
          <a:p>
            <a:pPr marL="0" indent="0">
              <a:buFontTx/>
              <a:buNone/>
            </a:pPr>
            <a:endParaRPr lang="nl-NL" dirty="0"/>
          </a:p>
          <a:p>
            <a:pPr marL="0" indent="0">
              <a:buFontTx/>
              <a:buNone/>
            </a:pPr>
            <a:endParaRPr lang="nl-NL" dirty="0"/>
          </a:p>
          <a:p>
            <a:pPr marL="0" indent="0">
              <a:buFontTx/>
              <a:buNone/>
            </a:pPr>
            <a:endParaRPr lang="nl-NL" dirty="0"/>
          </a:p>
          <a:p>
            <a:pPr marL="0" indent="0">
              <a:buFontTx/>
              <a:buNone/>
            </a:pPr>
            <a:endParaRPr lang="nl-NL" dirty="0"/>
          </a:p>
          <a:p>
            <a:pPr marL="0" indent="0">
              <a:buFontTx/>
              <a:buNone/>
            </a:pPr>
            <a:endParaRPr lang="nl-NL" dirty="0"/>
          </a:p>
        </p:txBody>
      </p:sp>
      <p:sp>
        <p:nvSpPr>
          <p:cNvPr id="4" name="Tijdelijke aanduiding voor dianummer 3">
            <a:extLst>
              <a:ext uri="{FF2B5EF4-FFF2-40B4-BE49-F238E27FC236}">
                <a16:creationId xmlns:a16="http://schemas.microsoft.com/office/drawing/2014/main" id="{96E232D6-7E7F-D6CB-FE17-CA4BB6A28DBE}"/>
              </a:ext>
            </a:extLst>
          </p:cNvPr>
          <p:cNvSpPr>
            <a:spLocks noGrp="1"/>
          </p:cNvSpPr>
          <p:nvPr>
            <p:ph type="sldNum" sz="quarter" idx="5"/>
          </p:nvPr>
        </p:nvSpPr>
        <p:spPr/>
        <p:txBody>
          <a:bodyPr/>
          <a:lstStyle/>
          <a:p>
            <a:fld id="{9BD62CB4-E611-BA46-B0D7-A3B61B2BD829}" type="slidenum">
              <a:rPr lang="nl-NL" smtClean="0"/>
              <a:t>9</a:t>
            </a:fld>
            <a:endParaRPr lang="nl-NL"/>
          </a:p>
        </p:txBody>
      </p:sp>
    </p:spTree>
    <p:extLst>
      <p:ext uri="{BB962C8B-B14F-4D97-AF65-F5344CB8AC3E}">
        <p14:creationId xmlns:p14="http://schemas.microsoft.com/office/powerpoint/2010/main" val="3769231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C173D-6578-6946-AC53-81EBCB00D9A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027DEAD-4FB0-F046-BB01-ABD63ABF07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3183707-2102-FC43-ADF9-B590F2D5A8A5}"/>
              </a:ext>
            </a:extLst>
          </p:cNvPr>
          <p:cNvSpPr>
            <a:spLocks noGrp="1"/>
          </p:cNvSpPr>
          <p:nvPr>
            <p:ph type="dt" sz="half" idx="10"/>
          </p:nvPr>
        </p:nvSpPr>
        <p:spPr/>
        <p:txBody>
          <a:bodyPr/>
          <a:lstStyle/>
          <a:p>
            <a:fld id="{5B568E51-4EA6-5C46-9DD1-1CA50A5A2FCD}" type="datetimeFigureOut">
              <a:rPr lang="nl-NL" smtClean="0"/>
              <a:t>22-01-2024</a:t>
            </a:fld>
            <a:endParaRPr lang="nl-NL"/>
          </a:p>
        </p:txBody>
      </p:sp>
      <p:sp>
        <p:nvSpPr>
          <p:cNvPr id="5" name="Tijdelijke aanduiding voor voettekst 4">
            <a:extLst>
              <a:ext uri="{FF2B5EF4-FFF2-40B4-BE49-F238E27FC236}">
                <a16:creationId xmlns:a16="http://schemas.microsoft.com/office/drawing/2014/main" id="{1B590F15-BCF0-CD41-BCCB-0939AAEC83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273CE6-B8C1-9848-BB98-32D56F2081F6}"/>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344748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4B724-E81E-924B-8AF5-7C1C486D6AB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0DE8E06-7214-424E-AC55-9E5C6311AD3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26C8D1-2CE0-7440-8957-16F6AC9129C7}"/>
              </a:ext>
            </a:extLst>
          </p:cNvPr>
          <p:cNvSpPr>
            <a:spLocks noGrp="1"/>
          </p:cNvSpPr>
          <p:nvPr>
            <p:ph type="dt" sz="half" idx="10"/>
          </p:nvPr>
        </p:nvSpPr>
        <p:spPr/>
        <p:txBody>
          <a:bodyPr/>
          <a:lstStyle/>
          <a:p>
            <a:fld id="{5B568E51-4EA6-5C46-9DD1-1CA50A5A2FCD}" type="datetimeFigureOut">
              <a:rPr lang="nl-NL" smtClean="0"/>
              <a:t>22-01-2024</a:t>
            </a:fld>
            <a:endParaRPr lang="nl-NL"/>
          </a:p>
        </p:txBody>
      </p:sp>
      <p:sp>
        <p:nvSpPr>
          <p:cNvPr id="5" name="Tijdelijke aanduiding voor voettekst 4">
            <a:extLst>
              <a:ext uri="{FF2B5EF4-FFF2-40B4-BE49-F238E27FC236}">
                <a16:creationId xmlns:a16="http://schemas.microsoft.com/office/drawing/2014/main" id="{05FD8330-8299-5843-BA27-F96C9544CF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D7B4BD-1612-3C40-9450-B7173A6A6A08}"/>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187144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5DA882D-AEF3-1F4E-9CA0-CDF4FA4CD4B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602CF5F-4364-5E41-80CD-735F949C67D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900125-2663-1F4D-B809-83631E26E9DB}"/>
              </a:ext>
            </a:extLst>
          </p:cNvPr>
          <p:cNvSpPr>
            <a:spLocks noGrp="1"/>
          </p:cNvSpPr>
          <p:nvPr>
            <p:ph type="dt" sz="half" idx="10"/>
          </p:nvPr>
        </p:nvSpPr>
        <p:spPr/>
        <p:txBody>
          <a:bodyPr/>
          <a:lstStyle/>
          <a:p>
            <a:fld id="{5B568E51-4EA6-5C46-9DD1-1CA50A5A2FCD}" type="datetimeFigureOut">
              <a:rPr lang="nl-NL" smtClean="0"/>
              <a:t>22-01-2024</a:t>
            </a:fld>
            <a:endParaRPr lang="nl-NL"/>
          </a:p>
        </p:txBody>
      </p:sp>
      <p:sp>
        <p:nvSpPr>
          <p:cNvPr id="5" name="Tijdelijke aanduiding voor voettekst 4">
            <a:extLst>
              <a:ext uri="{FF2B5EF4-FFF2-40B4-BE49-F238E27FC236}">
                <a16:creationId xmlns:a16="http://schemas.microsoft.com/office/drawing/2014/main" id="{738899B5-04B3-CB40-B9B6-82D3B79ED8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162E9EF-D1AF-ED43-A0AE-BD9B604EA4B0}"/>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112899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652005-C314-124E-83B3-CDBB4743E1F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DCF500B-0768-F24A-8794-4A536385825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A0218B-18B8-9D44-8C68-7A8BC25473F8}"/>
              </a:ext>
            </a:extLst>
          </p:cNvPr>
          <p:cNvSpPr>
            <a:spLocks noGrp="1"/>
          </p:cNvSpPr>
          <p:nvPr>
            <p:ph type="dt" sz="half" idx="10"/>
          </p:nvPr>
        </p:nvSpPr>
        <p:spPr/>
        <p:txBody>
          <a:bodyPr/>
          <a:lstStyle/>
          <a:p>
            <a:fld id="{5B568E51-4EA6-5C46-9DD1-1CA50A5A2FCD}" type="datetimeFigureOut">
              <a:rPr lang="nl-NL" smtClean="0"/>
              <a:t>22-01-2024</a:t>
            </a:fld>
            <a:endParaRPr lang="nl-NL"/>
          </a:p>
        </p:txBody>
      </p:sp>
      <p:sp>
        <p:nvSpPr>
          <p:cNvPr id="5" name="Tijdelijke aanduiding voor voettekst 4">
            <a:extLst>
              <a:ext uri="{FF2B5EF4-FFF2-40B4-BE49-F238E27FC236}">
                <a16:creationId xmlns:a16="http://schemas.microsoft.com/office/drawing/2014/main" id="{9C4A5CE6-5134-D845-9984-1A7F2312BC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3988F1-F61E-4441-A227-27EF7F682ED4}"/>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410356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9FBBE-B158-3B4F-9D74-7937BF380B7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77FC9EC-0D22-9846-A877-B68B3D27C9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81F2E83-6B2A-FB43-A4BD-E3C910C23B63}"/>
              </a:ext>
            </a:extLst>
          </p:cNvPr>
          <p:cNvSpPr>
            <a:spLocks noGrp="1"/>
          </p:cNvSpPr>
          <p:nvPr>
            <p:ph type="dt" sz="half" idx="10"/>
          </p:nvPr>
        </p:nvSpPr>
        <p:spPr/>
        <p:txBody>
          <a:bodyPr/>
          <a:lstStyle/>
          <a:p>
            <a:fld id="{5B568E51-4EA6-5C46-9DD1-1CA50A5A2FCD}" type="datetimeFigureOut">
              <a:rPr lang="nl-NL" smtClean="0"/>
              <a:t>22-01-2024</a:t>
            </a:fld>
            <a:endParaRPr lang="nl-NL"/>
          </a:p>
        </p:txBody>
      </p:sp>
      <p:sp>
        <p:nvSpPr>
          <p:cNvPr id="5" name="Tijdelijke aanduiding voor voettekst 4">
            <a:extLst>
              <a:ext uri="{FF2B5EF4-FFF2-40B4-BE49-F238E27FC236}">
                <a16:creationId xmlns:a16="http://schemas.microsoft.com/office/drawing/2014/main" id="{5D4E7BC4-03B5-3A45-98CB-7006879D7B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C81009F-A244-A84E-9E09-59F9802CA457}"/>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79610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7B7DD-7A79-7746-B2EA-73099F5B5D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ABD23E4-B877-E74E-A3FF-12DCE59DF86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9E66F95-8F0E-B64C-A214-A59450E663E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8C8B979-F4CB-D74C-ADF5-8FC456FDDFB3}"/>
              </a:ext>
            </a:extLst>
          </p:cNvPr>
          <p:cNvSpPr>
            <a:spLocks noGrp="1"/>
          </p:cNvSpPr>
          <p:nvPr>
            <p:ph type="dt" sz="half" idx="10"/>
          </p:nvPr>
        </p:nvSpPr>
        <p:spPr/>
        <p:txBody>
          <a:bodyPr/>
          <a:lstStyle/>
          <a:p>
            <a:fld id="{5B568E51-4EA6-5C46-9DD1-1CA50A5A2FCD}" type="datetimeFigureOut">
              <a:rPr lang="nl-NL" smtClean="0"/>
              <a:t>22-01-2024</a:t>
            </a:fld>
            <a:endParaRPr lang="nl-NL"/>
          </a:p>
        </p:txBody>
      </p:sp>
      <p:sp>
        <p:nvSpPr>
          <p:cNvPr id="6" name="Tijdelijke aanduiding voor voettekst 5">
            <a:extLst>
              <a:ext uri="{FF2B5EF4-FFF2-40B4-BE49-F238E27FC236}">
                <a16:creationId xmlns:a16="http://schemas.microsoft.com/office/drawing/2014/main" id="{D1FF8BBB-2FA1-7C45-8668-03FAA39A40F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CAC25B0-EC7C-864E-A4F5-CE4CD2AAAFB1}"/>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279928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9CB34-AC35-584B-9E5D-3E6D12F6EE6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933B552-49BA-2049-B843-97D06D205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02A2FE4-408E-6C4B-9123-4F5DB55D6FE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06C31AE-C5E2-9C42-AFC5-8BD333BEF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A0156C9-C174-7244-A75A-223D2A3EC7C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995981A-396B-4644-8C6C-59FAD409827C}"/>
              </a:ext>
            </a:extLst>
          </p:cNvPr>
          <p:cNvSpPr>
            <a:spLocks noGrp="1"/>
          </p:cNvSpPr>
          <p:nvPr>
            <p:ph type="dt" sz="half" idx="10"/>
          </p:nvPr>
        </p:nvSpPr>
        <p:spPr/>
        <p:txBody>
          <a:bodyPr/>
          <a:lstStyle/>
          <a:p>
            <a:fld id="{5B568E51-4EA6-5C46-9DD1-1CA50A5A2FCD}" type="datetimeFigureOut">
              <a:rPr lang="nl-NL" smtClean="0"/>
              <a:t>22-01-2024</a:t>
            </a:fld>
            <a:endParaRPr lang="nl-NL"/>
          </a:p>
        </p:txBody>
      </p:sp>
      <p:sp>
        <p:nvSpPr>
          <p:cNvPr id="8" name="Tijdelijke aanduiding voor voettekst 7">
            <a:extLst>
              <a:ext uri="{FF2B5EF4-FFF2-40B4-BE49-F238E27FC236}">
                <a16:creationId xmlns:a16="http://schemas.microsoft.com/office/drawing/2014/main" id="{C741BAAD-1C4C-C848-BF23-8589EA5A058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B526650-706B-A343-9230-92C6A73917B3}"/>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82319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D6027-E962-CA4C-A4E0-406BE52806F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5918552-B58D-4645-9115-E317511A64B1}"/>
              </a:ext>
            </a:extLst>
          </p:cNvPr>
          <p:cNvSpPr>
            <a:spLocks noGrp="1"/>
          </p:cNvSpPr>
          <p:nvPr>
            <p:ph type="dt" sz="half" idx="10"/>
          </p:nvPr>
        </p:nvSpPr>
        <p:spPr/>
        <p:txBody>
          <a:bodyPr/>
          <a:lstStyle/>
          <a:p>
            <a:fld id="{5B568E51-4EA6-5C46-9DD1-1CA50A5A2FCD}" type="datetimeFigureOut">
              <a:rPr lang="nl-NL" smtClean="0"/>
              <a:t>22-01-2024</a:t>
            </a:fld>
            <a:endParaRPr lang="nl-NL"/>
          </a:p>
        </p:txBody>
      </p:sp>
      <p:sp>
        <p:nvSpPr>
          <p:cNvPr id="4" name="Tijdelijke aanduiding voor voettekst 3">
            <a:extLst>
              <a:ext uri="{FF2B5EF4-FFF2-40B4-BE49-F238E27FC236}">
                <a16:creationId xmlns:a16="http://schemas.microsoft.com/office/drawing/2014/main" id="{177E936D-7C82-3F4C-B23B-22A02E261EC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0C64FA6-EFDB-9B47-84E4-5B1A8EFA4815}"/>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59642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8E58140-35E8-7748-B203-E90586055502}"/>
              </a:ext>
            </a:extLst>
          </p:cNvPr>
          <p:cNvSpPr>
            <a:spLocks noGrp="1"/>
          </p:cNvSpPr>
          <p:nvPr>
            <p:ph type="dt" sz="half" idx="10"/>
          </p:nvPr>
        </p:nvSpPr>
        <p:spPr/>
        <p:txBody>
          <a:bodyPr/>
          <a:lstStyle/>
          <a:p>
            <a:fld id="{5B568E51-4EA6-5C46-9DD1-1CA50A5A2FCD}" type="datetimeFigureOut">
              <a:rPr lang="nl-NL" smtClean="0"/>
              <a:t>22-01-2024</a:t>
            </a:fld>
            <a:endParaRPr lang="nl-NL"/>
          </a:p>
        </p:txBody>
      </p:sp>
      <p:sp>
        <p:nvSpPr>
          <p:cNvPr id="3" name="Tijdelijke aanduiding voor voettekst 2">
            <a:extLst>
              <a:ext uri="{FF2B5EF4-FFF2-40B4-BE49-F238E27FC236}">
                <a16:creationId xmlns:a16="http://schemas.microsoft.com/office/drawing/2014/main" id="{E423FF5B-0AD0-BD49-82C7-7473060552B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E0356B0-B450-4540-A02E-1A3CC82FCB15}"/>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328442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47B4D-C574-0B42-85AA-62FA3FC0BF4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02CDABE-CD14-654B-B92E-0FF45F755A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BA4362-1D05-7C45-BC22-D29142AD3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50445C2-D520-FA41-847E-4D30722EAB32}"/>
              </a:ext>
            </a:extLst>
          </p:cNvPr>
          <p:cNvSpPr>
            <a:spLocks noGrp="1"/>
          </p:cNvSpPr>
          <p:nvPr>
            <p:ph type="dt" sz="half" idx="10"/>
          </p:nvPr>
        </p:nvSpPr>
        <p:spPr/>
        <p:txBody>
          <a:bodyPr/>
          <a:lstStyle/>
          <a:p>
            <a:fld id="{5B568E51-4EA6-5C46-9DD1-1CA50A5A2FCD}" type="datetimeFigureOut">
              <a:rPr lang="nl-NL" smtClean="0"/>
              <a:t>22-01-2024</a:t>
            </a:fld>
            <a:endParaRPr lang="nl-NL"/>
          </a:p>
        </p:txBody>
      </p:sp>
      <p:sp>
        <p:nvSpPr>
          <p:cNvPr id="6" name="Tijdelijke aanduiding voor voettekst 5">
            <a:extLst>
              <a:ext uri="{FF2B5EF4-FFF2-40B4-BE49-F238E27FC236}">
                <a16:creationId xmlns:a16="http://schemas.microsoft.com/office/drawing/2014/main" id="{4842DAEE-2386-0140-A260-30DC146794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2F1F6E-2922-8143-89FC-7E76A7F2BDE7}"/>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164228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27418-6F53-084A-977B-DF4E70E15FF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9404BEE-81FA-9A40-8C0B-4730F75905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14A921A-B8D8-F249-8330-4DFABEFEF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D70F71A-3FE4-7343-8C70-76DBA5E2DE0E}"/>
              </a:ext>
            </a:extLst>
          </p:cNvPr>
          <p:cNvSpPr>
            <a:spLocks noGrp="1"/>
          </p:cNvSpPr>
          <p:nvPr>
            <p:ph type="dt" sz="half" idx="10"/>
          </p:nvPr>
        </p:nvSpPr>
        <p:spPr/>
        <p:txBody>
          <a:bodyPr/>
          <a:lstStyle/>
          <a:p>
            <a:fld id="{5B568E51-4EA6-5C46-9DD1-1CA50A5A2FCD}" type="datetimeFigureOut">
              <a:rPr lang="nl-NL" smtClean="0"/>
              <a:t>22-01-2024</a:t>
            </a:fld>
            <a:endParaRPr lang="nl-NL"/>
          </a:p>
        </p:txBody>
      </p:sp>
      <p:sp>
        <p:nvSpPr>
          <p:cNvPr id="6" name="Tijdelijke aanduiding voor voettekst 5">
            <a:extLst>
              <a:ext uri="{FF2B5EF4-FFF2-40B4-BE49-F238E27FC236}">
                <a16:creationId xmlns:a16="http://schemas.microsoft.com/office/drawing/2014/main" id="{A664D8DF-02D9-B642-8836-6C8DC9A4C8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9AFF988-1F70-6840-AF8C-A5C6BFF65D26}"/>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44698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4B2EF3A-60E5-AF47-8637-3CCF52D0F5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59FE2B1-1559-FA49-9A4F-DC5F5DFDB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A449AD-1E9A-D940-883A-344156A932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68E51-4EA6-5C46-9DD1-1CA50A5A2FCD}" type="datetimeFigureOut">
              <a:rPr lang="nl-NL" smtClean="0"/>
              <a:t>22-01-2024</a:t>
            </a:fld>
            <a:endParaRPr lang="nl-NL"/>
          </a:p>
        </p:txBody>
      </p:sp>
      <p:sp>
        <p:nvSpPr>
          <p:cNvPr id="5" name="Tijdelijke aanduiding voor voettekst 4">
            <a:extLst>
              <a:ext uri="{FF2B5EF4-FFF2-40B4-BE49-F238E27FC236}">
                <a16:creationId xmlns:a16="http://schemas.microsoft.com/office/drawing/2014/main" id="{F170BCC4-4DD8-EB42-9F70-8C6A427C7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A57253F-DB61-0443-ADB9-D2F37DB07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84456-23C2-E94F-8C1E-AB73ECF058CA}" type="slidenum">
              <a:rPr lang="nl-NL" smtClean="0"/>
              <a:t>‹nr.›</a:t>
            </a:fld>
            <a:endParaRPr lang="nl-NL"/>
          </a:p>
        </p:txBody>
      </p:sp>
    </p:spTree>
    <p:extLst>
      <p:ext uri="{BB962C8B-B14F-4D97-AF65-F5344CB8AC3E}">
        <p14:creationId xmlns:p14="http://schemas.microsoft.com/office/powerpoint/2010/main" val="1312761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tekst, binnen, plafond, vloer&#10;&#10;Automatisch gegenereerde beschrijving">
            <a:extLst>
              <a:ext uri="{FF2B5EF4-FFF2-40B4-BE49-F238E27FC236}">
                <a16:creationId xmlns:a16="http://schemas.microsoft.com/office/drawing/2014/main" id="{CA4A527A-F959-ED4E-8020-70146BB9708A}"/>
              </a:ext>
            </a:extLst>
          </p:cNvPr>
          <p:cNvPicPr>
            <a:picLocks noChangeAspect="1"/>
          </p:cNvPicPr>
          <p:nvPr/>
        </p:nvPicPr>
        <p:blipFill rotWithShape="1">
          <a:blip r:embed="rId3">
            <a:alphaModFix amt="35000"/>
          </a:blip>
          <a:srcRect t="30"/>
          <a:stretch/>
        </p:blipFill>
        <p:spPr>
          <a:xfrm>
            <a:off x="0" y="2042"/>
            <a:ext cx="12192000" cy="6855958"/>
          </a:xfrm>
          <a:prstGeom prst="rect">
            <a:avLst/>
          </a:prstGeom>
        </p:spPr>
      </p:pic>
      <p:sp>
        <p:nvSpPr>
          <p:cNvPr id="2" name="Titel 1">
            <a:extLst>
              <a:ext uri="{FF2B5EF4-FFF2-40B4-BE49-F238E27FC236}">
                <a16:creationId xmlns:a16="http://schemas.microsoft.com/office/drawing/2014/main" id="{BC74DE0A-DBA1-854B-A54E-CFC8219E9DFA}"/>
              </a:ext>
            </a:extLst>
          </p:cNvPr>
          <p:cNvSpPr>
            <a:spLocks noGrp="1"/>
          </p:cNvSpPr>
          <p:nvPr>
            <p:ph type="ctrTitle"/>
          </p:nvPr>
        </p:nvSpPr>
        <p:spPr>
          <a:xfrm>
            <a:off x="643468" y="3320859"/>
            <a:ext cx="4666470" cy="2346639"/>
          </a:xfrm>
        </p:spPr>
        <p:txBody>
          <a:bodyPr anchor="t">
            <a:normAutofit fontScale="90000"/>
          </a:bodyPr>
          <a:lstStyle/>
          <a:p>
            <a:pPr algn="l"/>
            <a:r>
              <a:rPr lang="nl-NL" sz="4800" dirty="0"/>
              <a:t>                        </a:t>
            </a:r>
            <a:br>
              <a:rPr lang="nl-NL" sz="4800" dirty="0"/>
            </a:br>
            <a:r>
              <a:rPr lang="nl-NL" sz="4800" dirty="0"/>
              <a:t>BGV-</a:t>
            </a:r>
            <a:r>
              <a:rPr lang="nl-NL" sz="4800" dirty="0" err="1"/>
              <a:t>webcafé</a:t>
            </a:r>
            <a:r>
              <a:rPr lang="nl-NL" sz="4800" dirty="0"/>
              <a:t> | </a:t>
            </a:r>
            <a:r>
              <a:rPr lang="nl-NL" sz="4000" dirty="0">
                <a:solidFill>
                  <a:srgbClr val="ED7D31"/>
                </a:solidFill>
              </a:rPr>
              <a:t>Inclusief en toegankelijk gymnasiumonderwijs.</a:t>
            </a:r>
          </a:p>
        </p:txBody>
      </p:sp>
      <p:sp>
        <p:nvSpPr>
          <p:cNvPr id="3" name="Ondertitel 2">
            <a:extLst>
              <a:ext uri="{FF2B5EF4-FFF2-40B4-BE49-F238E27FC236}">
                <a16:creationId xmlns:a16="http://schemas.microsoft.com/office/drawing/2014/main" id="{20D2CCBF-169C-EF4A-BDED-775A2687E834}"/>
              </a:ext>
            </a:extLst>
          </p:cNvPr>
          <p:cNvSpPr>
            <a:spLocks noGrp="1"/>
          </p:cNvSpPr>
          <p:nvPr>
            <p:ph type="subTitle" idx="1"/>
          </p:nvPr>
        </p:nvSpPr>
        <p:spPr>
          <a:xfrm>
            <a:off x="643467" y="2348680"/>
            <a:ext cx="4823883" cy="972180"/>
          </a:xfrm>
        </p:spPr>
        <p:txBody>
          <a:bodyPr anchor="b">
            <a:normAutofit/>
          </a:bodyPr>
          <a:lstStyle/>
          <a:p>
            <a:pPr algn="l"/>
            <a:r>
              <a:rPr lang="nl-NL" sz="2000" dirty="0"/>
              <a:t>22 januari 2024 15.30 – 17.00 uur</a:t>
            </a:r>
          </a:p>
        </p:txBody>
      </p:sp>
      <p:sp>
        <p:nvSpPr>
          <p:cNvPr id="15" name="Freeform: Shape 14">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descr="Afbeelding met tekst&#10;&#10;Automatisch gegenereerde beschrijving">
            <a:extLst>
              <a:ext uri="{FF2B5EF4-FFF2-40B4-BE49-F238E27FC236}">
                <a16:creationId xmlns:a16="http://schemas.microsoft.com/office/drawing/2014/main" id="{9C291842-D69A-CB4A-901C-8BF5E6FB2831}"/>
              </a:ext>
            </a:extLst>
          </p:cNvPr>
          <p:cNvPicPr>
            <a:picLocks noChangeAspect="1"/>
          </p:cNvPicPr>
          <p:nvPr/>
        </p:nvPicPr>
        <p:blipFill rotWithShape="1">
          <a:blip r:embed="rId4"/>
          <a:srcRect l="41394" r="31237"/>
          <a:stretch/>
        </p:blipFill>
        <p:spPr>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pic>
        <p:nvPicPr>
          <p:cNvPr id="9" name="Afbeelding 8" descr="Afbeelding met tekst, illustratie&#10;&#10;Automatisch gegenereerde beschrijving">
            <a:extLst>
              <a:ext uri="{FF2B5EF4-FFF2-40B4-BE49-F238E27FC236}">
                <a16:creationId xmlns:a16="http://schemas.microsoft.com/office/drawing/2014/main" id="{2BE3D7D2-8B90-BA44-8737-41C858AB791C}"/>
              </a:ext>
            </a:extLst>
          </p:cNvPr>
          <p:cNvPicPr>
            <a:picLocks noChangeAspect="1"/>
          </p:cNvPicPr>
          <p:nvPr/>
        </p:nvPicPr>
        <p:blipFill>
          <a:blip r:embed="rId5"/>
          <a:stretch>
            <a:fillRect/>
          </a:stretch>
        </p:blipFill>
        <p:spPr>
          <a:xfrm>
            <a:off x="7230029" y="1308936"/>
            <a:ext cx="4100996" cy="5038365"/>
          </a:xfrm>
          <a:prstGeom prst="rect">
            <a:avLst/>
          </a:prstGeom>
        </p:spPr>
      </p:pic>
    </p:spTree>
    <p:extLst>
      <p:ext uri="{BB962C8B-B14F-4D97-AF65-F5344CB8AC3E}">
        <p14:creationId xmlns:p14="http://schemas.microsoft.com/office/powerpoint/2010/main" val="80931201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369F63-61DF-4F12-BBF1-ABECCD7E3440}"/>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E889666-4470-3ACC-E883-5C160C1E4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01E52BBE-533D-A56F-01C4-D73FDBAEE8B0}"/>
              </a:ext>
            </a:extLst>
          </p:cNvPr>
          <p:cNvPicPr>
            <a:picLocks noChangeAspect="1"/>
          </p:cNvPicPr>
          <p:nvPr/>
        </p:nvPicPr>
        <p:blipFill rotWithShape="1">
          <a:blip r:embed="rId3"/>
          <a:srcRect l="3716" t="9091" r="31648"/>
          <a:stretch/>
        </p:blipFill>
        <p:spPr>
          <a:xfrm>
            <a:off x="3510606" y="-9877"/>
            <a:ext cx="8668512" cy="6857990"/>
          </a:xfrm>
          <a:prstGeom prst="rect">
            <a:avLst/>
          </a:prstGeom>
        </p:spPr>
      </p:pic>
      <p:sp>
        <p:nvSpPr>
          <p:cNvPr id="16" name="Rectangle 15">
            <a:extLst>
              <a:ext uri="{FF2B5EF4-FFF2-40B4-BE49-F238E27FC236}">
                <a16:creationId xmlns:a16="http://schemas.microsoft.com/office/drawing/2014/main" id="{0FEEF28E-04DA-07B4-9F11-2C1460CFE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12D1EA5-102A-C9EB-FB02-C12E02350222}"/>
              </a:ext>
            </a:extLst>
          </p:cNvPr>
          <p:cNvSpPr>
            <a:spLocks noGrp="1"/>
          </p:cNvSpPr>
          <p:nvPr>
            <p:ph type="title"/>
          </p:nvPr>
        </p:nvSpPr>
        <p:spPr>
          <a:xfrm>
            <a:off x="477981" y="1122363"/>
            <a:ext cx="5618019" cy="3204134"/>
          </a:xfrm>
        </p:spPr>
        <p:txBody>
          <a:bodyPr vert="horz" lIns="91440" tIns="45720" rIns="91440" bIns="45720" rtlCol="0" anchor="b">
            <a:normAutofit/>
          </a:bodyPr>
          <a:lstStyle/>
          <a:p>
            <a:r>
              <a:rPr lang="en-US" sz="4000" b="1" dirty="0" err="1"/>
              <a:t>Thuisgevoel</a:t>
            </a:r>
            <a:r>
              <a:rPr lang="en-US" sz="4000" b="1" dirty="0"/>
              <a:t> | </a:t>
            </a:r>
            <a:r>
              <a:rPr lang="en-US" sz="4000" b="1" dirty="0">
                <a:solidFill>
                  <a:srgbClr val="ED7D31"/>
                </a:solidFill>
              </a:rPr>
              <a:t>SHZG-</a:t>
            </a:r>
            <a:r>
              <a:rPr lang="en-US" sz="4000" b="1" dirty="0" err="1">
                <a:solidFill>
                  <a:srgbClr val="ED7D31"/>
                </a:solidFill>
              </a:rPr>
              <a:t>vragenlijst</a:t>
            </a:r>
            <a:r>
              <a:rPr lang="en-US" sz="4000" b="1" dirty="0">
                <a:solidFill>
                  <a:srgbClr val="ED7D31"/>
                </a:solidFill>
              </a:rPr>
              <a:t> </a:t>
            </a:r>
            <a:r>
              <a:rPr lang="en-US" sz="4000" b="1" dirty="0" err="1">
                <a:solidFill>
                  <a:srgbClr val="ED7D31"/>
                </a:solidFill>
              </a:rPr>
              <a:t>voor</a:t>
            </a:r>
            <a:r>
              <a:rPr lang="en-US" sz="4000" b="1" dirty="0">
                <a:solidFill>
                  <a:srgbClr val="ED7D31"/>
                </a:solidFill>
              </a:rPr>
              <a:t> de </a:t>
            </a:r>
            <a:r>
              <a:rPr lang="en-US" sz="4000" b="1" dirty="0" err="1">
                <a:solidFill>
                  <a:srgbClr val="ED7D31"/>
                </a:solidFill>
              </a:rPr>
              <a:t>Scholengemeenschapen</a:t>
            </a:r>
            <a:endParaRPr lang="en-US" sz="4000" b="1" dirty="0">
              <a:solidFill>
                <a:srgbClr val="ED7D31"/>
              </a:solidFill>
            </a:endParaRPr>
          </a:p>
        </p:txBody>
      </p:sp>
      <p:sp>
        <p:nvSpPr>
          <p:cNvPr id="9" name="Content Placeholder 8">
            <a:extLst>
              <a:ext uri="{FF2B5EF4-FFF2-40B4-BE49-F238E27FC236}">
                <a16:creationId xmlns:a16="http://schemas.microsoft.com/office/drawing/2014/main" id="{2DD20805-3942-9C9A-29D4-FC3087F0E785}"/>
              </a:ext>
            </a:extLst>
          </p:cNvPr>
          <p:cNvSpPr>
            <a:spLocks noGrp="1"/>
          </p:cNvSpPr>
          <p:nvPr>
            <p:ph idx="1"/>
          </p:nvPr>
        </p:nvSpPr>
        <p:spPr>
          <a:xfrm>
            <a:off x="477981" y="4680772"/>
            <a:ext cx="5085692" cy="1874816"/>
          </a:xfrm>
        </p:spPr>
        <p:txBody>
          <a:bodyPr vert="horz" lIns="91440" tIns="45720" rIns="91440" bIns="45720" rtlCol="0">
            <a:noAutofit/>
          </a:bodyPr>
          <a:lstStyle/>
          <a:p>
            <a:pPr marL="0" indent="0">
              <a:buNone/>
            </a:pPr>
            <a:r>
              <a:rPr lang="nl-NL" sz="1600" b="1" dirty="0">
                <a:solidFill>
                  <a:srgbClr val="ED7D31"/>
                </a:solidFill>
              </a:rPr>
              <a:t>Vragen vanuit BGV aan veld:</a:t>
            </a:r>
          </a:p>
          <a:p>
            <a:pPr marL="400050" indent="-400050">
              <a:buFont typeface="+mj-lt"/>
              <a:buAutoNum type="romanUcPeriod"/>
            </a:pPr>
            <a:r>
              <a:rPr lang="nl-NL" sz="1600" b="1" i="1" dirty="0">
                <a:solidFill>
                  <a:srgbClr val="ED7D31"/>
                </a:solidFill>
              </a:rPr>
              <a:t>Relevantie voor Scholengemeenschappen?</a:t>
            </a:r>
          </a:p>
          <a:p>
            <a:pPr marL="400050" indent="-400050">
              <a:buFont typeface="+mj-lt"/>
              <a:buAutoNum type="romanUcPeriod"/>
            </a:pPr>
            <a:r>
              <a:rPr lang="nl-NL" sz="1600" dirty="0">
                <a:solidFill>
                  <a:srgbClr val="ED7D31"/>
                </a:solidFill>
              </a:rPr>
              <a:t>Hoe bevraag je / onderzoek je thuisgevoel?</a:t>
            </a:r>
            <a:endParaRPr lang="en-US" sz="1600" dirty="0">
              <a:solidFill>
                <a:srgbClr val="ED7D31"/>
              </a:solidFill>
            </a:endParaRPr>
          </a:p>
        </p:txBody>
      </p:sp>
      <p:sp>
        <p:nvSpPr>
          <p:cNvPr id="18" name="Rectangle 17">
            <a:extLst>
              <a:ext uri="{FF2B5EF4-FFF2-40B4-BE49-F238E27FC236}">
                <a16:creationId xmlns:a16="http://schemas.microsoft.com/office/drawing/2014/main" id="{F97B161D-D60D-8CBD-6FF8-07DA8D342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F64E970C-70B4-7497-DBA3-B38B6A0D4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882CC294-EE73-7C26-6A47-AE60F7314B1F}"/>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3" name="Tekstvak 2">
            <a:extLst>
              <a:ext uri="{FF2B5EF4-FFF2-40B4-BE49-F238E27FC236}">
                <a16:creationId xmlns:a16="http://schemas.microsoft.com/office/drawing/2014/main" id="{EE5280EE-76B2-AA97-9654-C0C53767C726}"/>
              </a:ext>
            </a:extLst>
          </p:cNvPr>
          <p:cNvSpPr txBox="1"/>
          <p:nvPr/>
        </p:nvSpPr>
        <p:spPr>
          <a:xfrm>
            <a:off x="5885645" y="302412"/>
            <a:ext cx="6014058" cy="5078313"/>
          </a:xfrm>
          <a:prstGeom prst="rect">
            <a:avLst/>
          </a:prstGeom>
          <a:solidFill>
            <a:srgbClr val="ED7D31"/>
          </a:solid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nl-NL" dirty="0"/>
              <a:t>In hoeverre ben je het eens met onderstaande stellingen in de context van jouw school?</a:t>
            </a:r>
          </a:p>
          <a:p>
            <a:pPr marL="0" indent="0">
              <a:buFontTx/>
              <a:buNone/>
            </a:pPr>
            <a:r>
              <a:rPr lang="nl-NL" sz="1600" dirty="0"/>
              <a:t>5-punts </a:t>
            </a:r>
            <a:r>
              <a:rPr lang="nl-NL" sz="1600" dirty="0" err="1"/>
              <a:t>likertschaal</a:t>
            </a:r>
            <a:r>
              <a:rPr lang="nl-NL" sz="1600" dirty="0"/>
              <a:t>: (bijna) nooit – soms – regelmatig - (bijna) altijd – geen antwoord</a:t>
            </a:r>
          </a:p>
          <a:p>
            <a:pPr marL="0" indent="0">
              <a:buFontTx/>
              <a:buNone/>
            </a:pPr>
            <a:endParaRPr lang="nl-NL" sz="1600" dirty="0"/>
          </a:p>
          <a:p>
            <a:pPr marL="0" indent="0">
              <a:buFontTx/>
              <a:buNone/>
            </a:pPr>
            <a:r>
              <a:rPr lang="nl-NL" sz="1600" dirty="0"/>
              <a:t>Bijv.:</a:t>
            </a:r>
          </a:p>
          <a:p>
            <a:pPr marL="342900" indent="-342900">
              <a:buFont typeface="+mj-lt"/>
              <a:buAutoNum type="arabicPeriod"/>
            </a:pPr>
            <a:r>
              <a:rPr lang="nl-NL" sz="1600" dirty="0"/>
              <a:t>Ik voel me thuis op school.</a:t>
            </a:r>
          </a:p>
          <a:p>
            <a:pPr marL="342900" indent="-342900">
              <a:buFont typeface="+mj-lt"/>
              <a:buAutoNum type="arabicPeriod"/>
            </a:pPr>
            <a:r>
              <a:rPr lang="nl-NL" sz="1600" dirty="0"/>
              <a:t>Ik voel me thuis in de klas.</a:t>
            </a:r>
          </a:p>
          <a:p>
            <a:pPr marL="342900" indent="-342900">
              <a:buFont typeface="+mj-lt"/>
              <a:buAutoNum type="arabicPeriod"/>
            </a:pPr>
            <a:r>
              <a:rPr lang="nl-NL" sz="1600" dirty="0"/>
              <a:t>Ik voel me ongemakkelijk in de omgang met medeleerlingen die anders zijn qua levensstijl, achtergrond en cultuur.</a:t>
            </a:r>
          </a:p>
          <a:p>
            <a:pPr marL="342900" indent="-342900">
              <a:buFont typeface="+mj-lt"/>
              <a:buAutoNum type="arabicPeriod"/>
            </a:pPr>
            <a:r>
              <a:rPr lang="nl-NL" sz="1600" dirty="0"/>
              <a:t>Ik ga graag naar de les.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600" b="0" i="0" u="none" strike="noStrike" kern="1200" cap="none" spc="0" normalizeH="0" baseline="0" noProof="0" dirty="0">
                <a:ln>
                  <a:noFill/>
                </a:ln>
                <a:effectLst/>
                <a:uLnTx/>
                <a:uFillTx/>
                <a:ea typeface="+mn-ea"/>
                <a:cs typeface="+mn-cs"/>
              </a:rPr>
              <a:t>Als er een sociale activiteit is op school, neem ik hieraan deel.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600" b="0" i="0" u="none" strike="noStrike" kern="1200" cap="none" spc="0" normalizeH="0" baseline="0" noProof="0" dirty="0">
                <a:ln>
                  <a:noFill/>
                </a:ln>
                <a:effectLst/>
                <a:uLnTx/>
                <a:uFillTx/>
                <a:ea typeface="+mn-ea"/>
                <a:cs typeface="+mn-cs"/>
              </a:rPr>
              <a:t>Mijn bijdragen tijdens lessen worden serieus genomen door mijn medeleerlingen.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1600" b="0" i="0" u="none" strike="noStrike" kern="1200" cap="none" spc="0" normalizeH="0" baseline="0" noProof="0" dirty="0">
                <a:ln>
                  <a:noFill/>
                </a:ln>
                <a:effectLst/>
                <a:uLnTx/>
                <a:uFillTx/>
                <a:ea typeface="+mn-ea"/>
                <a:cs typeface="+mn-cs"/>
              </a:rPr>
              <a:t>Mijn voorkomen (uiterlijk, taalgebruik) worden geaccepteerd door mijn medeleerlingen.</a:t>
            </a:r>
            <a:endParaRPr lang="nl-NL" sz="1600" dirty="0"/>
          </a:p>
          <a:p>
            <a:pPr marL="342900" indent="-342900">
              <a:buFont typeface="+mj-lt"/>
              <a:buAutoNum type="arabicPeriod"/>
            </a:pPr>
            <a:r>
              <a:rPr lang="nl-NL" sz="1600" dirty="0"/>
              <a:t>Ik vraag mijn medeleerlingen om hulp, als ik dat nodig heb.</a:t>
            </a:r>
          </a:p>
          <a:p>
            <a:pPr marL="342900" indent="-342900">
              <a:buFont typeface="+mj-lt"/>
              <a:buAutoNum type="arabicPeriod"/>
            </a:pPr>
            <a:r>
              <a:rPr lang="nl-NL" sz="1600" dirty="0"/>
              <a:t>In mijn vrijetijd spreek ik af met medeleerlingen.</a:t>
            </a:r>
          </a:p>
          <a:p>
            <a:pPr marL="342900" indent="-342900">
              <a:buFont typeface="+mj-lt"/>
              <a:buAutoNum type="arabicPeriod"/>
            </a:pPr>
            <a:r>
              <a:rPr lang="nl-NL" sz="1600" dirty="0"/>
              <a:t>“Ik krijg les van docenten die op mij lijken.”</a:t>
            </a:r>
          </a:p>
          <a:p>
            <a:pPr marL="342900" indent="-342900">
              <a:buFont typeface="+mj-lt"/>
              <a:buAutoNum type="arabicPeriod"/>
            </a:pPr>
            <a:r>
              <a:rPr lang="nl-NL" sz="1600" dirty="0"/>
              <a:t>Hoe vaak zie (of ervaar) je uitsluiting of discriminatie op school?</a:t>
            </a:r>
          </a:p>
        </p:txBody>
      </p:sp>
    </p:spTree>
    <p:extLst>
      <p:ext uri="{BB962C8B-B14F-4D97-AF65-F5344CB8AC3E}">
        <p14:creationId xmlns:p14="http://schemas.microsoft.com/office/powerpoint/2010/main" val="387688153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F2A344-5179-A984-9D2E-DF096CAF219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315CEA7-4D70-3F5D-EC9B-80A085E07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593FB06C-9839-7F54-590F-EAFE772A0BBF}"/>
              </a:ext>
            </a:extLst>
          </p:cNvPr>
          <p:cNvPicPr>
            <a:picLocks noChangeAspect="1"/>
          </p:cNvPicPr>
          <p:nvPr/>
        </p:nvPicPr>
        <p:blipFill rotWithShape="1">
          <a:blip r:embed="rId3"/>
          <a:srcRect l="3716" t="9091" r="31648"/>
          <a:stretch/>
        </p:blipFill>
        <p:spPr>
          <a:xfrm>
            <a:off x="3523485" y="10"/>
            <a:ext cx="8668512" cy="6857990"/>
          </a:xfrm>
          <a:prstGeom prst="rect">
            <a:avLst/>
          </a:prstGeom>
        </p:spPr>
      </p:pic>
      <p:sp>
        <p:nvSpPr>
          <p:cNvPr id="16" name="Rectangle 15">
            <a:extLst>
              <a:ext uri="{FF2B5EF4-FFF2-40B4-BE49-F238E27FC236}">
                <a16:creationId xmlns:a16="http://schemas.microsoft.com/office/drawing/2014/main" id="{A273E822-BE35-FF4A-0CA7-C7E56AEAF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8FBB66D-0793-3AF8-12D9-BB815FB2DD5F}"/>
              </a:ext>
            </a:extLst>
          </p:cNvPr>
          <p:cNvSpPr>
            <a:spLocks noGrp="1"/>
          </p:cNvSpPr>
          <p:nvPr>
            <p:ph type="title"/>
          </p:nvPr>
        </p:nvSpPr>
        <p:spPr>
          <a:xfrm>
            <a:off x="477981" y="1122363"/>
            <a:ext cx="5618019" cy="3204134"/>
          </a:xfrm>
        </p:spPr>
        <p:txBody>
          <a:bodyPr vert="horz" lIns="91440" tIns="45720" rIns="91440" bIns="45720" rtlCol="0" anchor="b">
            <a:normAutofit/>
          </a:bodyPr>
          <a:lstStyle/>
          <a:p>
            <a:r>
              <a:rPr lang="en-US" sz="4000" b="1" dirty="0" err="1"/>
              <a:t>Thuisgevoel</a:t>
            </a:r>
            <a:r>
              <a:rPr lang="en-US" sz="4000" b="1" dirty="0"/>
              <a:t> | </a:t>
            </a:r>
            <a:r>
              <a:rPr lang="en-US" sz="4000" b="1" dirty="0">
                <a:solidFill>
                  <a:srgbClr val="ED7D31"/>
                </a:solidFill>
              </a:rPr>
              <a:t>SHZG-</a:t>
            </a:r>
            <a:r>
              <a:rPr lang="en-US" sz="4000" b="1" dirty="0" err="1">
                <a:solidFill>
                  <a:srgbClr val="ED7D31"/>
                </a:solidFill>
              </a:rPr>
              <a:t>vragenlijst</a:t>
            </a:r>
            <a:r>
              <a:rPr lang="en-US" sz="4000" b="1" dirty="0">
                <a:solidFill>
                  <a:srgbClr val="ED7D31"/>
                </a:solidFill>
              </a:rPr>
              <a:t> </a:t>
            </a:r>
            <a:r>
              <a:rPr lang="en-US" sz="4000" b="1" dirty="0" err="1">
                <a:solidFill>
                  <a:srgbClr val="ED7D31"/>
                </a:solidFill>
              </a:rPr>
              <a:t>voor</a:t>
            </a:r>
            <a:r>
              <a:rPr lang="en-US" sz="4000" b="1" dirty="0">
                <a:solidFill>
                  <a:srgbClr val="ED7D31"/>
                </a:solidFill>
              </a:rPr>
              <a:t> de </a:t>
            </a:r>
            <a:r>
              <a:rPr lang="en-US" sz="4000" b="1" dirty="0" err="1">
                <a:solidFill>
                  <a:srgbClr val="ED7D31"/>
                </a:solidFill>
              </a:rPr>
              <a:t>Scholengemeenschapen</a:t>
            </a:r>
            <a:endParaRPr lang="en-US" sz="4000" b="1" dirty="0">
              <a:solidFill>
                <a:srgbClr val="ED7D31"/>
              </a:solidFill>
            </a:endParaRPr>
          </a:p>
        </p:txBody>
      </p:sp>
      <p:sp>
        <p:nvSpPr>
          <p:cNvPr id="9" name="Content Placeholder 8">
            <a:extLst>
              <a:ext uri="{FF2B5EF4-FFF2-40B4-BE49-F238E27FC236}">
                <a16:creationId xmlns:a16="http://schemas.microsoft.com/office/drawing/2014/main" id="{65FD2951-30BD-CFF3-8803-0F992DBD2B2C}"/>
              </a:ext>
            </a:extLst>
          </p:cNvPr>
          <p:cNvSpPr>
            <a:spLocks noGrp="1"/>
          </p:cNvSpPr>
          <p:nvPr>
            <p:ph idx="1"/>
          </p:nvPr>
        </p:nvSpPr>
        <p:spPr>
          <a:xfrm>
            <a:off x="477981" y="4680772"/>
            <a:ext cx="5085692" cy="1874816"/>
          </a:xfrm>
        </p:spPr>
        <p:txBody>
          <a:bodyPr vert="horz" lIns="91440" tIns="45720" rIns="91440" bIns="45720" rtlCol="0">
            <a:noAutofit/>
          </a:bodyPr>
          <a:lstStyle/>
          <a:p>
            <a:pPr marL="0" indent="0">
              <a:buNone/>
            </a:pPr>
            <a:r>
              <a:rPr lang="nl-NL" sz="1600" b="1" dirty="0">
                <a:solidFill>
                  <a:srgbClr val="ED7D31"/>
                </a:solidFill>
              </a:rPr>
              <a:t>Vragen vanuit BGV aan veld:</a:t>
            </a:r>
          </a:p>
          <a:p>
            <a:pPr marL="400050" indent="-400050">
              <a:buFont typeface="+mj-lt"/>
              <a:buAutoNum type="romanUcPeriod"/>
            </a:pPr>
            <a:r>
              <a:rPr lang="nl-NL" sz="1600" dirty="0">
                <a:solidFill>
                  <a:srgbClr val="ED7D31"/>
                </a:solidFill>
              </a:rPr>
              <a:t>Relevantie voor Scholengemeenschappen?</a:t>
            </a:r>
          </a:p>
          <a:p>
            <a:pPr marL="400050" indent="-400050">
              <a:buFont typeface="+mj-lt"/>
              <a:buAutoNum type="romanUcPeriod"/>
            </a:pPr>
            <a:r>
              <a:rPr lang="nl-NL" sz="1600" b="1" i="1" dirty="0">
                <a:solidFill>
                  <a:srgbClr val="ED7D31"/>
                </a:solidFill>
              </a:rPr>
              <a:t>Hoe bevraag je / onderzoek je thuisgevoel?</a:t>
            </a:r>
            <a:endParaRPr lang="en-US" sz="1600" b="1" i="1" dirty="0">
              <a:solidFill>
                <a:srgbClr val="ED7D31"/>
              </a:solidFill>
            </a:endParaRPr>
          </a:p>
          <a:p>
            <a:pPr marL="0" indent="0">
              <a:buNone/>
            </a:pPr>
            <a:endParaRPr lang="nl-NL" sz="1600" b="1" dirty="0">
              <a:solidFill>
                <a:srgbClr val="E2914B"/>
              </a:solidFill>
            </a:endParaRPr>
          </a:p>
          <a:p>
            <a:pPr marL="400050" indent="-400050">
              <a:buFont typeface="+mj-lt"/>
              <a:buAutoNum type="romanUcPeriod"/>
            </a:pPr>
            <a:endParaRPr lang="nl-NL" sz="1600" b="1" dirty="0">
              <a:solidFill>
                <a:srgbClr val="E2914B"/>
              </a:solidFill>
            </a:endParaRPr>
          </a:p>
          <a:p>
            <a:pPr marL="400050" indent="-400050">
              <a:buFont typeface="+mj-lt"/>
              <a:buAutoNum type="romanUcPeriod"/>
            </a:pPr>
            <a:endParaRPr lang="en-US" sz="1600" b="1" dirty="0">
              <a:solidFill>
                <a:srgbClr val="F9B146"/>
              </a:solidFill>
            </a:endParaRPr>
          </a:p>
        </p:txBody>
      </p:sp>
      <p:sp>
        <p:nvSpPr>
          <p:cNvPr id="18" name="Rectangle 17">
            <a:extLst>
              <a:ext uri="{FF2B5EF4-FFF2-40B4-BE49-F238E27FC236}">
                <a16:creationId xmlns:a16="http://schemas.microsoft.com/office/drawing/2014/main" id="{63AC8E99-AD8E-07F5-02EF-45C371D5E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2757C240-A2E1-6A52-B76F-EC15F2C7E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A7358908-3F24-C882-6129-01DCE71288AA}"/>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3" name="Tekstvak 2">
            <a:extLst>
              <a:ext uri="{FF2B5EF4-FFF2-40B4-BE49-F238E27FC236}">
                <a16:creationId xmlns:a16="http://schemas.microsoft.com/office/drawing/2014/main" id="{73EAF5F0-499C-DC5C-A9FB-A25877ED7225}"/>
              </a:ext>
            </a:extLst>
          </p:cNvPr>
          <p:cNvSpPr txBox="1"/>
          <p:nvPr/>
        </p:nvSpPr>
        <p:spPr>
          <a:xfrm>
            <a:off x="5885645" y="289138"/>
            <a:ext cx="6014058" cy="1323439"/>
          </a:xfrm>
          <a:prstGeom prst="rect">
            <a:avLst/>
          </a:prstGeom>
          <a:solidFill>
            <a:srgbClr val="ED7D31"/>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nl-NL" sz="1600" b="1" dirty="0"/>
              <a:t>De mens heeft vermogen om zich op veel plekken thuis te voelen.</a:t>
            </a:r>
          </a:p>
          <a:p>
            <a:pPr marR="0" lvl="0" algn="l" defTabSz="914400" rtl="0" eaLnBrk="1" fontAlgn="auto" latinLnBrk="0" hangingPunct="1">
              <a:lnSpc>
                <a:spcPct val="100000"/>
              </a:lnSpc>
              <a:spcBef>
                <a:spcPts val="0"/>
              </a:spcBef>
              <a:spcAft>
                <a:spcPts val="0"/>
              </a:spcAft>
              <a:buClrTx/>
              <a:buSzTx/>
              <a:tabLst/>
              <a:defRPr/>
            </a:pPr>
            <a:r>
              <a:rPr lang="nl-NL" sz="1600" dirty="0"/>
              <a:t>Criteria voor hernieuwd thuisgevoel, </a:t>
            </a:r>
            <a:r>
              <a:rPr lang="nl-NL" sz="1600" i="1" dirty="0" err="1"/>
              <a:t>Beheimatung</a:t>
            </a:r>
            <a:r>
              <a:rPr lang="nl-NL" sz="1600" dirty="0"/>
              <a: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nl-NL" sz="1600" dirty="0"/>
              <a:t>Vertrouwdheid</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nl-NL" sz="1600" dirty="0"/>
              <a:t>Veiligheid</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nl-NL" sz="1600" dirty="0"/>
              <a:t>Zelfverwerkelijking</a:t>
            </a:r>
          </a:p>
        </p:txBody>
      </p:sp>
    </p:spTree>
    <p:extLst>
      <p:ext uri="{BB962C8B-B14F-4D97-AF65-F5344CB8AC3E}">
        <p14:creationId xmlns:p14="http://schemas.microsoft.com/office/powerpoint/2010/main" val="47664876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CC38B3-BB1D-F947-347A-3EEEDCB83CB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798E696-3FC6-7DEC-FEE6-8E7A2E5C52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839A0175-AB54-B1FA-0486-79A4BA7B3F90}"/>
              </a:ext>
            </a:extLst>
          </p:cNvPr>
          <p:cNvPicPr>
            <a:picLocks noChangeAspect="1"/>
          </p:cNvPicPr>
          <p:nvPr/>
        </p:nvPicPr>
        <p:blipFill rotWithShape="1">
          <a:blip r:embed="rId3"/>
          <a:srcRect l="3716" t="9091" r="31648"/>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F1367F02-D656-CF0B-0984-912C0E0DB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F940AD4-A8A6-09EA-8418-EC2AFC461D17}"/>
              </a:ext>
            </a:extLst>
          </p:cNvPr>
          <p:cNvSpPr>
            <a:spLocks noGrp="1"/>
          </p:cNvSpPr>
          <p:nvPr>
            <p:ph type="title"/>
          </p:nvPr>
        </p:nvSpPr>
        <p:spPr>
          <a:xfrm>
            <a:off x="477981" y="1122363"/>
            <a:ext cx="5618019" cy="3204134"/>
          </a:xfrm>
        </p:spPr>
        <p:txBody>
          <a:bodyPr vert="horz" lIns="91440" tIns="45720" rIns="91440" bIns="45720" rtlCol="0" anchor="b">
            <a:normAutofit/>
          </a:bodyPr>
          <a:lstStyle/>
          <a:p>
            <a:r>
              <a:rPr lang="en-US" sz="4000" dirty="0"/>
              <a:t>Per 1 </a:t>
            </a:r>
            <a:r>
              <a:rPr lang="en-US" sz="4000" dirty="0" err="1"/>
              <a:t>aug.</a:t>
            </a:r>
            <a:r>
              <a:rPr lang="en-US" sz="4000" dirty="0"/>
              <a:t> 2021 </a:t>
            </a:r>
            <a:r>
              <a:rPr lang="en-US" sz="4000" dirty="0" err="1"/>
              <a:t>aanscherping</a:t>
            </a:r>
            <a:r>
              <a:rPr lang="en-US" sz="4000" dirty="0"/>
              <a:t> wet </a:t>
            </a:r>
            <a:br>
              <a:rPr lang="en-US" sz="4000" dirty="0"/>
            </a:br>
            <a:endParaRPr lang="en-US" sz="4000" b="1" i="1" dirty="0"/>
          </a:p>
        </p:txBody>
      </p:sp>
      <p:sp>
        <p:nvSpPr>
          <p:cNvPr id="9" name="Content Placeholder 8">
            <a:extLst>
              <a:ext uri="{FF2B5EF4-FFF2-40B4-BE49-F238E27FC236}">
                <a16:creationId xmlns:a16="http://schemas.microsoft.com/office/drawing/2014/main" id="{331AF0A4-2D21-D25B-3E57-628E7D0371FD}"/>
              </a:ext>
            </a:extLst>
          </p:cNvPr>
          <p:cNvSpPr>
            <a:spLocks noGrp="1"/>
          </p:cNvSpPr>
          <p:nvPr>
            <p:ph idx="1"/>
          </p:nvPr>
        </p:nvSpPr>
        <p:spPr>
          <a:xfrm>
            <a:off x="477981" y="4680772"/>
            <a:ext cx="11330392" cy="1874816"/>
          </a:xfrm>
        </p:spPr>
        <p:txBody>
          <a:bodyPr vert="horz" lIns="91440" tIns="45720" rIns="91440" bIns="45720" rtlCol="0">
            <a:noAutofit/>
          </a:bodyPr>
          <a:lstStyle/>
          <a:p>
            <a:pPr marL="0" indent="0">
              <a:buNone/>
            </a:pPr>
            <a:r>
              <a:rPr lang="nl-NL" sz="1600" dirty="0">
                <a:solidFill>
                  <a:srgbClr val="ED7D31"/>
                </a:solidFill>
              </a:rPr>
              <a:t>Vanaf 1 augustus 2021 mogen scholen niet langer leerlingen uitsluiten van uitjes, sportdagen of kerstdiners. Ze mogen een scholier geen gratis alternatieve activiteit aanbieden. Scholen vermelden dit nadrukkelijk in de schoolgids en het schoolplan. </a:t>
            </a:r>
            <a:br>
              <a:rPr lang="nl-NL" sz="1600" dirty="0">
                <a:solidFill>
                  <a:srgbClr val="ED7D31"/>
                </a:solidFill>
              </a:rPr>
            </a:br>
            <a:r>
              <a:rPr lang="nl-NL" sz="1600" dirty="0">
                <a:solidFill>
                  <a:srgbClr val="ED7D31"/>
                </a:solidFill>
              </a:rPr>
              <a:t>Dit voorkomt dat leerlingen van ouders die geen vrijwillige ouderbijdrage betalen, niet mee kunnen doen aan de extra activiteiten. Dit geldt ook voor: </a:t>
            </a:r>
            <a:br>
              <a:rPr lang="nl-NL" sz="1600" dirty="0">
                <a:solidFill>
                  <a:srgbClr val="ED7D31"/>
                </a:solidFill>
              </a:rPr>
            </a:br>
            <a:r>
              <a:rPr lang="nl-NL" sz="1600" dirty="0">
                <a:solidFill>
                  <a:srgbClr val="ED7D31"/>
                </a:solidFill>
              </a:rPr>
              <a:t>	bijles;</a:t>
            </a:r>
            <a:br>
              <a:rPr lang="nl-NL" sz="1600" dirty="0">
                <a:solidFill>
                  <a:srgbClr val="ED7D31"/>
                </a:solidFill>
              </a:rPr>
            </a:br>
            <a:r>
              <a:rPr lang="nl-NL" sz="1600" dirty="0">
                <a:solidFill>
                  <a:srgbClr val="ED7D31"/>
                </a:solidFill>
              </a:rPr>
              <a:t>	huiswerkbegeleiding;</a:t>
            </a:r>
            <a:br>
              <a:rPr lang="nl-NL" sz="1600" dirty="0">
                <a:solidFill>
                  <a:srgbClr val="ED7D31"/>
                </a:solidFill>
              </a:rPr>
            </a:br>
            <a:r>
              <a:rPr lang="nl-NL" sz="1600" dirty="0">
                <a:solidFill>
                  <a:srgbClr val="ED7D31"/>
                </a:solidFill>
              </a:rPr>
              <a:t>	examentraining;</a:t>
            </a:r>
            <a:br>
              <a:rPr lang="nl-NL" sz="1600" dirty="0">
                <a:solidFill>
                  <a:srgbClr val="ED7D31"/>
                </a:solidFill>
              </a:rPr>
            </a:br>
            <a:r>
              <a:rPr lang="nl-NL" sz="1600" dirty="0">
                <a:solidFill>
                  <a:srgbClr val="ED7D31"/>
                </a:solidFill>
              </a:rPr>
              <a:t>	langdurige extra activiteiten, bijvoorbeeld tweetalig onderwijs.</a:t>
            </a:r>
            <a:endParaRPr lang="en-US" sz="1600" b="1" dirty="0">
              <a:solidFill>
                <a:srgbClr val="ED7D31"/>
              </a:solidFill>
            </a:endParaRPr>
          </a:p>
        </p:txBody>
      </p:sp>
      <p:sp>
        <p:nvSpPr>
          <p:cNvPr id="18" name="Rectangle 17">
            <a:extLst>
              <a:ext uri="{FF2B5EF4-FFF2-40B4-BE49-F238E27FC236}">
                <a16:creationId xmlns:a16="http://schemas.microsoft.com/office/drawing/2014/main" id="{77E6B8BB-1E88-2251-4451-EF0ADA7A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DFB1E764-7617-B4B7-FE58-F12B3D4D9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EB2F121E-E553-A5C8-9BED-A50163602E91}"/>
              </a:ext>
            </a:extLst>
          </p:cNvPr>
          <p:cNvPicPr>
            <a:picLocks noChangeAspect="1"/>
          </p:cNvPicPr>
          <p:nvPr/>
        </p:nvPicPr>
        <p:blipFill>
          <a:blip r:embed="rId4"/>
          <a:stretch>
            <a:fillRect/>
          </a:stretch>
        </p:blipFill>
        <p:spPr>
          <a:xfrm rot="544181">
            <a:off x="6393660" y="2331378"/>
            <a:ext cx="1327175" cy="370828"/>
          </a:xfrm>
          <a:prstGeom prst="rect">
            <a:avLst/>
          </a:prstGeom>
        </p:spPr>
      </p:pic>
    </p:spTree>
    <p:extLst>
      <p:ext uri="{BB962C8B-B14F-4D97-AF65-F5344CB8AC3E}">
        <p14:creationId xmlns:p14="http://schemas.microsoft.com/office/powerpoint/2010/main" val="258574526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2DEA7F52-3741-D045-941F-1628C3F5980E}"/>
              </a:ext>
            </a:extLst>
          </p:cNvPr>
          <p:cNvPicPr>
            <a:picLocks noChangeAspect="1"/>
          </p:cNvPicPr>
          <p:nvPr/>
        </p:nvPicPr>
        <p:blipFill rotWithShape="1">
          <a:blip r:embed="rId3"/>
          <a:srcRect l="3716" t="9091" r="31648"/>
          <a:stretch/>
        </p:blipFill>
        <p:spPr>
          <a:xfrm>
            <a:off x="3537972" y="10"/>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8" name="Tekstvak 7">
            <a:extLst>
              <a:ext uri="{FF2B5EF4-FFF2-40B4-BE49-F238E27FC236}">
                <a16:creationId xmlns:a16="http://schemas.microsoft.com/office/drawing/2014/main" id="{4A012956-C1D6-7245-A123-2826C0D5E151}"/>
              </a:ext>
            </a:extLst>
          </p:cNvPr>
          <p:cNvSpPr txBox="1"/>
          <p:nvPr/>
        </p:nvSpPr>
        <p:spPr>
          <a:xfrm>
            <a:off x="1772682" y="271740"/>
            <a:ext cx="2733857" cy="707886"/>
          </a:xfrm>
          <a:prstGeom prst="rect">
            <a:avLst/>
          </a:prstGeom>
          <a:solidFill>
            <a:srgbClr val="ED7D31"/>
          </a:solidFill>
        </p:spPr>
        <p:txBody>
          <a:bodyPr wrap="square" rtlCol="0">
            <a:spAutoFit/>
          </a:bodyPr>
          <a:lstStyle/>
          <a:p>
            <a:r>
              <a:rPr lang="nl-NL" sz="2000" b="1" dirty="0"/>
              <a:t>voorbeeld schoolgids 2023-2024 VO</a:t>
            </a:r>
          </a:p>
        </p:txBody>
      </p:sp>
      <p:pic>
        <p:nvPicPr>
          <p:cNvPr id="3" name="Afbeelding 2" descr="Afbeelding met tekst, schermopname, nummer, Lettertype&#10;&#10;Automatisch gegenereerde beschrijving">
            <a:extLst>
              <a:ext uri="{FF2B5EF4-FFF2-40B4-BE49-F238E27FC236}">
                <a16:creationId xmlns:a16="http://schemas.microsoft.com/office/drawing/2014/main" id="{332BBD6C-42A7-4E8D-5139-DDFC436EE5BC}"/>
              </a:ext>
            </a:extLst>
          </p:cNvPr>
          <p:cNvPicPr>
            <a:picLocks noChangeAspect="1"/>
          </p:cNvPicPr>
          <p:nvPr/>
        </p:nvPicPr>
        <p:blipFill rotWithShape="1">
          <a:blip r:embed="rId5"/>
          <a:srcRect r="8379"/>
          <a:stretch/>
        </p:blipFill>
        <p:spPr>
          <a:xfrm>
            <a:off x="4977798" y="271741"/>
            <a:ext cx="6866442" cy="4361878"/>
          </a:xfrm>
          <a:prstGeom prst="rect">
            <a:avLst/>
          </a:prstGeom>
        </p:spPr>
      </p:pic>
      <p:pic>
        <p:nvPicPr>
          <p:cNvPr id="9" name="Afbeelding 8" descr="Afbeelding met tekst, schermopname, nummer, Lettertype&#10;&#10;Automatisch gegenereerde beschrijving">
            <a:extLst>
              <a:ext uri="{FF2B5EF4-FFF2-40B4-BE49-F238E27FC236}">
                <a16:creationId xmlns:a16="http://schemas.microsoft.com/office/drawing/2014/main" id="{0222C453-2718-65EB-6CE3-B90467370CE4}"/>
              </a:ext>
            </a:extLst>
          </p:cNvPr>
          <p:cNvPicPr>
            <a:picLocks noChangeAspect="1"/>
          </p:cNvPicPr>
          <p:nvPr/>
        </p:nvPicPr>
        <p:blipFill rotWithShape="1">
          <a:blip r:embed="rId6"/>
          <a:srcRect r="9649"/>
          <a:stretch/>
        </p:blipFill>
        <p:spPr>
          <a:xfrm>
            <a:off x="4939695" y="271741"/>
            <a:ext cx="6771276" cy="4361878"/>
          </a:xfrm>
          <a:prstGeom prst="rect">
            <a:avLst/>
          </a:prstGeom>
        </p:spPr>
      </p:pic>
      <p:sp>
        <p:nvSpPr>
          <p:cNvPr id="2" name="Titel 1">
            <a:extLst>
              <a:ext uri="{FF2B5EF4-FFF2-40B4-BE49-F238E27FC236}">
                <a16:creationId xmlns:a16="http://schemas.microsoft.com/office/drawing/2014/main" id="{0BB9802F-0C5A-EE81-811E-03DAE3883C90}"/>
              </a:ext>
            </a:extLst>
          </p:cNvPr>
          <p:cNvSpPr>
            <a:spLocks noGrp="1"/>
          </p:cNvSpPr>
          <p:nvPr>
            <p:ph type="title"/>
          </p:nvPr>
        </p:nvSpPr>
        <p:spPr>
          <a:xfrm>
            <a:off x="477982" y="1122363"/>
            <a:ext cx="4328444" cy="3204134"/>
          </a:xfrm>
        </p:spPr>
        <p:txBody>
          <a:bodyPr vert="horz" lIns="91440" tIns="45720" rIns="91440" bIns="45720" rtlCol="0" anchor="b">
            <a:normAutofit/>
          </a:bodyPr>
          <a:lstStyle/>
          <a:p>
            <a:r>
              <a:rPr lang="en-US" sz="4000" dirty="0"/>
              <a:t>1 </a:t>
            </a:r>
            <a:r>
              <a:rPr lang="en-US" sz="4000" dirty="0" err="1"/>
              <a:t>aug.</a:t>
            </a:r>
            <a:r>
              <a:rPr lang="en-US" sz="4000" dirty="0"/>
              <a:t> 2021 &gt; 2,5 </a:t>
            </a:r>
            <a:r>
              <a:rPr lang="en-US" sz="4000" dirty="0" err="1"/>
              <a:t>jaar</a:t>
            </a:r>
            <a:r>
              <a:rPr lang="en-US" sz="4000" dirty="0"/>
              <a:t> </a:t>
            </a:r>
            <a:r>
              <a:rPr lang="en-US" sz="4000" dirty="0" err="1"/>
              <a:t>verder</a:t>
            </a:r>
            <a:br>
              <a:rPr lang="en-US" sz="4000" dirty="0"/>
            </a:br>
            <a:endParaRPr lang="en-US" sz="4000" b="1" i="1" dirty="0"/>
          </a:p>
        </p:txBody>
      </p:sp>
      <p:sp>
        <p:nvSpPr>
          <p:cNvPr id="6" name="Content Placeholder 8">
            <a:extLst>
              <a:ext uri="{FF2B5EF4-FFF2-40B4-BE49-F238E27FC236}">
                <a16:creationId xmlns:a16="http://schemas.microsoft.com/office/drawing/2014/main" id="{080289E9-3144-1565-AFB6-EFAAAAB3414D}"/>
              </a:ext>
            </a:extLst>
          </p:cNvPr>
          <p:cNvSpPr>
            <a:spLocks noGrp="1"/>
          </p:cNvSpPr>
          <p:nvPr>
            <p:ph idx="1"/>
          </p:nvPr>
        </p:nvSpPr>
        <p:spPr>
          <a:xfrm>
            <a:off x="477981" y="4613602"/>
            <a:ext cx="11330392" cy="1874816"/>
          </a:xfrm>
        </p:spPr>
        <p:txBody>
          <a:bodyPr vert="horz" lIns="91440" tIns="45720" rIns="91440" bIns="45720" rtlCol="0">
            <a:noAutofit/>
          </a:bodyPr>
          <a:lstStyle/>
          <a:p>
            <a:pPr marL="0" indent="0">
              <a:buNone/>
            </a:pPr>
            <a:r>
              <a:rPr lang="nl-NL" sz="1600" b="1" dirty="0">
                <a:solidFill>
                  <a:srgbClr val="ED7D31"/>
                </a:solidFill>
              </a:rPr>
              <a:t>BGV &amp; veld:</a:t>
            </a:r>
          </a:p>
          <a:p>
            <a:pPr marL="400050" indent="-400050">
              <a:buFont typeface="+mj-lt"/>
              <a:buAutoNum type="romanUcPeriod"/>
            </a:pPr>
            <a:r>
              <a:rPr lang="nl-NL" sz="1600" b="1" dirty="0">
                <a:solidFill>
                  <a:srgbClr val="ED7D31"/>
                </a:solidFill>
              </a:rPr>
              <a:t>BGV-</a:t>
            </a:r>
            <a:r>
              <a:rPr lang="nl-NL" sz="1600" b="1" dirty="0" err="1">
                <a:solidFill>
                  <a:srgbClr val="ED7D31"/>
                </a:solidFill>
              </a:rPr>
              <a:t>Aob</a:t>
            </a:r>
            <a:r>
              <a:rPr lang="nl-NL" sz="1600" b="1" dirty="0">
                <a:solidFill>
                  <a:srgbClr val="ED7D31"/>
                </a:solidFill>
              </a:rPr>
              <a:t>: update van ontwikkelingen </a:t>
            </a:r>
            <a:r>
              <a:rPr lang="nl-NL" sz="1600" b="1" dirty="0" err="1">
                <a:solidFill>
                  <a:srgbClr val="ED7D31"/>
                </a:solidFill>
              </a:rPr>
              <a:t>mbt</a:t>
            </a:r>
            <a:r>
              <a:rPr lang="nl-NL" sz="1600" b="1" dirty="0">
                <a:solidFill>
                  <a:srgbClr val="ED7D31"/>
                </a:solidFill>
              </a:rPr>
              <a:t> thema ouderbijdrage</a:t>
            </a:r>
          </a:p>
          <a:p>
            <a:pPr marL="400050" indent="-400050">
              <a:buFont typeface="+mj-lt"/>
              <a:buAutoNum type="romanUcPeriod"/>
            </a:pPr>
            <a:r>
              <a:rPr lang="nl-NL" sz="1600" b="1" dirty="0">
                <a:solidFill>
                  <a:srgbClr val="ED7D31"/>
                </a:solidFill>
              </a:rPr>
              <a:t>Hoe is gereageerd vanuit school en schoolbestuur?</a:t>
            </a:r>
          </a:p>
          <a:p>
            <a:pPr marL="857250" lvl="1" indent="-400050">
              <a:buFont typeface="+mj-lt"/>
              <a:buAutoNum type="romanUcPeriod"/>
            </a:pPr>
            <a:r>
              <a:rPr lang="nl-NL" sz="1200" b="1" dirty="0">
                <a:solidFill>
                  <a:srgbClr val="ED7D31"/>
                </a:solidFill>
              </a:rPr>
              <a:t>Wat is veranderd en wat is gelijk gebleven?</a:t>
            </a:r>
          </a:p>
          <a:p>
            <a:pPr marL="857250" lvl="1" indent="-400050">
              <a:buFont typeface="+mj-lt"/>
              <a:buAutoNum type="romanUcPeriod"/>
            </a:pPr>
            <a:r>
              <a:rPr lang="nl-NL" sz="1200" b="1" dirty="0">
                <a:solidFill>
                  <a:srgbClr val="ED7D31"/>
                </a:solidFill>
              </a:rPr>
              <a:t>Welke oplossingen voor financiering van extra’s?</a:t>
            </a:r>
          </a:p>
          <a:p>
            <a:pPr marL="400050" indent="-400050">
              <a:buFont typeface="+mj-lt"/>
              <a:buAutoNum type="romanUcPeriod"/>
            </a:pPr>
            <a:r>
              <a:rPr lang="nl-NL" sz="1600" b="1" dirty="0">
                <a:solidFill>
                  <a:srgbClr val="ED7D31"/>
                </a:solidFill>
              </a:rPr>
              <a:t>Ervaar je problemen </a:t>
            </a:r>
            <a:r>
              <a:rPr lang="nl-NL" sz="1600" b="1" dirty="0" err="1">
                <a:solidFill>
                  <a:srgbClr val="ED7D31"/>
                </a:solidFill>
              </a:rPr>
              <a:t>mbt</a:t>
            </a:r>
            <a:r>
              <a:rPr lang="nl-NL" sz="1600" b="1" dirty="0">
                <a:solidFill>
                  <a:srgbClr val="ED7D31"/>
                </a:solidFill>
              </a:rPr>
              <a:t> gymnasiumonderwijs?</a:t>
            </a:r>
          </a:p>
          <a:p>
            <a:pPr marL="0" indent="0">
              <a:buNone/>
            </a:pPr>
            <a:endParaRPr lang="en-US" sz="1600" b="1" dirty="0">
              <a:solidFill>
                <a:srgbClr val="F9B146"/>
              </a:solidFill>
            </a:endParaRPr>
          </a:p>
        </p:txBody>
      </p:sp>
    </p:spTree>
    <p:extLst>
      <p:ext uri="{BB962C8B-B14F-4D97-AF65-F5344CB8AC3E}">
        <p14:creationId xmlns:p14="http://schemas.microsoft.com/office/powerpoint/2010/main" val="29413616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5AD370-73C4-BDEB-4504-DCCFA45AC6BF}"/>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9734BB5-04D4-4F73-AE76-3C740596E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67773805-D3D6-AFFA-732F-5C9C13629103}"/>
              </a:ext>
            </a:extLst>
          </p:cNvPr>
          <p:cNvPicPr>
            <a:picLocks noChangeAspect="1"/>
          </p:cNvPicPr>
          <p:nvPr/>
        </p:nvPicPr>
        <p:blipFill rotWithShape="1">
          <a:blip r:embed="rId3"/>
          <a:srcRect l="3716" t="9091" r="31648"/>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1CDEB96E-CE2F-4AF4-CA2D-2EC4897D9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C4890AF-86CB-97F8-6853-8AF0B47FFC02}"/>
              </a:ext>
            </a:extLst>
          </p:cNvPr>
          <p:cNvSpPr>
            <a:spLocks noGrp="1"/>
          </p:cNvSpPr>
          <p:nvPr>
            <p:ph type="title"/>
          </p:nvPr>
        </p:nvSpPr>
        <p:spPr>
          <a:xfrm>
            <a:off x="477981" y="1122363"/>
            <a:ext cx="5618019" cy="3204134"/>
          </a:xfrm>
        </p:spPr>
        <p:txBody>
          <a:bodyPr vert="horz" lIns="91440" tIns="45720" rIns="91440" bIns="45720" rtlCol="0" anchor="b">
            <a:normAutofit/>
          </a:bodyPr>
          <a:lstStyle/>
          <a:p>
            <a:r>
              <a:rPr lang="nl-NL" sz="4000" b="1" i="1" dirty="0"/>
              <a:t>Bel</a:t>
            </a:r>
            <a:r>
              <a:rPr lang="en-US" sz="4000" b="1" i="1" dirty="0"/>
              <a:t> </a:t>
            </a:r>
            <a:r>
              <a:rPr lang="en-US" sz="4000" b="1" i="1" dirty="0" err="1"/>
              <a:t>voorde</a:t>
            </a:r>
            <a:r>
              <a:rPr lang="en-US" sz="4000" b="1" i="1" dirty="0"/>
              <a:t> </a:t>
            </a:r>
            <a:r>
              <a:rPr lang="en-US" sz="4000" b="1" i="1" dirty="0" err="1"/>
              <a:t>laatste</a:t>
            </a:r>
            <a:r>
              <a:rPr lang="en-US" sz="4000" b="1" i="1" dirty="0"/>
              <a:t> ronde</a:t>
            </a:r>
          </a:p>
        </p:txBody>
      </p:sp>
      <p:sp>
        <p:nvSpPr>
          <p:cNvPr id="9" name="Content Placeholder 8">
            <a:extLst>
              <a:ext uri="{FF2B5EF4-FFF2-40B4-BE49-F238E27FC236}">
                <a16:creationId xmlns:a16="http://schemas.microsoft.com/office/drawing/2014/main" id="{EB79CB4B-9AB9-2B7B-7594-753267100E29}"/>
              </a:ext>
            </a:extLst>
          </p:cNvPr>
          <p:cNvSpPr>
            <a:spLocks noGrp="1"/>
          </p:cNvSpPr>
          <p:nvPr>
            <p:ph idx="1"/>
          </p:nvPr>
        </p:nvSpPr>
        <p:spPr>
          <a:xfrm>
            <a:off x="477981" y="4680772"/>
            <a:ext cx="11330392" cy="1874816"/>
          </a:xfrm>
        </p:spPr>
        <p:txBody>
          <a:bodyPr vert="horz" lIns="91440" tIns="45720" rIns="91440" bIns="45720" rtlCol="0">
            <a:noAutofit/>
          </a:bodyPr>
          <a:lstStyle/>
          <a:p>
            <a:pPr marL="0" indent="0">
              <a:buNone/>
            </a:pPr>
            <a:endParaRPr lang="en-US" sz="1600" b="1" dirty="0">
              <a:solidFill>
                <a:srgbClr val="ED7D31"/>
              </a:solidFill>
            </a:endParaRPr>
          </a:p>
        </p:txBody>
      </p:sp>
      <p:sp>
        <p:nvSpPr>
          <p:cNvPr id="18" name="Rectangle 17">
            <a:extLst>
              <a:ext uri="{FF2B5EF4-FFF2-40B4-BE49-F238E27FC236}">
                <a16:creationId xmlns:a16="http://schemas.microsoft.com/office/drawing/2014/main" id="{C613C3ED-4F8F-C43A-CDE0-D676D23C4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B583FDAA-C675-ADB7-E2E9-6B7413BF30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33009778-9821-8F1E-CDDB-250129824401}"/>
              </a:ext>
            </a:extLst>
          </p:cNvPr>
          <p:cNvPicPr>
            <a:picLocks noChangeAspect="1"/>
          </p:cNvPicPr>
          <p:nvPr/>
        </p:nvPicPr>
        <p:blipFill>
          <a:blip r:embed="rId4"/>
          <a:stretch>
            <a:fillRect/>
          </a:stretch>
        </p:blipFill>
        <p:spPr>
          <a:xfrm rot="544181">
            <a:off x="6393660" y="2331378"/>
            <a:ext cx="1327175" cy="370828"/>
          </a:xfrm>
          <a:prstGeom prst="rect">
            <a:avLst/>
          </a:prstGeom>
        </p:spPr>
      </p:pic>
    </p:spTree>
    <p:extLst>
      <p:ext uri="{BB962C8B-B14F-4D97-AF65-F5344CB8AC3E}">
        <p14:creationId xmlns:p14="http://schemas.microsoft.com/office/powerpoint/2010/main" val="386796391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Afbeelding 11" descr="Afbeelding met tekst&#10;&#10;Automatisch gegenereerde beschrijving">
            <a:extLst>
              <a:ext uri="{FF2B5EF4-FFF2-40B4-BE49-F238E27FC236}">
                <a16:creationId xmlns:a16="http://schemas.microsoft.com/office/drawing/2014/main" id="{0919BE17-75C6-A64B-B71C-EC73DD252007}"/>
              </a:ext>
            </a:extLst>
          </p:cNvPr>
          <p:cNvPicPr>
            <a:picLocks noChangeAspect="1"/>
          </p:cNvPicPr>
          <p:nvPr/>
        </p:nvPicPr>
        <p:blipFill>
          <a:blip r:embed="rId3"/>
          <a:stretch>
            <a:fillRect/>
          </a:stretch>
        </p:blipFill>
        <p:spPr>
          <a:xfrm rot="544181">
            <a:off x="6372498" y="2358021"/>
            <a:ext cx="1332000" cy="372177"/>
          </a:xfrm>
          <a:prstGeom prst="rect">
            <a:avLst/>
          </a:prstGeom>
        </p:spPr>
      </p:pic>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2DEA7F52-3741-D045-941F-1628C3F5980E}"/>
              </a:ext>
            </a:extLst>
          </p:cNvPr>
          <p:cNvPicPr>
            <a:picLocks noChangeAspect="1"/>
          </p:cNvPicPr>
          <p:nvPr/>
        </p:nvPicPr>
        <p:blipFill rotWithShape="1">
          <a:blip r:embed="rId4"/>
          <a:srcRect l="3716" t="9091" r="31648"/>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5CD1E1C-F683-F342-B8BC-138636D051DD}"/>
              </a:ext>
            </a:extLst>
          </p:cNvPr>
          <p:cNvSpPr>
            <a:spLocks noGrp="1"/>
          </p:cNvSpPr>
          <p:nvPr>
            <p:ph type="title"/>
          </p:nvPr>
        </p:nvSpPr>
        <p:spPr>
          <a:xfrm>
            <a:off x="265456" y="655233"/>
            <a:ext cx="3376378" cy="4032898"/>
          </a:xfrm>
        </p:spPr>
        <p:txBody>
          <a:bodyPr vert="horz" lIns="91440" tIns="45720" rIns="91440" bIns="45720" rtlCol="0" anchor="t">
            <a:normAutofit fontScale="90000"/>
          </a:bodyPr>
          <a:lstStyle/>
          <a:p>
            <a:pPr>
              <a:lnSpc>
                <a:spcPct val="100000"/>
              </a:lnSpc>
            </a:pPr>
            <a:r>
              <a:rPr lang="en-US" sz="2000" b="1" dirty="0" err="1">
                <a:solidFill>
                  <a:srgbClr val="ED7D31"/>
                </a:solidFill>
              </a:rPr>
              <a:t>Suggesties</a:t>
            </a:r>
            <a:r>
              <a:rPr lang="en-US" sz="2000" b="1" dirty="0">
                <a:solidFill>
                  <a:srgbClr val="ED7D31"/>
                </a:solidFill>
              </a:rPr>
              <a:t> …..</a:t>
            </a:r>
            <a:br>
              <a:rPr lang="en-US" sz="2000" dirty="0"/>
            </a:br>
            <a:r>
              <a:rPr lang="nl-NL" sz="2000" dirty="0"/>
              <a:t>i. fonds ‘misgelopen OB’</a:t>
            </a:r>
            <a:br>
              <a:rPr lang="nl-NL" sz="2000" dirty="0"/>
            </a:br>
            <a:r>
              <a:rPr lang="nl-NL" sz="2000" dirty="0"/>
              <a:t>ii. Ouders stimuleren toch …</a:t>
            </a:r>
            <a:br>
              <a:rPr lang="nl-NL" sz="2000" dirty="0"/>
            </a:br>
            <a:r>
              <a:rPr lang="nl-NL" sz="2000" dirty="0"/>
              <a:t>iii. OB inkomens afhankelijk iv. </a:t>
            </a:r>
            <a:br>
              <a:rPr lang="nl-NL" sz="2000" dirty="0"/>
            </a:br>
            <a:r>
              <a:rPr lang="nl-NL" sz="2000" dirty="0"/>
              <a:t>v. Spaarprogramma</a:t>
            </a:r>
            <a:br>
              <a:rPr lang="nl-NL" sz="2000" dirty="0"/>
            </a:br>
            <a:r>
              <a:rPr lang="nl-NL" sz="2000" dirty="0"/>
              <a:t>vi. Uitzondering voor vakinhoudelijk aanbod buiten les</a:t>
            </a:r>
            <a:br>
              <a:rPr lang="nl-NL" sz="2000" dirty="0"/>
            </a:br>
            <a:r>
              <a:rPr lang="nl-NL" sz="2000" dirty="0"/>
              <a:t>vii. Budget overheid per school</a:t>
            </a:r>
            <a:br>
              <a:rPr lang="nl-NL" sz="2000" dirty="0"/>
            </a:br>
            <a:r>
              <a:rPr lang="nl-NL" sz="2000" dirty="0"/>
              <a:t>viii. Budget voor niet daadkrachtige ouders</a:t>
            </a:r>
            <a:br>
              <a:rPr lang="nl-NL" sz="2000" dirty="0"/>
            </a:br>
            <a:r>
              <a:rPr lang="nl-NL" sz="2000" dirty="0"/>
              <a:t>ix. Sponsoring / externe begunstigers</a:t>
            </a:r>
            <a:br>
              <a:rPr lang="nl-NL" sz="2000" dirty="0"/>
            </a:br>
            <a:r>
              <a:rPr lang="nl-NL" sz="2000" dirty="0"/>
              <a:t>x. CJP flink uitbreiden</a:t>
            </a:r>
            <a:br>
              <a:rPr lang="nl-NL" sz="2000" dirty="0"/>
            </a:br>
            <a:r>
              <a:rPr lang="nl-NL" sz="2000" dirty="0"/>
              <a:t>xi. Opstand van ouders</a:t>
            </a:r>
            <a:br>
              <a:rPr lang="nl-NL" sz="2000" dirty="0"/>
            </a:br>
            <a:endParaRPr lang="nl-NL" sz="2000" dirty="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Tijdelijke aanduiding voor inhoud 4" descr="Afbeelding met tekst, binnen, plafond, vloer&#10;&#10;Automatisch gegenereerde beschrijving">
            <a:extLst>
              <a:ext uri="{FF2B5EF4-FFF2-40B4-BE49-F238E27FC236}">
                <a16:creationId xmlns:a16="http://schemas.microsoft.com/office/drawing/2014/main" id="{CEAEB198-213F-1C4A-8AAE-87C1A69B2678}"/>
              </a:ext>
            </a:extLst>
          </p:cNvPr>
          <p:cNvPicPr>
            <a:picLocks noChangeAspect="1"/>
          </p:cNvPicPr>
          <p:nvPr/>
        </p:nvPicPr>
        <p:blipFill rotWithShape="1">
          <a:blip r:embed="rId4"/>
          <a:srcRect l="3716" t="9091" r="31648"/>
          <a:stretch/>
        </p:blipFill>
        <p:spPr>
          <a:xfrm>
            <a:off x="3518238" y="2689"/>
            <a:ext cx="8668512" cy="6857990"/>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3"/>
          <a:stretch>
            <a:fillRect/>
          </a:stretch>
        </p:blipFill>
        <p:spPr>
          <a:xfrm rot="544181">
            <a:off x="6393660" y="2331378"/>
            <a:ext cx="1327175" cy="370828"/>
          </a:xfrm>
          <a:prstGeom prst="rect">
            <a:avLst/>
          </a:prstGeom>
        </p:spPr>
      </p:pic>
      <p:sp>
        <p:nvSpPr>
          <p:cNvPr id="9" name="Content Placeholder 8">
            <a:extLst>
              <a:ext uri="{FF2B5EF4-FFF2-40B4-BE49-F238E27FC236}">
                <a16:creationId xmlns:a16="http://schemas.microsoft.com/office/drawing/2014/main" id="{8BA31A10-9E1D-4E2D-B71B-8A50FEE33B30}"/>
              </a:ext>
            </a:extLst>
          </p:cNvPr>
          <p:cNvSpPr>
            <a:spLocks noGrp="1"/>
          </p:cNvSpPr>
          <p:nvPr>
            <p:ph idx="1"/>
          </p:nvPr>
        </p:nvSpPr>
        <p:spPr>
          <a:xfrm>
            <a:off x="323434" y="4927300"/>
            <a:ext cx="3376378" cy="1208141"/>
          </a:xfrm>
        </p:spPr>
        <p:txBody>
          <a:bodyPr vert="horz" lIns="91440" tIns="45720" rIns="91440" bIns="45720" rtlCol="0">
            <a:normAutofit fontScale="85000" lnSpcReduction="10000"/>
          </a:bodyPr>
          <a:lstStyle/>
          <a:p>
            <a:pPr marL="0" indent="0">
              <a:buNone/>
            </a:pPr>
            <a:r>
              <a:rPr lang="en-US" sz="2400" b="1" dirty="0" err="1">
                <a:solidFill>
                  <a:srgbClr val="ED7D31"/>
                </a:solidFill>
              </a:rPr>
              <a:t>Roep</a:t>
            </a:r>
            <a:r>
              <a:rPr lang="en-US" sz="2400" b="1" dirty="0">
                <a:solidFill>
                  <a:srgbClr val="ED7D31"/>
                </a:solidFill>
              </a:rPr>
              <a:t>:</a:t>
            </a:r>
          </a:p>
          <a:p>
            <a:pPr marL="0" indent="0">
              <a:buNone/>
            </a:pPr>
            <a:r>
              <a:rPr lang="en-US" sz="2400" b="1" dirty="0" err="1">
                <a:solidFill>
                  <a:srgbClr val="ED7D31"/>
                </a:solidFill>
              </a:rPr>
              <a:t>Voorkom</a:t>
            </a:r>
            <a:r>
              <a:rPr lang="en-US" sz="2400" b="1" dirty="0">
                <a:solidFill>
                  <a:srgbClr val="ED7D31"/>
                </a:solidFill>
              </a:rPr>
              <a:t> </a:t>
            </a:r>
            <a:r>
              <a:rPr lang="en-US" sz="2400" b="1" dirty="0" err="1">
                <a:solidFill>
                  <a:srgbClr val="ED7D31"/>
                </a:solidFill>
              </a:rPr>
              <a:t>verschraling</a:t>
            </a:r>
            <a:r>
              <a:rPr lang="en-US" sz="2400" b="1" dirty="0">
                <a:solidFill>
                  <a:srgbClr val="ED7D31"/>
                </a:solidFill>
              </a:rPr>
              <a:t>!!</a:t>
            </a:r>
          </a:p>
          <a:p>
            <a:pPr marL="0" indent="0">
              <a:buNone/>
            </a:pPr>
            <a:r>
              <a:rPr lang="en-US" sz="2400" b="1" dirty="0" err="1">
                <a:solidFill>
                  <a:srgbClr val="ED7D31"/>
                </a:solidFill>
              </a:rPr>
              <a:t>Dit</a:t>
            </a:r>
            <a:r>
              <a:rPr lang="en-US" sz="2400" b="1" dirty="0">
                <a:solidFill>
                  <a:srgbClr val="ED7D31"/>
                </a:solidFill>
              </a:rPr>
              <a:t> is </a:t>
            </a:r>
            <a:r>
              <a:rPr lang="en-US" sz="2400" b="1" dirty="0" err="1">
                <a:solidFill>
                  <a:srgbClr val="ED7D31"/>
                </a:solidFill>
              </a:rPr>
              <a:t>een</a:t>
            </a:r>
            <a:r>
              <a:rPr lang="en-US" sz="2400" b="1" dirty="0">
                <a:solidFill>
                  <a:srgbClr val="ED7D31"/>
                </a:solidFill>
              </a:rPr>
              <a:t> </a:t>
            </a:r>
            <a:r>
              <a:rPr lang="en-US" sz="2400" b="1" dirty="0" err="1">
                <a:solidFill>
                  <a:srgbClr val="ED7D31"/>
                </a:solidFill>
              </a:rPr>
              <a:t>gecreëerd</a:t>
            </a:r>
            <a:r>
              <a:rPr lang="en-US" sz="2400" b="1" dirty="0">
                <a:solidFill>
                  <a:srgbClr val="ED7D31"/>
                </a:solidFill>
              </a:rPr>
              <a:t> </a:t>
            </a:r>
            <a:r>
              <a:rPr lang="en-US" sz="2400" b="1" dirty="0" err="1">
                <a:solidFill>
                  <a:srgbClr val="ED7D31"/>
                </a:solidFill>
              </a:rPr>
              <a:t>probleem</a:t>
            </a:r>
            <a:endParaRPr lang="nl-NL" sz="1600" dirty="0">
              <a:solidFill>
                <a:srgbClr val="ED7D31"/>
              </a:solidFill>
            </a:endParaRPr>
          </a:p>
        </p:txBody>
      </p:sp>
      <p:sp>
        <p:nvSpPr>
          <p:cNvPr id="3" name="Tekstvak 2">
            <a:extLst>
              <a:ext uri="{FF2B5EF4-FFF2-40B4-BE49-F238E27FC236}">
                <a16:creationId xmlns:a16="http://schemas.microsoft.com/office/drawing/2014/main" id="{23F5F6FE-BF99-B66A-D586-AAD13B0BD12E}"/>
              </a:ext>
            </a:extLst>
          </p:cNvPr>
          <p:cNvSpPr txBox="1"/>
          <p:nvPr/>
        </p:nvSpPr>
        <p:spPr>
          <a:xfrm>
            <a:off x="265456" y="130919"/>
            <a:ext cx="2542491" cy="369332"/>
          </a:xfrm>
          <a:prstGeom prst="rect">
            <a:avLst/>
          </a:prstGeom>
          <a:noFill/>
        </p:spPr>
        <p:txBody>
          <a:bodyPr wrap="none" rtlCol="0">
            <a:spAutoFit/>
          </a:bodyPr>
          <a:lstStyle/>
          <a:p>
            <a:r>
              <a:rPr lang="nl-NL" dirty="0"/>
              <a:t>Uit de PPP van juni 2021)</a:t>
            </a:r>
          </a:p>
        </p:txBody>
      </p:sp>
    </p:spTree>
    <p:extLst>
      <p:ext uri="{BB962C8B-B14F-4D97-AF65-F5344CB8AC3E}">
        <p14:creationId xmlns:p14="http://schemas.microsoft.com/office/powerpoint/2010/main" val="912392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2DEA7F52-3741-D045-941F-1628C3F5980E}"/>
              </a:ext>
            </a:extLst>
          </p:cNvPr>
          <p:cNvPicPr>
            <a:picLocks noChangeAspect="1"/>
          </p:cNvPicPr>
          <p:nvPr/>
        </p:nvPicPr>
        <p:blipFill rotWithShape="1">
          <a:blip r:embed="rId3"/>
          <a:srcRect l="3716" t="9091" r="31648"/>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5CD1E1C-F683-F342-B8BC-138636D051DD}"/>
              </a:ext>
            </a:extLst>
          </p:cNvPr>
          <p:cNvSpPr>
            <a:spLocks noGrp="1"/>
          </p:cNvSpPr>
          <p:nvPr>
            <p:ph type="title"/>
          </p:nvPr>
        </p:nvSpPr>
        <p:spPr>
          <a:xfrm>
            <a:off x="477980" y="1122363"/>
            <a:ext cx="5595881" cy="3204134"/>
          </a:xfrm>
        </p:spPr>
        <p:txBody>
          <a:bodyPr vert="horz" lIns="91440" tIns="45720" rIns="91440" bIns="45720" rtlCol="0" anchor="b">
            <a:normAutofit/>
          </a:bodyPr>
          <a:lstStyle/>
          <a:p>
            <a:r>
              <a:rPr lang="nl-NL" sz="4800" dirty="0"/>
              <a:t>Inclusief en toegankelijk Gymnasiumonderwijs</a:t>
            </a:r>
          </a:p>
        </p:txBody>
      </p:sp>
      <p:sp>
        <p:nvSpPr>
          <p:cNvPr id="9" name="Content Placeholder 8">
            <a:extLst>
              <a:ext uri="{FF2B5EF4-FFF2-40B4-BE49-F238E27FC236}">
                <a16:creationId xmlns:a16="http://schemas.microsoft.com/office/drawing/2014/main" id="{8BA31A10-9E1D-4E2D-B71B-8A50FEE33B30}"/>
              </a:ext>
            </a:extLst>
          </p:cNvPr>
          <p:cNvSpPr>
            <a:spLocks noGrp="1"/>
          </p:cNvSpPr>
          <p:nvPr>
            <p:ph idx="1"/>
          </p:nvPr>
        </p:nvSpPr>
        <p:spPr>
          <a:xfrm>
            <a:off x="477980" y="4872922"/>
            <a:ext cx="4618127" cy="1721061"/>
          </a:xfrm>
        </p:spPr>
        <p:txBody>
          <a:bodyPr vert="horz" lIns="91440" tIns="45720" rIns="91440" bIns="45720" rtlCol="0">
            <a:noAutofit/>
          </a:bodyPr>
          <a:lstStyle/>
          <a:p>
            <a:pPr marL="0" indent="0">
              <a:buNone/>
            </a:pPr>
            <a:r>
              <a:rPr lang="nl-NL" sz="1600" dirty="0">
                <a:solidFill>
                  <a:srgbClr val="ED7D31"/>
                </a:solidFill>
              </a:rPr>
              <a:t>Welkom</a:t>
            </a:r>
          </a:p>
          <a:p>
            <a:pPr marL="0" indent="0">
              <a:buNone/>
            </a:pPr>
            <a:r>
              <a:rPr lang="nl-NL" sz="1600" dirty="0">
                <a:solidFill>
                  <a:srgbClr val="ED7D31"/>
                </a:solidFill>
              </a:rPr>
              <a:t>Toegankelijk gymnasium: verbeterthema’s &amp; push-pullfactoren</a:t>
            </a:r>
          </a:p>
          <a:p>
            <a:pPr marL="0" indent="0">
              <a:buNone/>
            </a:pPr>
            <a:r>
              <a:rPr lang="nl-NL" sz="1600" i="1" dirty="0">
                <a:solidFill>
                  <a:srgbClr val="ED7D31"/>
                </a:solidFill>
              </a:rPr>
              <a:t>Feeling of </a:t>
            </a:r>
            <a:r>
              <a:rPr lang="nl-NL" sz="1600" i="1" dirty="0" err="1">
                <a:solidFill>
                  <a:srgbClr val="ED7D31"/>
                </a:solidFill>
              </a:rPr>
              <a:t>belonging</a:t>
            </a:r>
            <a:r>
              <a:rPr lang="nl-NL" sz="1600" dirty="0">
                <a:solidFill>
                  <a:srgbClr val="ED7D31"/>
                </a:solidFill>
              </a:rPr>
              <a:t>: je ergens </a:t>
            </a:r>
            <a:r>
              <a:rPr lang="nl-NL" sz="1600" dirty="0" err="1">
                <a:solidFill>
                  <a:srgbClr val="ED7D31"/>
                </a:solidFill>
              </a:rPr>
              <a:t>thuisvoelen</a:t>
            </a:r>
            <a:endParaRPr lang="nl-NL" sz="1600" dirty="0">
              <a:solidFill>
                <a:srgbClr val="ED7D31"/>
              </a:solidFill>
            </a:endParaRPr>
          </a:p>
          <a:p>
            <a:pPr marL="0" indent="0">
              <a:buNone/>
            </a:pPr>
            <a:r>
              <a:rPr lang="nl-NL" sz="1600" dirty="0">
                <a:solidFill>
                  <a:srgbClr val="ED7D31"/>
                </a:solidFill>
              </a:rPr>
              <a:t>Ouderbijdrage</a:t>
            </a:r>
            <a:endParaRPr lang="en-US" sz="1600" dirty="0">
              <a:solidFill>
                <a:srgbClr val="ED7D31"/>
              </a:solidFill>
            </a:endParaRP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4"/>
          <a:stretch>
            <a:fillRect/>
          </a:stretch>
        </p:blipFill>
        <p:spPr>
          <a:xfrm rot="544181">
            <a:off x="6393660" y="2331378"/>
            <a:ext cx="1327175" cy="370828"/>
          </a:xfrm>
          <a:prstGeom prst="rect">
            <a:avLst/>
          </a:prstGeom>
        </p:spPr>
      </p:pic>
      <p:pic>
        <p:nvPicPr>
          <p:cNvPr id="1026" name="Picture 2" descr="Vrijwillige ouderbijdrage; maar jullie hebben mijn kinderen al -de vader  van- Loesje">
            <a:extLst>
              <a:ext uri="{FF2B5EF4-FFF2-40B4-BE49-F238E27FC236}">
                <a16:creationId xmlns:a16="http://schemas.microsoft.com/office/drawing/2014/main" id="{487CC91E-CFCA-894B-A3C6-C3C08C491D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9003" y="168385"/>
            <a:ext cx="1616501" cy="2281517"/>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 Lettertype, wit, typografie&#10;&#10;Automatisch gegenereerde beschrijving">
            <a:extLst>
              <a:ext uri="{FF2B5EF4-FFF2-40B4-BE49-F238E27FC236}">
                <a16:creationId xmlns:a16="http://schemas.microsoft.com/office/drawing/2014/main" id="{394A8220-17BF-FF8E-E6A3-5E9F714FD6BA}"/>
              </a:ext>
            </a:extLst>
          </p:cNvPr>
          <p:cNvPicPr>
            <a:picLocks noChangeAspect="1"/>
          </p:cNvPicPr>
          <p:nvPr/>
        </p:nvPicPr>
        <p:blipFill>
          <a:blip r:embed="rId6"/>
          <a:stretch>
            <a:fillRect/>
          </a:stretch>
        </p:blipFill>
        <p:spPr>
          <a:xfrm>
            <a:off x="8463636" y="168386"/>
            <a:ext cx="1616501" cy="2284186"/>
          </a:xfrm>
          <a:prstGeom prst="rect">
            <a:avLst/>
          </a:prstGeom>
        </p:spPr>
      </p:pic>
    </p:spTree>
    <p:extLst>
      <p:ext uri="{BB962C8B-B14F-4D97-AF65-F5344CB8AC3E}">
        <p14:creationId xmlns:p14="http://schemas.microsoft.com/office/powerpoint/2010/main" val="33543129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2DEA7F52-3741-D045-941F-1628C3F5980E}"/>
              </a:ext>
            </a:extLst>
          </p:cNvPr>
          <p:cNvPicPr>
            <a:picLocks noChangeAspect="1"/>
          </p:cNvPicPr>
          <p:nvPr/>
        </p:nvPicPr>
        <p:blipFill rotWithShape="1">
          <a:blip r:embed="rId3"/>
          <a:srcRect l="3716" t="9091" r="31648"/>
          <a:stretch/>
        </p:blipFill>
        <p:spPr>
          <a:xfrm>
            <a:off x="3523488" y="-1995"/>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5CD1E1C-F683-F342-B8BC-138636D051DD}"/>
              </a:ext>
            </a:extLst>
          </p:cNvPr>
          <p:cNvSpPr>
            <a:spLocks noGrp="1"/>
          </p:cNvSpPr>
          <p:nvPr>
            <p:ph type="title"/>
          </p:nvPr>
        </p:nvSpPr>
        <p:spPr>
          <a:xfrm>
            <a:off x="481029" y="1155411"/>
            <a:ext cx="5894747" cy="1158837"/>
          </a:xfrm>
        </p:spPr>
        <p:txBody>
          <a:bodyPr vert="horz" lIns="91440" tIns="45720" rIns="91440" bIns="45720" rtlCol="0" anchor="b">
            <a:normAutofit fontScale="90000"/>
          </a:bodyPr>
          <a:lstStyle/>
          <a:p>
            <a:r>
              <a:rPr lang="en-US" sz="4000" b="1" dirty="0" err="1"/>
              <a:t>Verbeterthema’s</a:t>
            </a:r>
            <a:r>
              <a:rPr lang="en-US" sz="4000" b="1" dirty="0"/>
              <a:t> </a:t>
            </a:r>
            <a:r>
              <a:rPr lang="en-US" sz="4000" b="1" dirty="0" err="1"/>
              <a:t>Oudheidonderwijs</a:t>
            </a:r>
            <a:endParaRPr lang="en-US" sz="4000" b="1" dirty="0"/>
          </a:p>
        </p:txBody>
      </p:sp>
      <p:sp>
        <p:nvSpPr>
          <p:cNvPr id="9" name="Content Placeholder 8">
            <a:extLst>
              <a:ext uri="{FF2B5EF4-FFF2-40B4-BE49-F238E27FC236}">
                <a16:creationId xmlns:a16="http://schemas.microsoft.com/office/drawing/2014/main" id="{8BA31A10-9E1D-4E2D-B71B-8A50FEE33B30}"/>
              </a:ext>
            </a:extLst>
          </p:cNvPr>
          <p:cNvSpPr>
            <a:spLocks noGrp="1"/>
          </p:cNvSpPr>
          <p:nvPr>
            <p:ph idx="1"/>
          </p:nvPr>
        </p:nvSpPr>
        <p:spPr>
          <a:xfrm>
            <a:off x="477981" y="2543774"/>
            <a:ext cx="11330392" cy="1619723"/>
          </a:xfrm>
        </p:spPr>
        <p:txBody>
          <a:bodyPr vert="horz" lIns="91440" tIns="45720" rIns="91440" bIns="45720" rtlCol="0">
            <a:noAutofit/>
          </a:bodyPr>
          <a:lstStyle/>
          <a:p>
            <a:r>
              <a:rPr lang="nl-NL" sz="1800" b="1" dirty="0">
                <a:solidFill>
                  <a:srgbClr val="ED7D31"/>
                </a:solidFill>
              </a:rPr>
              <a:t>Instroom basisschool</a:t>
            </a:r>
          </a:p>
          <a:p>
            <a:r>
              <a:rPr lang="nl-NL" sz="1800" b="1" dirty="0">
                <a:solidFill>
                  <a:srgbClr val="ED7D31"/>
                </a:solidFill>
              </a:rPr>
              <a:t>Instroom onderbouw vanuit havo/vwo</a:t>
            </a:r>
          </a:p>
          <a:p>
            <a:r>
              <a:rPr lang="nl-NL" sz="1800" b="1" dirty="0">
                <a:solidFill>
                  <a:srgbClr val="ED7D31"/>
                </a:solidFill>
              </a:rPr>
              <a:t>Financiële drempels (excursies/ouderbijdrage)</a:t>
            </a:r>
          </a:p>
          <a:p>
            <a:r>
              <a:rPr lang="nl-NL" sz="1800" b="1" dirty="0">
                <a:solidFill>
                  <a:srgbClr val="ED7D31"/>
                </a:solidFill>
              </a:rPr>
              <a:t>Oudheid voor niet-gymnasium </a:t>
            </a:r>
          </a:p>
          <a:p>
            <a:r>
              <a:rPr lang="nl-NL" sz="1800" b="1" dirty="0">
                <a:solidFill>
                  <a:srgbClr val="ED7D31"/>
                </a:solidFill>
              </a:rPr>
              <a:t>Curriculum/inhoud (verbreding) </a:t>
            </a:r>
          </a:p>
          <a:p>
            <a:pPr marL="0" indent="0">
              <a:buNone/>
            </a:pPr>
            <a:endParaRPr lang="en-US" sz="1600" b="1" dirty="0">
              <a:solidFill>
                <a:srgbClr val="F9B146"/>
              </a:solidFill>
            </a:endParaRP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6" name="Tekstvak 5">
            <a:extLst>
              <a:ext uri="{FF2B5EF4-FFF2-40B4-BE49-F238E27FC236}">
                <a16:creationId xmlns:a16="http://schemas.microsoft.com/office/drawing/2014/main" id="{038A1758-8996-E654-55B3-54F9859755B7}"/>
              </a:ext>
            </a:extLst>
          </p:cNvPr>
          <p:cNvSpPr txBox="1"/>
          <p:nvPr/>
        </p:nvSpPr>
        <p:spPr>
          <a:xfrm>
            <a:off x="477981" y="5459281"/>
            <a:ext cx="3977640" cy="830997"/>
          </a:xfrm>
          <a:prstGeom prst="rect">
            <a:avLst/>
          </a:prstGeom>
          <a:solidFill>
            <a:srgbClr val="ED7D31"/>
          </a:solidFill>
        </p:spPr>
        <p:txBody>
          <a:bodyPr wrap="square" rtlCol="0">
            <a:spAutoFit/>
          </a:bodyPr>
          <a:lstStyle/>
          <a:p>
            <a:r>
              <a:rPr lang="nl-NL" sz="1600" dirty="0"/>
              <a:t>Naar aanleiding van afstudeeronderzoek over de toegankelijkheid van Oudheidonderwijs in Nederland (augustus 2023).</a:t>
            </a:r>
          </a:p>
        </p:txBody>
      </p:sp>
    </p:spTree>
    <p:extLst>
      <p:ext uri="{BB962C8B-B14F-4D97-AF65-F5344CB8AC3E}">
        <p14:creationId xmlns:p14="http://schemas.microsoft.com/office/powerpoint/2010/main" val="526473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090D90-D126-9018-9674-EC8626854930}"/>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837830F-258D-BFE1-B7DB-F54ABB842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9F1EDFED-F8C4-E548-7D52-B3BEA7DD3475}"/>
              </a:ext>
            </a:extLst>
          </p:cNvPr>
          <p:cNvPicPr>
            <a:picLocks noChangeAspect="1"/>
          </p:cNvPicPr>
          <p:nvPr/>
        </p:nvPicPr>
        <p:blipFill rotWithShape="1">
          <a:blip r:embed="rId3"/>
          <a:srcRect l="3716" t="9091" r="31648"/>
          <a:stretch/>
        </p:blipFill>
        <p:spPr>
          <a:xfrm>
            <a:off x="3523488" y="-1995"/>
            <a:ext cx="8668512" cy="6857990"/>
          </a:xfrm>
          <a:prstGeom prst="rect">
            <a:avLst/>
          </a:prstGeom>
        </p:spPr>
      </p:pic>
      <p:sp>
        <p:nvSpPr>
          <p:cNvPr id="16" name="Rectangle 15">
            <a:extLst>
              <a:ext uri="{FF2B5EF4-FFF2-40B4-BE49-F238E27FC236}">
                <a16:creationId xmlns:a16="http://schemas.microsoft.com/office/drawing/2014/main" id="{5C4254A6-C341-C6A1-44DA-5E871DEF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D6972E8-A893-9E5A-E19B-5A7DC01612CF}"/>
              </a:ext>
            </a:extLst>
          </p:cNvPr>
          <p:cNvSpPr>
            <a:spLocks noGrp="1"/>
          </p:cNvSpPr>
          <p:nvPr>
            <p:ph type="title"/>
          </p:nvPr>
        </p:nvSpPr>
        <p:spPr>
          <a:xfrm>
            <a:off x="477981" y="1122362"/>
            <a:ext cx="5618019" cy="2745550"/>
          </a:xfrm>
        </p:spPr>
        <p:txBody>
          <a:bodyPr vert="horz" lIns="91440" tIns="45720" rIns="91440" bIns="45720" rtlCol="0" anchor="b">
            <a:normAutofit/>
          </a:bodyPr>
          <a:lstStyle/>
          <a:p>
            <a:r>
              <a:rPr lang="en-US" sz="4000" b="1" dirty="0" err="1"/>
              <a:t>Kapitaaltheorie</a:t>
            </a:r>
            <a:br>
              <a:rPr lang="en-US" sz="4000" b="1" dirty="0"/>
            </a:br>
            <a:r>
              <a:rPr lang="en-US" sz="2400" b="1" dirty="0" err="1"/>
              <a:t>Grondlegger</a:t>
            </a:r>
            <a:r>
              <a:rPr lang="en-US" sz="2400" b="1" dirty="0"/>
              <a:t>: Bourdieu (1986)</a:t>
            </a:r>
            <a:br>
              <a:rPr lang="en-US" sz="2400" b="1" dirty="0"/>
            </a:br>
            <a:br>
              <a:rPr lang="en-US" sz="2400" b="1" dirty="0"/>
            </a:br>
            <a:br>
              <a:rPr lang="en-US" sz="2400" b="1" dirty="0"/>
            </a:br>
            <a:r>
              <a:rPr lang="en-US" sz="4000" b="1" dirty="0" err="1"/>
              <a:t>Eigentijdse</a:t>
            </a:r>
            <a:r>
              <a:rPr lang="en-US" sz="4000" b="1" dirty="0"/>
              <a:t> </a:t>
            </a:r>
            <a:r>
              <a:rPr lang="en-US" sz="4000" b="1" dirty="0" err="1"/>
              <a:t>Ongelijkheid</a:t>
            </a:r>
            <a:r>
              <a:rPr lang="en-US" sz="4000" b="1" dirty="0"/>
              <a:t> </a:t>
            </a:r>
            <a:br>
              <a:rPr lang="en-US" sz="2400" b="1" dirty="0"/>
            </a:br>
            <a:r>
              <a:rPr lang="en-US" sz="2400" b="1" dirty="0" err="1"/>
              <a:t>Sociaal</a:t>
            </a:r>
            <a:r>
              <a:rPr lang="en-US" sz="2400" b="1" dirty="0"/>
              <a:t> </a:t>
            </a:r>
            <a:r>
              <a:rPr lang="en-US" sz="2400" b="1" dirty="0" err="1"/>
              <a:t>Cultureel</a:t>
            </a:r>
            <a:r>
              <a:rPr lang="en-US" sz="2400" b="1" dirty="0"/>
              <a:t> </a:t>
            </a:r>
            <a:r>
              <a:rPr lang="en-US" sz="2400" b="1" dirty="0" err="1"/>
              <a:t>Planbureau</a:t>
            </a:r>
            <a:r>
              <a:rPr lang="en-US" sz="2400" b="1" dirty="0"/>
              <a:t> (2023)</a:t>
            </a:r>
            <a:endParaRPr lang="en-US" sz="4000" b="1" dirty="0"/>
          </a:p>
        </p:txBody>
      </p:sp>
      <p:sp>
        <p:nvSpPr>
          <p:cNvPr id="9" name="Content Placeholder 8">
            <a:extLst>
              <a:ext uri="{FF2B5EF4-FFF2-40B4-BE49-F238E27FC236}">
                <a16:creationId xmlns:a16="http://schemas.microsoft.com/office/drawing/2014/main" id="{15BECEC8-3CE5-8E51-65FF-F9EF55B32B23}"/>
              </a:ext>
            </a:extLst>
          </p:cNvPr>
          <p:cNvSpPr>
            <a:spLocks noGrp="1"/>
          </p:cNvSpPr>
          <p:nvPr>
            <p:ph idx="1"/>
          </p:nvPr>
        </p:nvSpPr>
        <p:spPr>
          <a:xfrm>
            <a:off x="477981" y="4680772"/>
            <a:ext cx="11330392" cy="1874816"/>
          </a:xfrm>
        </p:spPr>
        <p:txBody>
          <a:bodyPr vert="horz" lIns="91440" tIns="45720" rIns="91440" bIns="45720" rtlCol="0">
            <a:noAutofit/>
          </a:bodyPr>
          <a:lstStyle/>
          <a:p>
            <a:pPr marL="0" indent="0">
              <a:buNone/>
            </a:pPr>
            <a:r>
              <a:rPr lang="nl-NL" sz="2400" b="1" dirty="0">
                <a:solidFill>
                  <a:srgbClr val="ED7D31"/>
                </a:solidFill>
              </a:rPr>
              <a:t>Economisch kapitaal </a:t>
            </a:r>
          </a:p>
          <a:p>
            <a:pPr marL="0" indent="0">
              <a:buNone/>
            </a:pPr>
            <a:r>
              <a:rPr lang="nl-NL" sz="2400" b="1" dirty="0">
                <a:solidFill>
                  <a:srgbClr val="ED7D31"/>
                </a:solidFill>
              </a:rPr>
              <a:t>Cultureel kapitaal</a:t>
            </a:r>
          </a:p>
          <a:p>
            <a:pPr marL="0" indent="0">
              <a:buNone/>
            </a:pPr>
            <a:r>
              <a:rPr lang="nl-NL" sz="2400" b="1" dirty="0">
                <a:solidFill>
                  <a:srgbClr val="ED7D31"/>
                </a:solidFill>
              </a:rPr>
              <a:t>Sociaal kapitaal</a:t>
            </a:r>
          </a:p>
          <a:p>
            <a:pPr marL="0" indent="0">
              <a:buNone/>
            </a:pPr>
            <a:r>
              <a:rPr lang="nl-NL" sz="2400" b="1" dirty="0">
                <a:solidFill>
                  <a:srgbClr val="ED7D31"/>
                </a:solidFill>
              </a:rPr>
              <a:t>Persoonskapitaal </a:t>
            </a:r>
            <a:endParaRPr lang="en-US" sz="2400" b="1" dirty="0">
              <a:solidFill>
                <a:srgbClr val="ED7D31"/>
              </a:solidFill>
            </a:endParaRPr>
          </a:p>
        </p:txBody>
      </p:sp>
      <p:sp>
        <p:nvSpPr>
          <p:cNvPr id="18" name="Rectangle 17">
            <a:extLst>
              <a:ext uri="{FF2B5EF4-FFF2-40B4-BE49-F238E27FC236}">
                <a16:creationId xmlns:a16="http://schemas.microsoft.com/office/drawing/2014/main" id="{5F882EC7-24AD-AA81-6E87-C64FDF4E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442C5554-8E32-D5A1-E6E1-00B8DA481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56B81992-C2C3-96CF-6872-B6B8AC605213}"/>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3" name="Tekstvak 2">
            <a:extLst>
              <a:ext uri="{FF2B5EF4-FFF2-40B4-BE49-F238E27FC236}">
                <a16:creationId xmlns:a16="http://schemas.microsoft.com/office/drawing/2014/main" id="{123A94FE-04BA-1241-5B49-D9081A9E630D}"/>
              </a:ext>
            </a:extLst>
          </p:cNvPr>
          <p:cNvSpPr txBox="1"/>
          <p:nvPr/>
        </p:nvSpPr>
        <p:spPr>
          <a:xfrm>
            <a:off x="6912429" y="356489"/>
            <a:ext cx="4893578" cy="3108543"/>
          </a:xfrm>
          <a:prstGeom prst="rect">
            <a:avLst/>
          </a:prstGeom>
          <a:solidFill>
            <a:srgbClr val="ED7D31"/>
          </a:solidFill>
        </p:spPr>
        <p:txBody>
          <a:bodyPr wrap="square" rtlCol="0">
            <a:spAutoFit/>
          </a:bodyPr>
          <a:lstStyle/>
          <a:p>
            <a:r>
              <a:rPr lang="nl-NL" sz="1800" dirty="0">
                <a:effectLst/>
                <a:latin typeface="Calibri Light" panose="020F0302020204030204" pitchFamily="34" charset="0"/>
                <a:ea typeface="Calibri" panose="020F0502020204030204" pitchFamily="34" charset="0"/>
              </a:rPr>
              <a:t>“Mensen met een migratieachtergrond kunnen op nationaliteit of herkomst worden gediscrimineerd (bijvoorbeeld door profilering), maar ook op basis van hun specifiek of afwijkend geacht cultureel, sociaal en persoonsgebonden kapitaal. Dat kan gaan om minder kennis van culturele codes in Nederland, een geringere beheersing van de Nederlandse taal, en het hebben van een ‘etnische’ voor- of achternaam”</a:t>
            </a:r>
          </a:p>
          <a:p>
            <a:endParaRPr lang="nl-NL" sz="1600" dirty="0">
              <a:solidFill>
                <a:srgbClr val="000000"/>
              </a:solidFill>
              <a:effectLst/>
              <a:latin typeface="Calibri Light" panose="020F0302020204030204" pitchFamily="34" charset="0"/>
              <a:ea typeface="Calibri" panose="020F0502020204030204" pitchFamily="34" charset="0"/>
            </a:endParaRPr>
          </a:p>
          <a:p>
            <a:pPr marL="285750" indent="-285750">
              <a:buFont typeface="Wingdings" panose="05000000000000000000" pitchFamily="2" charset="2"/>
              <a:buChar char="Ø"/>
            </a:pPr>
            <a:r>
              <a:rPr lang="nl-NL" sz="1600" i="1" dirty="0">
                <a:latin typeface="Calibri Light" panose="020F0302020204030204" pitchFamily="34" charset="0"/>
                <a:ea typeface="Calibri" panose="020F0502020204030204" pitchFamily="34" charset="0"/>
              </a:rPr>
              <a:t>Niet alleen toepasbaar op ‘kleur’ maar ook op ‘klasse</a:t>
            </a:r>
            <a:r>
              <a:rPr lang="nl-NL" i="1" dirty="0">
                <a:latin typeface="Calibri Light" panose="020F0302020204030204" pitchFamily="34" charset="0"/>
                <a:ea typeface="Calibri" panose="020F0502020204030204" pitchFamily="34" charset="0"/>
              </a:rPr>
              <a:t>’</a:t>
            </a:r>
            <a:endParaRPr lang="nl-NL" sz="1600" i="1" dirty="0">
              <a:latin typeface="Calibri Light" panose="020F0302020204030204" pitchFamily="34" charset="0"/>
              <a:ea typeface="Calibri" panose="020F0502020204030204" pitchFamily="34" charset="0"/>
            </a:endParaRPr>
          </a:p>
        </p:txBody>
      </p:sp>
    </p:spTree>
    <p:extLst>
      <p:ext uri="{BB962C8B-B14F-4D97-AF65-F5344CB8AC3E}">
        <p14:creationId xmlns:p14="http://schemas.microsoft.com/office/powerpoint/2010/main" val="203609843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090D90-D126-9018-9674-EC8626854930}"/>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837830F-258D-BFE1-B7DB-F54ABB842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9F1EDFED-F8C4-E548-7D52-B3BEA7DD3475}"/>
              </a:ext>
            </a:extLst>
          </p:cNvPr>
          <p:cNvPicPr>
            <a:picLocks noChangeAspect="1"/>
          </p:cNvPicPr>
          <p:nvPr/>
        </p:nvPicPr>
        <p:blipFill rotWithShape="1">
          <a:blip r:embed="rId3"/>
          <a:srcRect l="3716" t="9091" r="31648"/>
          <a:stretch/>
        </p:blipFill>
        <p:spPr>
          <a:xfrm>
            <a:off x="3523488" y="-1995"/>
            <a:ext cx="8668512" cy="6857990"/>
          </a:xfrm>
          <a:prstGeom prst="rect">
            <a:avLst/>
          </a:prstGeom>
        </p:spPr>
      </p:pic>
      <p:sp>
        <p:nvSpPr>
          <p:cNvPr id="16" name="Rectangle 15">
            <a:extLst>
              <a:ext uri="{FF2B5EF4-FFF2-40B4-BE49-F238E27FC236}">
                <a16:creationId xmlns:a16="http://schemas.microsoft.com/office/drawing/2014/main" id="{5C4254A6-C341-C6A1-44DA-5E871DEF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D6972E8-A893-9E5A-E19B-5A7DC01612CF}"/>
              </a:ext>
            </a:extLst>
          </p:cNvPr>
          <p:cNvSpPr>
            <a:spLocks noGrp="1"/>
          </p:cNvSpPr>
          <p:nvPr>
            <p:ph type="title"/>
          </p:nvPr>
        </p:nvSpPr>
        <p:spPr>
          <a:xfrm>
            <a:off x="477981" y="1122362"/>
            <a:ext cx="5618019" cy="2654981"/>
          </a:xfrm>
        </p:spPr>
        <p:txBody>
          <a:bodyPr vert="horz" lIns="91440" tIns="45720" rIns="91440" bIns="45720" rtlCol="0" anchor="b">
            <a:normAutofit/>
          </a:bodyPr>
          <a:lstStyle/>
          <a:p>
            <a:r>
              <a:rPr lang="en-US" sz="4000" b="1" dirty="0" err="1"/>
              <a:t>Eigentijdse</a:t>
            </a:r>
            <a:r>
              <a:rPr lang="en-US" sz="4000" b="1" dirty="0"/>
              <a:t> </a:t>
            </a:r>
            <a:r>
              <a:rPr lang="en-US" sz="4000" b="1" dirty="0" err="1"/>
              <a:t>Ongelijkhheid</a:t>
            </a:r>
            <a:r>
              <a:rPr lang="en-US" sz="4000" b="1" dirty="0"/>
              <a:t> </a:t>
            </a:r>
            <a:br>
              <a:rPr lang="en-US" sz="2400" b="1" dirty="0"/>
            </a:br>
            <a:r>
              <a:rPr lang="en-US" sz="2400" b="1" dirty="0" err="1"/>
              <a:t>Sociaal</a:t>
            </a:r>
            <a:r>
              <a:rPr lang="en-US" sz="2400" b="1" dirty="0"/>
              <a:t> </a:t>
            </a:r>
            <a:r>
              <a:rPr lang="en-US" sz="2400" b="1" dirty="0" err="1"/>
              <a:t>Cultureel</a:t>
            </a:r>
            <a:r>
              <a:rPr lang="en-US" sz="2400" b="1" dirty="0"/>
              <a:t> </a:t>
            </a:r>
            <a:r>
              <a:rPr lang="en-US" sz="2400" b="1" dirty="0" err="1"/>
              <a:t>Planbureau</a:t>
            </a:r>
            <a:r>
              <a:rPr lang="en-US" sz="2400" b="1" dirty="0"/>
              <a:t> (2023)</a:t>
            </a:r>
            <a:br>
              <a:rPr lang="en-US" sz="2400" b="1" dirty="0"/>
            </a:br>
            <a:endParaRPr lang="en-US" sz="4000" b="1" dirty="0"/>
          </a:p>
        </p:txBody>
      </p:sp>
      <p:sp>
        <p:nvSpPr>
          <p:cNvPr id="9" name="Content Placeholder 8">
            <a:extLst>
              <a:ext uri="{FF2B5EF4-FFF2-40B4-BE49-F238E27FC236}">
                <a16:creationId xmlns:a16="http://schemas.microsoft.com/office/drawing/2014/main" id="{15BECEC8-3CE5-8E51-65FF-F9EF55B32B23}"/>
              </a:ext>
            </a:extLst>
          </p:cNvPr>
          <p:cNvSpPr>
            <a:spLocks noGrp="1"/>
          </p:cNvSpPr>
          <p:nvPr>
            <p:ph idx="1"/>
          </p:nvPr>
        </p:nvSpPr>
        <p:spPr>
          <a:xfrm>
            <a:off x="477981" y="4680772"/>
            <a:ext cx="4377048" cy="1874816"/>
          </a:xfrm>
        </p:spPr>
        <p:txBody>
          <a:bodyPr vert="horz" lIns="91440" tIns="45720" rIns="91440" bIns="45720" rtlCol="0">
            <a:noAutofit/>
          </a:bodyPr>
          <a:lstStyle/>
          <a:p>
            <a:pPr marL="0" indent="0">
              <a:buNone/>
            </a:pPr>
            <a:r>
              <a:rPr lang="nl-NL" sz="2200" dirty="0">
                <a:solidFill>
                  <a:srgbClr val="ED7D31"/>
                </a:solidFill>
              </a:rPr>
              <a:t>“Bij het persoonskapitaal kan discriminatie plaatsvinden op basis van iemands gezondheid, de kleding die men draagt, of iemands huidskleur en andere uiterlijke kenmerken”</a:t>
            </a:r>
            <a:endParaRPr lang="en-US" sz="2200" dirty="0">
              <a:solidFill>
                <a:srgbClr val="ED7D31"/>
              </a:solidFill>
            </a:endParaRPr>
          </a:p>
        </p:txBody>
      </p:sp>
      <p:sp>
        <p:nvSpPr>
          <p:cNvPr id="18" name="Rectangle 17">
            <a:extLst>
              <a:ext uri="{FF2B5EF4-FFF2-40B4-BE49-F238E27FC236}">
                <a16:creationId xmlns:a16="http://schemas.microsoft.com/office/drawing/2014/main" id="{5F882EC7-24AD-AA81-6E87-C64FDF4E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442C5554-8E32-D5A1-E6E1-00B8DA481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56B81992-C2C3-96CF-6872-B6B8AC605213}"/>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3" name="Tekstvak 2">
            <a:extLst>
              <a:ext uri="{FF2B5EF4-FFF2-40B4-BE49-F238E27FC236}">
                <a16:creationId xmlns:a16="http://schemas.microsoft.com/office/drawing/2014/main" id="{97339AF0-6F90-DE65-9489-0E63FDE7BCC4}"/>
              </a:ext>
            </a:extLst>
          </p:cNvPr>
          <p:cNvSpPr txBox="1"/>
          <p:nvPr/>
        </p:nvSpPr>
        <p:spPr>
          <a:xfrm>
            <a:off x="7369629" y="356489"/>
            <a:ext cx="4436378" cy="1815882"/>
          </a:xfrm>
          <a:prstGeom prst="rect">
            <a:avLst/>
          </a:prstGeom>
          <a:solidFill>
            <a:srgbClr val="ED7D31"/>
          </a:solidFill>
        </p:spPr>
        <p:txBody>
          <a:bodyPr wrap="square" rtlCol="0">
            <a:spAutoFit/>
          </a:bodyPr>
          <a:lstStyle/>
          <a:p>
            <a:r>
              <a:rPr lang="nl-NL" sz="1600" kern="100" dirty="0">
                <a:effectLst/>
                <a:latin typeface="Calibri Light" panose="020F0302020204030204" pitchFamily="34" charset="0"/>
                <a:ea typeface="Calibri" panose="020F0502020204030204" pitchFamily="34" charset="0"/>
                <a:cs typeface="Times New Roman" panose="02020603050405020304" pitchFamily="18" charset="0"/>
              </a:rPr>
              <a:t>“Het probleem is meestal een gebrek aan zelfvertrouwen. Dat moet je als kind uit een eenvoudig milieu wel een beetje hebben om naar het gymnasium te willen. Ik had dat gelukkig. Maar er waren er ook met minder zelfvertrouwen, en die gingen helaas vaak naar de hbs of de mulo.”</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600" i="1" dirty="0">
                <a:effectLst/>
                <a:latin typeface="Calibri Light" panose="020F0302020204030204" pitchFamily="34" charset="0"/>
                <a:ea typeface="Calibri" panose="020F0502020204030204" pitchFamily="34" charset="0"/>
              </a:rPr>
              <a:t>Meindert Fennema (2022)</a:t>
            </a:r>
            <a:endParaRPr lang="nl-NL" sz="1600" dirty="0">
              <a:effectLst/>
              <a:latin typeface="Calibri Light" panose="020F0302020204030204" pitchFamily="34" charset="0"/>
              <a:ea typeface="Calibri" panose="020F0502020204030204" pitchFamily="34" charset="0"/>
            </a:endParaRPr>
          </a:p>
        </p:txBody>
      </p:sp>
      <p:sp>
        <p:nvSpPr>
          <p:cNvPr id="6" name="Tekstvak 5">
            <a:extLst>
              <a:ext uri="{FF2B5EF4-FFF2-40B4-BE49-F238E27FC236}">
                <a16:creationId xmlns:a16="http://schemas.microsoft.com/office/drawing/2014/main" id="{551D80BD-5922-A423-63BC-54C2BBBA032A}"/>
              </a:ext>
            </a:extLst>
          </p:cNvPr>
          <p:cNvSpPr txBox="1"/>
          <p:nvPr/>
        </p:nvSpPr>
        <p:spPr>
          <a:xfrm>
            <a:off x="7369629" y="4401462"/>
            <a:ext cx="4436378" cy="1815882"/>
          </a:xfrm>
          <a:prstGeom prst="rect">
            <a:avLst/>
          </a:prstGeom>
          <a:solidFill>
            <a:srgbClr val="ED7D31"/>
          </a:solidFill>
        </p:spPr>
        <p:txBody>
          <a:bodyPr wrap="square" rtlCol="0">
            <a:spAutoFit/>
          </a:bodyPr>
          <a:lstStyle/>
          <a:p>
            <a:r>
              <a:rPr lang="nl-NL" sz="1600" kern="100" dirty="0">
                <a:effectLst/>
                <a:latin typeface="Calibri Light" panose="020F0302020204030204" pitchFamily="34" charset="0"/>
                <a:ea typeface="Calibri" panose="020F0502020204030204" pitchFamily="34" charset="0"/>
                <a:cs typeface="Times New Roman" panose="02020603050405020304" pitchFamily="18" charset="0"/>
              </a:rPr>
              <a:t>“[…] het gymnasium selecteert aan de poort door de relatief hoge kosten voor ouderbijdrage en schoolreizen. Het kan volgens de directeur een belangrijke reden zijn dat kinderen die wel het niveau aankunnen, toch niet voor het gymnasium kiezen.”</a:t>
            </a:r>
          </a:p>
          <a:p>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Vogels, R., Turkenburg, M. &amp;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Herweijer</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L. (2021)</a:t>
            </a:r>
          </a:p>
        </p:txBody>
      </p:sp>
    </p:spTree>
    <p:extLst>
      <p:ext uri="{BB962C8B-B14F-4D97-AF65-F5344CB8AC3E}">
        <p14:creationId xmlns:p14="http://schemas.microsoft.com/office/powerpoint/2010/main" val="47400668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090D90-D126-9018-9674-EC8626854930}"/>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837830F-258D-BFE1-B7DB-F54ABB842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9F1EDFED-F8C4-E548-7D52-B3BEA7DD3475}"/>
              </a:ext>
            </a:extLst>
          </p:cNvPr>
          <p:cNvPicPr>
            <a:picLocks noChangeAspect="1"/>
          </p:cNvPicPr>
          <p:nvPr/>
        </p:nvPicPr>
        <p:blipFill rotWithShape="1">
          <a:blip r:embed="rId3"/>
          <a:srcRect l="3716" t="9091" r="31648"/>
          <a:stretch/>
        </p:blipFill>
        <p:spPr>
          <a:xfrm>
            <a:off x="3523488" y="-1995"/>
            <a:ext cx="8668512" cy="6857990"/>
          </a:xfrm>
          <a:prstGeom prst="rect">
            <a:avLst/>
          </a:prstGeom>
        </p:spPr>
      </p:pic>
      <p:sp>
        <p:nvSpPr>
          <p:cNvPr id="16" name="Rectangle 15">
            <a:extLst>
              <a:ext uri="{FF2B5EF4-FFF2-40B4-BE49-F238E27FC236}">
                <a16:creationId xmlns:a16="http://schemas.microsoft.com/office/drawing/2014/main" id="{5C4254A6-C341-C6A1-44DA-5E871DEF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D6972E8-A893-9E5A-E19B-5A7DC01612CF}"/>
              </a:ext>
            </a:extLst>
          </p:cNvPr>
          <p:cNvSpPr>
            <a:spLocks noGrp="1"/>
          </p:cNvSpPr>
          <p:nvPr>
            <p:ph type="title"/>
          </p:nvPr>
        </p:nvSpPr>
        <p:spPr>
          <a:xfrm>
            <a:off x="477981" y="1196541"/>
            <a:ext cx="5618019" cy="2791974"/>
          </a:xfrm>
        </p:spPr>
        <p:txBody>
          <a:bodyPr vert="horz" lIns="91440" tIns="45720" rIns="91440" bIns="45720" rtlCol="0" anchor="b">
            <a:normAutofit/>
          </a:bodyPr>
          <a:lstStyle/>
          <a:p>
            <a:pPr>
              <a:lnSpc>
                <a:spcPct val="150000"/>
              </a:lnSpc>
            </a:pPr>
            <a:r>
              <a:rPr lang="en-US" sz="4000" b="1" dirty="0" err="1"/>
              <a:t>Cultureel</a:t>
            </a:r>
            <a:r>
              <a:rPr lang="en-US" sz="4000" b="1" dirty="0"/>
              <a:t> </a:t>
            </a:r>
            <a:r>
              <a:rPr lang="en-US" sz="4000" b="1" dirty="0" err="1"/>
              <a:t>kapitaal</a:t>
            </a:r>
            <a:br>
              <a:rPr lang="en-US" sz="3600" b="1" dirty="0"/>
            </a:br>
            <a:r>
              <a:rPr lang="en-US" sz="2400" b="1" i="1" dirty="0"/>
              <a:t>- </a:t>
            </a:r>
            <a:r>
              <a:rPr lang="en-US" sz="2400" b="1" i="1" dirty="0" err="1"/>
              <a:t>belichaamd</a:t>
            </a:r>
            <a:br>
              <a:rPr lang="en-US" sz="2400" b="1" i="1" dirty="0"/>
            </a:br>
            <a:r>
              <a:rPr lang="en-US" sz="2400" b="1" i="1" dirty="0"/>
              <a:t>- </a:t>
            </a:r>
            <a:r>
              <a:rPr lang="en-US" sz="2400" b="1" i="1" dirty="0" err="1"/>
              <a:t>gematerialiseerd</a:t>
            </a:r>
            <a:br>
              <a:rPr lang="en-US" sz="2400" b="1" i="1" dirty="0"/>
            </a:br>
            <a:r>
              <a:rPr lang="en-US" sz="2400" b="1" i="1" dirty="0"/>
              <a:t>- </a:t>
            </a:r>
            <a:r>
              <a:rPr lang="en-US" sz="2400" b="1" i="1" dirty="0" err="1"/>
              <a:t>geinstitutionaliseerd</a:t>
            </a:r>
            <a:r>
              <a:rPr lang="en-US" sz="2400" b="1" i="1" dirty="0"/>
              <a:t> </a:t>
            </a:r>
            <a:endParaRPr lang="en-US" sz="4000" b="1" i="1" dirty="0"/>
          </a:p>
        </p:txBody>
      </p:sp>
      <p:sp>
        <p:nvSpPr>
          <p:cNvPr id="9" name="Content Placeholder 8">
            <a:extLst>
              <a:ext uri="{FF2B5EF4-FFF2-40B4-BE49-F238E27FC236}">
                <a16:creationId xmlns:a16="http://schemas.microsoft.com/office/drawing/2014/main" id="{15BECEC8-3CE5-8E51-65FF-F9EF55B32B23}"/>
              </a:ext>
            </a:extLst>
          </p:cNvPr>
          <p:cNvSpPr>
            <a:spLocks noGrp="1"/>
          </p:cNvSpPr>
          <p:nvPr>
            <p:ph idx="1"/>
          </p:nvPr>
        </p:nvSpPr>
        <p:spPr>
          <a:xfrm>
            <a:off x="477981" y="4680772"/>
            <a:ext cx="4377048" cy="1874816"/>
          </a:xfrm>
        </p:spPr>
        <p:txBody>
          <a:bodyPr vert="horz" lIns="91440" tIns="45720" rIns="91440" bIns="45720" rtlCol="0">
            <a:noAutofit/>
          </a:bodyPr>
          <a:lstStyle/>
          <a:p>
            <a:pPr marL="0" indent="0">
              <a:buNone/>
            </a:pPr>
            <a:r>
              <a:rPr lang="nl-NL" sz="2200" dirty="0">
                <a:solidFill>
                  <a:srgbClr val="ED7D31"/>
                </a:solidFill>
              </a:rPr>
              <a:t>Habitus</a:t>
            </a:r>
          </a:p>
          <a:p>
            <a:pPr marL="0" indent="0">
              <a:buNone/>
            </a:pPr>
            <a:r>
              <a:rPr lang="nl-NL" sz="2200" dirty="0" err="1">
                <a:solidFill>
                  <a:srgbClr val="ED7D31"/>
                </a:solidFill>
              </a:rPr>
              <a:t>Wasted</a:t>
            </a:r>
            <a:r>
              <a:rPr lang="nl-NL" sz="2200" dirty="0">
                <a:solidFill>
                  <a:srgbClr val="ED7D31"/>
                </a:solidFill>
              </a:rPr>
              <a:t> time</a:t>
            </a:r>
          </a:p>
          <a:p>
            <a:pPr marL="0" indent="0">
              <a:buNone/>
            </a:pPr>
            <a:r>
              <a:rPr lang="nl-NL" sz="2200" dirty="0">
                <a:solidFill>
                  <a:srgbClr val="ED7D31"/>
                </a:solidFill>
              </a:rPr>
              <a:t>Verborgen curriculum </a:t>
            </a:r>
            <a:endParaRPr lang="en-US" sz="2200" dirty="0">
              <a:solidFill>
                <a:srgbClr val="ED7D31"/>
              </a:solidFill>
            </a:endParaRPr>
          </a:p>
        </p:txBody>
      </p:sp>
      <p:sp>
        <p:nvSpPr>
          <p:cNvPr id="18" name="Rectangle 17">
            <a:extLst>
              <a:ext uri="{FF2B5EF4-FFF2-40B4-BE49-F238E27FC236}">
                <a16:creationId xmlns:a16="http://schemas.microsoft.com/office/drawing/2014/main" id="{5F882EC7-24AD-AA81-6E87-C64FDF4E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442C5554-8E32-D5A1-E6E1-00B8DA481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56B81992-C2C3-96CF-6872-B6B8AC605213}"/>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3" name="Tekstvak 2">
            <a:extLst>
              <a:ext uri="{FF2B5EF4-FFF2-40B4-BE49-F238E27FC236}">
                <a16:creationId xmlns:a16="http://schemas.microsoft.com/office/drawing/2014/main" id="{97339AF0-6F90-DE65-9489-0E63FDE7BCC4}"/>
              </a:ext>
            </a:extLst>
          </p:cNvPr>
          <p:cNvSpPr txBox="1"/>
          <p:nvPr/>
        </p:nvSpPr>
        <p:spPr>
          <a:xfrm>
            <a:off x="7369629" y="356489"/>
            <a:ext cx="4436378" cy="5478423"/>
          </a:xfrm>
          <a:prstGeom prst="rect">
            <a:avLst/>
          </a:prstGeom>
          <a:solidFill>
            <a:srgbClr val="ED7D31"/>
          </a:solidFill>
        </p:spPr>
        <p:txBody>
          <a:bodyPr wrap="square" rtlCol="0">
            <a:spAutoFit/>
          </a:bodyPr>
          <a:lstStyle/>
          <a:p>
            <a:r>
              <a:rPr lang="nl-NL" sz="1400" kern="100" dirty="0">
                <a:effectLst/>
                <a:latin typeface="Calibri Light" panose="020F0302020204030204" pitchFamily="34" charset="0"/>
                <a:ea typeface="Calibri" panose="020F0502020204030204" pitchFamily="34" charset="0"/>
                <a:cs typeface="Times New Roman" panose="02020603050405020304" pitchFamily="18" charset="0"/>
              </a:rPr>
              <a:t>“</a:t>
            </a:r>
            <a:r>
              <a:rPr lang="nl-NL" sz="1600" dirty="0">
                <a:effectLst/>
                <a:latin typeface="Calibri Light" panose="020F0302020204030204" pitchFamily="34" charset="0"/>
                <a:ea typeface="Calibri" panose="020F0502020204030204" pitchFamily="34" charset="0"/>
              </a:rPr>
              <a:t>De gymnasiast leert niet alleen over de taal, cultuur en geschiedenis van de oude Grieken en Romeinen, maar bezoekt tijdens de schoolcarrière waarschijnlijk ook de schouwburg, waar een Griekse tragedie in een modern jasje opgevoerd wordt, kiest voor de Engelse leeslijst misschien wel Donna </a:t>
            </a:r>
            <a:r>
              <a:rPr lang="nl-NL" sz="1600" dirty="0" err="1">
                <a:effectLst/>
                <a:latin typeface="Calibri Light" panose="020F0302020204030204" pitchFamily="34" charset="0"/>
                <a:ea typeface="Calibri" panose="020F0502020204030204" pitchFamily="34" charset="0"/>
              </a:rPr>
              <a:t>Tartts</a:t>
            </a:r>
            <a:r>
              <a:rPr lang="nl-NL" sz="1600" dirty="0">
                <a:effectLst/>
                <a:latin typeface="Calibri Light" panose="020F0302020204030204" pitchFamily="34" charset="0"/>
                <a:ea typeface="Calibri" panose="020F0502020204030204" pitchFamily="34" charset="0"/>
              </a:rPr>
              <a:t> ‘The </a:t>
            </a:r>
            <a:r>
              <a:rPr lang="nl-NL" sz="1600" dirty="0" err="1">
                <a:effectLst/>
                <a:latin typeface="Calibri Light" panose="020F0302020204030204" pitchFamily="34" charset="0"/>
                <a:ea typeface="Calibri" panose="020F0502020204030204" pitchFamily="34" charset="0"/>
              </a:rPr>
              <a:t>Secret</a:t>
            </a:r>
            <a:r>
              <a:rPr lang="nl-NL" sz="1600" dirty="0">
                <a:effectLst/>
                <a:latin typeface="Calibri Light" panose="020F0302020204030204" pitchFamily="34" charset="0"/>
                <a:ea typeface="Calibri" panose="020F0502020204030204" pitchFamily="34" charset="0"/>
              </a:rPr>
              <a:t> </a:t>
            </a:r>
            <a:r>
              <a:rPr lang="nl-NL" sz="1600" dirty="0" err="1">
                <a:effectLst/>
                <a:latin typeface="Calibri Light" panose="020F0302020204030204" pitchFamily="34" charset="0"/>
                <a:ea typeface="Calibri" panose="020F0502020204030204" pitchFamily="34" charset="0"/>
              </a:rPr>
              <a:t>History</a:t>
            </a:r>
            <a:r>
              <a:rPr lang="nl-NL" sz="1600" dirty="0">
                <a:effectLst/>
                <a:latin typeface="Calibri Light" panose="020F0302020204030204" pitchFamily="34" charset="0"/>
                <a:ea typeface="Calibri" panose="020F0502020204030204" pitchFamily="34" charset="0"/>
              </a:rPr>
              <a:t>’ of het befaamde ‘</a:t>
            </a:r>
            <a:r>
              <a:rPr lang="nl-NL" sz="1600" dirty="0" err="1">
                <a:effectLst/>
                <a:latin typeface="Calibri Light" panose="020F0302020204030204" pitchFamily="34" charset="0"/>
                <a:ea typeface="Calibri" panose="020F0502020204030204" pitchFamily="34" charset="0"/>
              </a:rPr>
              <a:t>Ulysses</a:t>
            </a:r>
            <a:r>
              <a:rPr lang="nl-NL" sz="1600" dirty="0">
                <a:effectLst/>
                <a:latin typeface="Calibri Light" panose="020F0302020204030204" pitchFamily="34" charset="0"/>
                <a:ea typeface="Calibri" panose="020F0502020204030204" pitchFamily="34" charset="0"/>
              </a:rPr>
              <a:t>’ van James Joyce en gaat op een Griekenland- of Romereis om nooit meer te vergeten. Diegene ziet dat bij vriendjes en vriendinnetjes thuis (ook) de Volkskrant of het NRC wordt gelezen (en geen regionale krant of de Telegraaf) en het journaal (ook) wordt gekeken op NPO1 (en niet op SBS6 of helemaal niet). Diegene leert dat het chiquer is om musea als meervoud van museum te gebruiken, dat de klemtoon van idealiter op de a ligt, dat alles stroomt en dat er slechts één Colosseum is, maar vele amfitheaters. En natuurlijk dat het Latijn is en niet Latijns. Kortom: niet alleen leert diegene de taal van de oude Grieks en Romeinse elite, maar ook die van de nieuwe Nederlandse elite.”</a:t>
            </a:r>
            <a:endParaRPr lang="nl-NL" sz="1600" dirty="0">
              <a:latin typeface="Calibri Light" panose="020F0302020204030204" pitchFamily="34" charset="0"/>
              <a:ea typeface="Calibri" panose="020F0502020204030204" pitchFamily="34" charset="0"/>
            </a:endParaRPr>
          </a:p>
          <a:p>
            <a:r>
              <a:rPr lang="nl-NL" sz="1600" i="1" dirty="0">
                <a:latin typeface="Calibri Light" panose="020F0302020204030204" pitchFamily="34" charset="0"/>
                <a:ea typeface="Calibri" panose="020F0502020204030204" pitchFamily="34" charset="0"/>
              </a:rPr>
              <a:t>Henquet, K. (2023)</a:t>
            </a:r>
            <a:endParaRPr lang="nl-NL" sz="1400" i="1" dirty="0">
              <a:latin typeface="Calibri Light" panose="020F0302020204030204" pitchFamily="34" charset="0"/>
              <a:ea typeface="Calibri" panose="020F0502020204030204" pitchFamily="34" charset="0"/>
            </a:endParaRPr>
          </a:p>
        </p:txBody>
      </p:sp>
    </p:spTree>
    <p:extLst>
      <p:ext uri="{BB962C8B-B14F-4D97-AF65-F5344CB8AC3E}">
        <p14:creationId xmlns:p14="http://schemas.microsoft.com/office/powerpoint/2010/main" val="113668194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090D90-D126-9018-9674-EC8626854930}"/>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837830F-258D-BFE1-B7DB-F54ABB842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9F1EDFED-F8C4-E548-7D52-B3BEA7DD3475}"/>
              </a:ext>
            </a:extLst>
          </p:cNvPr>
          <p:cNvPicPr>
            <a:picLocks noChangeAspect="1"/>
          </p:cNvPicPr>
          <p:nvPr/>
        </p:nvPicPr>
        <p:blipFill rotWithShape="1">
          <a:blip r:embed="rId3"/>
          <a:srcRect l="3716" t="9091" r="31648"/>
          <a:stretch/>
        </p:blipFill>
        <p:spPr>
          <a:xfrm>
            <a:off x="3523488" y="-1995"/>
            <a:ext cx="8668512" cy="6857990"/>
          </a:xfrm>
          <a:prstGeom prst="rect">
            <a:avLst/>
          </a:prstGeom>
        </p:spPr>
      </p:pic>
      <p:sp>
        <p:nvSpPr>
          <p:cNvPr id="16" name="Rectangle 15">
            <a:extLst>
              <a:ext uri="{FF2B5EF4-FFF2-40B4-BE49-F238E27FC236}">
                <a16:creationId xmlns:a16="http://schemas.microsoft.com/office/drawing/2014/main" id="{5C4254A6-C341-C6A1-44DA-5E871DEF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D6972E8-A893-9E5A-E19B-5A7DC01612CF}"/>
              </a:ext>
            </a:extLst>
          </p:cNvPr>
          <p:cNvSpPr>
            <a:spLocks noGrp="1"/>
          </p:cNvSpPr>
          <p:nvPr>
            <p:ph type="title"/>
          </p:nvPr>
        </p:nvSpPr>
        <p:spPr>
          <a:xfrm>
            <a:off x="477981" y="1196541"/>
            <a:ext cx="5618019" cy="1994714"/>
          </a:xfrm>
        </p:spPr>
        <p:txBody>
          <a:bodyPr vert="horz" lIns="91440" tIns="45720" rIns="91440" bIns="45720" rtlCol="0" anchor="b">
            <a:normAutofit/>
          </a:bodyPr>
          <a:lstStyle/>
          <a:p>
            <a:pPr>
              <a:lnSpc>
                <a:spcPct val="150000"/>
              </a:lnSpc>
            </a:pPr>
            <a:r>
              <a:rPr lang="en-US" sz="4000" b="1" dirty="0" err="1"/>
              <a:t>Sociaal</a:t>
            </a:r>
            <a:r>
              <a:rPr lang="en-US" sz="4000" b="1" dirty="0"/>
              <a:t> </a:t>
            </a:r>
            <a:r>
              <a:rPr lang="en-US" sz="4000" b="1" dirty="0" err="1"/>
              <a:t>kapitaal</a:t>
            </a:r>
            <a:br>
              <a:rPr lang="en-US" sz="3600" b="1" dirty="0"/>
            </a:br>
            <a:r>
              <a:rPr lang="en-US" sz="2400" b="1" i="1" dirty="0" err="1"/>
              <a:t>Eilanden</a:t>
            </a:r>
            <a:r>
              <a:rPr lang="en-US" sz="2400" b="1" i="1" dirty="0"/>
              <a:t> </a:t>
            </a:r>
            <a:r>
              <a:rPr lang="en-US" sz="2400" b="1" i="1" dirty="0" err="1"/>
              <a:t>en</a:t>
            </a:r>
            <a:r>
              <a:rPr lang="en-US" sz="2400" b="1" i="1" dirty="0"/>
              <a:t> </a:t>
            </a:r>
            <a:r>
              <a:rPr lang="en-US" sz="2400" b="1" i="1" dirty="0" err="1"/>
              <a:t>bubbels</a:t>
            </a:r>
            <a:r>
              <a:rPr lang="en-US" sz="2400" b="1" i="1" dirty="0"/>
              <a:t> </a:t>
            </a:r>
          </a:p>
        </p:txBody>
      </p:sp>
      <p:sp>
        <p:nvSpPr>
          <p:cNvPr id="18" name="Rectangle 17">
            <a:extLst>
              <a:ext uri="{FF2B5EF4-FFF2-40B4-BE49-F238E27FC236}">
                <a16:creationId xmlns:a16="http://schemas.microsoft.com/office/drawing/2014/main" id="{5F882EC7-24AD-AA81-6E87-C64FDF4E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442C5554-8E32-D5A1-E6E1-00B8DA481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56B81992-C2C3-96CF-6872-B6B8AC605213}"/>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3" name="Tekstvak 2">
            <a:extLst>
              <a:ext uri="{FF2B5EF4-FFF2-40B4-BE49-F238E27FC236}">
                <a16:creationId xmlns:a16="http://schemas.microsoft.com/office/drawing/2014/main" id="{97339AF0-6F90-DE65-9489-0E63FDE7BCC4}"/>
              </a:ext>
            </a:extLst>
          </p:cNvPr>
          <p:cNvSpPr txBox="1"/>
          <p:nvPr/>
        </p:nvSpPr>
        <p:spPr>
          <a:xfrm>
            <a:off x="7369629" y="356489"/>
            <a:ext cx="4436378" cy="307777"/>
          </a:xfrm>
          <a:prstGeom prst="rect">
            <a:avLst/>
          </a:prstGeom>
          <a:solidFill>
            <a:srgbClr val="ED7D31"/>
          </a:solidFill>
        </p:spPr>
        <p:txBody>
          <a:bodyPr wrap="square" rtlCol="0">
            <a:spAutoFit/>
          </a:bodyPr>
          <a:lstStyle/>
          <a:p>
            <a:endParaRPr lang="nl-NL" sz="1400" i="1" dirty="0">
              <a:latin typeface="Calibri Light" panose="020F0302020204030204" pitchFamily="34" charset="0"/>
              <a:ea typeface="Calibri" panose="020F0502020204030204" pitchFamily="34" charset="0"/>
            </a:endParaRPr>
          </a:p>
        </p:txBody>
      </p:sp>
      <p:sp>
        <p:nvSpPr>
          <p:cNvPr id="6" name="Content Placeholder 8">
            <a:extLst>
              <a:ext uri="{FF2B5EF4-FFF2-40B4-BE49-F238E27FC236}">
                <a16:creationId xmlns:a16="http://schemas.microsoft.com/office/drawing/2014/main" id="{BAD7395B-B4EE-A76A-0830-80B262D227AE}"/>
              </a:ext>
            </a:extLst>
          </p:cNvPr>
          <p:cNvSpPr>
            <a:spLocks noGrp="1"/>
          </p:cNvSpPr>
          <p:nvPr>
            <p:ph idx="1"/>
          </p:nvPr>
        </p:nvSpPr>
        <p:spPr>
          <a:xfrm>
            <a:off x="477981" y="4680772"/>
            <a:ext cx="4377048" cy="1874816"/>
          </a:xfrm>
        </p:spPr>
        <p:txBody>
          <a:bodyPr vert="horz" lIns="91440" tIns="45720" rIns="91440" bIns="45720" rtlCol="0">
            <a:noAutofit/>
          </a:bodyPr>
          <a:lstStyle/>
          <a:p>
            <a:pPr marL="0" indent="0">
              <a:buNone/>
            </a:pPr>
            <a:r>
              <a:rPr lang="nl-NL" sz="2200" dirty="0">
                <a:solidFill>
                  <a:srgbClr val="ED7D31"/>
                </a:solidFill>
              </a:rPr>
              <a:t>Multiplier effect</a:t>
            </a:r>
          </a:p>
          <a:p>
            <a:pPr marL="0" indent="0">
              <a:buNone/>
            </a:pPr>
            <a:r>
              <a:rPr lang="nl-NL" sz="2200" dirty="0">
                <a:solidFill>
                  <a:srgbClr val="ED7D31"/>
                </a:solidFill>
              </a:rPr>
              <a:t>Onderwijssegregatie</a:t>
            </a:r>
          </a:p>
          <a:p>
            <a:pPr marL="0" indent="0">
              <a:buNone/>
            </a:pPr>
            <a:r>
              <a:rPr lang="nl-NL" sz="2200" dirty="0">
                <a:solidFill>
                  <a:srgbClr val="ED7D31"/>
                </a:solidFill>
              </a:rPr>
              <a:t>Happy </a:t>
            </a:r>
            <a:r>
              <a:rPr lang="nl-NL" sz="2200" dirty="0" err="1">
                <a:solidFill>
                  <a:srgbClr val="ED7D31"/>
                </a:solidFill>
              </a:rPr>
              <a:t>diversity</a:t>
            </a:r>
            <a:r>
              <a:rPr lang="nl-NL" sz="2200" dirty="0">
                <a:solidFill>
                  <a:srgbClr val="ED7D31"/>
                </a:solidFill>
              </a:rPr>
              <a:t> en tokenisme  </a:t>
            </a:r>
          </a:p>
          <a:p>
            <a:pPr marL="0" indent="0">
              <a:buNone/>
            </a:pPr>
            <a:endParaRPr lang="nl-NL" sz="2200" dirty="0">
              <a:solidFill>
                <a:srgbClr val="ED7D31"/>
              </a:solidFill>
            </a:endParaRPr>
          </a:p>
          <a:p>
            <a:pPr marL="0" indent="0">
              <a:buNone/>
            </a:pPr>
            <a:endParaRPr lang="en-US" sz="2200" dirty="0">
              <a:solidFill>
                <a:srgbClr val="ED7D31"/>
              </a:solidFill>
            </a:endParaRPr>
          </a:p>
        </p:txBody>
      </p:sp>
      <p:pic>
        <p:nvPicPr>
          <p:cNvPr id="8" name="Afbeelding 7">
            <a:extLst>
              <a:ext uri="{FF2B5EF4-FFF2-40B4-BE49-F238E27FC236}">
                <a16:creationId xmlns:a16="http://schemas.microsoft.com/office/drawing/2014/main" id="{F0178DCE-DAA9-FEEF-8804-564ED5139F84}"/>
              </a:ext>
            </a:extLst>
          </p:cNvPr>
          <p:cNvPicPr>
            <a:picLocks noChangeAspect="1"/>
          </p:cNvPicPr>
          <p:nvPr/>
        </p:nvPicPr>
        <p:blipFill rotWithShape="1">
          <a:blip r:embed="rId5"/>
          <a:srcRect l="23399" t="59106" r="24465" b="15080"/>
          <a:stretch/>
        </p:blipFill>
        <p:spPr>
          <a:xfrm>
            <a:off x="5224775" y="4565208"/>
            <a:ext cx="6356524" cy="1770349"/>
          </a:xfrm>
          <a:prstGeom prst="rect">
            <a:avLst/>
          </a:prstGeom>
        </p:spPr>
      </p:pic>
      <p:sp>
        <p:nvSpPr>
          <p:cNvPr id="10" name="Tekstvak 9">
            <a:extLst>
              <a:ext uri="{FF2B5EF4-FFF2-40B4-BE49-F238E27FC236}">
                <a16:creationId xmlns:a16="http://schemas.microsoft.com/office/drawing/2014/main" id="{943848FD-A2C5-BB9D-62C3-D05AA83E579B}"/>
              </a:ext>
            </a:extLst>
          </p:cNvPr>
          <p:cNvSpPr txBox="1"/>
          <p:nvPr/>
        </p:nvSpPr>
        <p:spPr>
          <a:xfrm>
            <a:off x="7121020" y="3098411"/>
            <a:ext cx="4436378" cy="1323439"/>
          </a:xfrm>
          <a:prstGeom prst="rect">
            <a:avLst/>
          </a:prstGeom>
          <a:solidFill>
            <a:srgbClr val="ED7D31"/>
          </a:solidFill>
        </p:spPr>
        <p:txBody>
          <a:bodyPr wrap="square" rtlCol="0">
            <a:spAutoFit/>
          </a:bodyPr>
          <a:lstStyle/>
          <a:p>
            <a:r>
              <a:rPr lang="en-US" sz="1600" dirty="0"/>
              <a:t>“Highly educated and affluent parents are more likely to send their children to VWO schools than other parents of children with similar school </a:t>
            </a:r>
            <a:r>
              <a:rPr lang="nl-NL" sz="1600" dirty="0"/>
              <a:t>(Inspectie van het Onderwijs 2006, 2017).”</a:t>
            </a:r>
          </a:p>
          <a:p>
            <a:r>
              <a:rPr lang="nl-NL" sz="1600" i="1" dirty="0"/>
              <a:t>Merry, M. &amp; Boterman, W. (2020)</a:t>
            </a:r>
          </a:p>
        </p:txBody>
      </p:sp>
    </p:spTree>
    <p:extLst>
      <p:ext uri="{BB962C8B-B14F-4D97-AF65-F5344CB8AC3E}">
        <p14:creationId xmlns:p14="http://schemas.microsoft.com/office/powerpoint/2010/main" val="211171900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7CD526-FEBC-DF11-1C34-C7080ED0D9C6}"/>
            </a:ext>
          </a:extLst>
        </p:cNvPr>
        <p:cNvGrpSpPr/>
        <p:nvPr/>
      </p:nvGrpSpPr>
      <p:grpSpPr>
        <a:xfrm>
          <a:off x="0" y="0"/>
          <a:ext cx="0" cy="0"/>
          <a:chOff x="0" y="0"/>
          <a:chExt cx="0" cy="0"/>
        </a:xfrm>
      </p:grpSpPr>
      <p:pic>
        <p:nvPicPr>
          <p:cNvPr id="7" name="Tijdelijke aanduiding voor inhoud 4" descr="Afbeelding met tekst, binnen, plafond, vloer&#10;&#10;Automatisch gegenereerde beschrijving">
            <a:extLst>
              <a:ext uri="{FF2B5EF4-FFF2-40B4-BE49-F238E27FC236}">
                <a16:creationId xmlns:a16="http://schemas.microsoft.com/office/drawing/2014/main" id="{DAF05B59-FFDA-14D9-1E29-5A790D2D15B9}"/>
              </a:ext>
            </a:extLst>
          </p:cNvPr>
          <p:cNvPicPr>
            <a:picLocks noChangeAspect="1"/>
          </p:cNvPicPr>
          <p:nvPr/>
        </p:nvPicPr>
        <p:blipFill rotWithShape="1">
          <a:blip r:embed="rId3"/>
          <a:srcRect l="3716" t="9091" r="31648"/>
          <a:stretch/>
        </p:blipFill>
        <p:spPr>
          <a:xfrm>
            <a:off x="3523488" y="20988"/>
            <a:ext cx="8668512" cy="6857990"/>
          </a:xfrm>
          <a:prstGeom prst="rect">
            <a:avLst/>
          </a:prstGeom>
        </p:spPr>
      </p:pic>
      <p:sp useBgFill="1">
        <p:nvSpPr>
          <p:cNvPr id="14" name="Rectangle 13">
            <a:extLst>
              <a:ext uri="{FF2B5EF4-FFF2-40B4-BE49-F238E27FC236}">
                <a16:creationId xmlns:a16="http://schemas.microsoft.com/office/drawing/2014/main" id="{81F458C1-DB81-6488-ECB0-4F0703115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309E247-5F51-113B-9D7B-F908B5681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A47B4B15-D21A-AE75-0007-FA54BD61D568}"/>
              </a:ext>
            </a:extLst>
          </p:cNvPr>
          <p:cNvSpPr>
            <a:spLocks noGrp="1"/>
          </p:cNvSpPr>
          <p:nvPr>
            <p:ph idx="1"/>
          </p:nvPr>
        </p:nvSpPr>
        <p:spPr>
          <a:xfrm>
            <a:off x="477981" y="4680772"/>
            <a:ext cx="11330392" cy="1874816"/>
          </a:xfrm>
        </p:spPr>
        <p:txBody>
          <a:bodyPr vert="horz" lIns="91440" tIns="45720" rIns="91440" bIns="45720" rtlCol="0">
            <a:noAutofit/>
          </a:bodyPr>
          <a:lstStyle/>
          <a:p>
            <a:pPr marL="0" indent="0">
              <a:buNone/>
            </a:pPr>
            <a:r>
              <a:rPr lang="nl-NL" sz="1600" dirty="0">
                <a:solidFill>
                  <a:srgbClr val="E2914B"/>
                </a:solidFill>
              </a:rPr>
              <a:t>……….</a:t>
            </a:r>
            <a:endParaRPr lang="en-US" sz="1600" b="1" dirty="0">
              <a:solidFill>
                <a:srgbClr val="F9B146"/>
              </a:solidFill>
            </a:endParaRPr>
          </a:p>
        </p:txBody>
      </p:sp>
      <p:sp>
        <p:nvSpPr>
          <p:cNvPr id="18" name="Rectangle 17">
            <a:extLst>
              <a:ext uri="{FF2B5EF4-FFF2-40B4-BE49-F238E27FC236}">
                <a16:creationId xmlns:a16="http://schemas.microsoft.com/office/drawing/2014/main" id="{1026FC2E-7E3B-5B05-D9BE-35D54EFC9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3A0B9491-D889-830E-FDCC-F13E493E6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C1BF2752-B39E-7E55-D2A3-B1EB2E98747B}"/>
              </a:ext>
            </a:extLst>
          </p:cNvPr>
          <p:cNvPicPr>
            <a:picLocks noChangeAspect="1"/>
          </p:cNvPicPr>
          <p:nvPr/>
        </p:nvPicPr>
        <p:blipFill>
          <a:blip r:embed="rId4"/>
          <a:stretch>
            <a:fillRect/>
          </a:stretch>
        </p:blipFill>
        <p:spPr>
          <a:xfrm rot="544181">
            <a:off x="6393660" y="2331378"/>
            <a:ext cx="1327175" cy="370828"/>
          </a:xfrm>
          <a:prstGeom prst="rect">
            <a:avLst/>
          </a:prstGeom>
        </p:spPr>
      </p:pic>
      <p:pic>
        <p:nvPicPr>
          <p:cNvPr id="3" name="Tijdelijke aanduiding voor inhoud 4" descr="Afbeelding met tekst, binnen, plafond, vloer&#10;&#10;Automatisch gegenereerde beschrijving">
            <a:extLst>
              <a:ext uri="{FF2B5EF4-FFF2-40B4-BE49-F238E27FC236}">
                <a16:creationId xmlns:a16="http://schemas.microsoft.com/office/drawing/2014/main" id="{B8183F9D-9B8F-A202-DB38-62F2FB7AD409}"/>
              </a:ext>
            </a:extLst>
          </p:cNvPr>
          <p:cNvPicPr>
            <a:picLocks noChangeAspect="1"/>
          </p:cNvPicPr>
          <p:nvPr/>
        </p:nvPicPr>
        <p:blipFill rotWithShape="1">
          <a:blip r:embed="rId3"/>
          <a:srcRect l="3716" t="9091" r="31648"/>
          <a:stretch/>
        </p:blipFill>
        <p:spPr>
          <a:xfrm>
            <a:off x="3523488" y="-132"/>
            <a:ext cx="8668512" cy="6857990"/>
          </a:xfrm>
          <a:prstGeom prst="rect">
            <a:avLst/>
          </a:prstGeom>
        </p:spPr>
      </p:pic>
      <p:pic>
        <p:nvPicPr>
          <p:cNvPr id="6" name="Afbeelding 5" descr="Afbeelding met tekst, stoel, tekenfilm, meubels&#10;&#10;Automatisch gegenereerde beschrijving">
            <a:extLst>
              <a:ext uri="{FF2B5EF4-FFF2-40B4-BE49-F238E27FC236}">
                <a16:creationId xmlns:a16="http://schemas.microsoft.com/office/drawing/2014/main" id="{97CCF4F6-3DC0-C2BD-AFEF-E33B32103704}"/>
              </a:ext>
            </a:extLst>
          </p:cNvPr>
          <p:cNvPicPr>
            <a:picLocks noChangeAspect="1"/>
          </p:cNvPicPr>
          <p:nvPr/>
        </p:nvPicPr>
        <p:blipFill>
          <a:blip r:embed="rId5"/>
          <a:stretch>
            <a:fillRect/>
          </a:stretch>
        </p:blipFill>
        <p:spPr>
          <a:xfrm>
            <a:off x="1226122" y="564337"/>
            <a:ext cx="2332878" cy="2929058"/>
          </a:xfrm>
          <a:prstGeom prst="rect">
            <a:avLst/>
          </a:prstGeom>
        </p:spPr>
      </p:pic>
      <p:pic>
        <p:nvPicPr>
          <p:cNvPr id="1026" name="Picture 2" descr="Thuisgevoel - De Bezieling">
            <a:extLst>
              <a:ext uri="{FF2B5EF4-FFF2-40B4-BE49-F238E27FC236}">
                <a16:creationId xmlns:a16="http://schemas.microsoft.com/office/drawing/2014/main" id="{C8083BDB-F0A0-65EF-A306-F0CE9F7739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099" y="4754810"/>
            <a:ext cx="3927499" cy="20904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uisgevoel als oplossing? - Kennisplatform Corpovenista">
            <a:extLst>
              <a:ext uri="{FF2B5EF4-FFF2-40B4-BE49-F238E27FC236}">
                <a16:creationId xmlns:a16="http://schemas.microsoft.com/office/drawing/2014/main" id="{CAC0A354-B3A9-F133-2CE1-9C5D0F76C9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36485">
            <a:off x="6373078" y="2175984"/>
            <a:ext cx="1333586" cy="94135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BF8721E-34AA-913E-5372-B9ECA1C64066}"/>
              </a:ext>
            </a:extLst>
          </p:cNvPr>
          <p:cNvSpPr>
            <a:spLocks noGrp="1"/>
          </p:cNvSpPr>
          <p:nvPr>
            <p:ph type="title"/>
          </p:nvPr>
        </p:nvSpPr>
        <p:spPr>
          <a:xfrm>
            <a:off x="477981" y="1122363"/>
            <a:ext cx="5618019" cy="3204134"/>
          </a:xfrm>
        </p:spPr>
        <p:txBody>
          <a:bodyPr vert="horz" lIns="91440" tIns="45720" rIns="91440" bIns="45720" rtlCol="0" anchor="b">
            <a:normAutofit/>
          </a:bodyPr>
          <a:lstStyle/>
          <a:p>
            <a:r>
              <a:rPr lang="en-US" sz="4000" b="1" dirty="0"/>
              <a:t>Feeling of belonging</a:t>
            </a:r>
          </a:p>
        </p:txBody>
      </p:sp>
    </p:spTree>
    <p:extLst>
      <p:ext uri="{BB962C8B-B14F-4D97-AF65-F5344CB8AC3E}">
        <p14:creationId xmlns:p14="http://schemas.microsoft.com/office/powerpoint/2010/main" val="329600536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FA5F2D-4E46-15D4-4E37-42F9D1280C4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86F5538-CEFB-8B09-57D3-229CC288C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D3C747C2-A8D6-0458-51F6-360E44ACE9CD}"/>
              </a:ext>
            </a:extLst>
          </p:cNvPr>
          <p:cNvPicPr>
            <a:picLocks noChangeAspect="1"/>
          </p:cNvPicPr>
          <p:nvPr/>
        </p:nvPicPr>
        <p:blipFill rotWithShape="1">
          <a:blip r:embed="rId3"/>
          <a:srcRect l="3716" t="9091" r="31648"/>
          <a:stretch/>
        </p:blipFill>
        <p:spPr>
          <a:xfrm>
            <a:off x="3523485" y="10"/>
            <a:ext cx="8668512" cy="6857990"/>
          </a:xfrm>
          <a:prstGeom prst="rect">
            <a:avLst/>
          </a:prstGeom>
        </p:spPr>
      </p:pic>
      <p:sp>
        <p:nvSpPr>
          <p:cNvPr id="16" name="Rectangle 15">
            <a:extLst>
              <a:ext uri="{FF2B5EF4-FFF2-40B4-BE49-F238E27FC236}">
                <a16:creationId xmlns:a16="http://schemas.microsoft.com/office/drawing/2014/main" id="{604D85A4-A1A7-4626-ED07-3F427CB54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7399DC4-49C2-BCB9-DBFC-A40936A52E76}"/>
              </a:ext>
            </a:extLst>
          </p:cNvPr>
          <p:cNvSpPr>
            <a:spLocks noGrp="1"/>
          </p:cNvSpPr>
          <p:nvPr>
            <p:ph type="title"/>
          </p:nvPr>
        </p:nvSpPr>
        <p:spPr>
          <a:xfrm>
            <a:off x="477981" y="1122363"/>
            <a:ext cx="5618019" cy="3204134"/>
          </a:xfrm>
        </p:spPr>
        <p:txBody>
          <a:bodyPr vert="horz" lIns="91440" tIns="45720" rIns="91440" bIns="45720" rtlCol="0" anchor="b">
            <a:normAutofit/>
          </a:bodyPr>
          <a:lstStyle/>
          <a:p>
            <a:r>
              <a:rPr lang="en-US" sz="4000" b="1" dirty="0" err="1"/>
              <a:t>Thuisgevoel</a:t>
            </a:r>
            <a:r>
              <a:rPr lang="en-US" sz="4000" b="1" dirty="0"/>
              <a:t> | </a:t>
            </a:r>
            <a:r>
              <a:rPr lang="en-US" sz="4000" b="1" dirty="0">
                <a:solidFill>
                  <a:srgbClr val="ED7D31"/>
                </a:solidFill>
              </a:rPr>
              <a:t>SHZG-</a:t>
            </a:r>
            <a:r>
              <a:rPr lang="en-US" sz="4000" b="1" dirty="0" err="1">
                <a:solidFill>
                  <a:srgbClr val="ED7D31"/>
                </a:solidFill>
              </a:rPr>
              <a:t>vragenlijst</a:t>
            </a:r>
            <a:r>
              <a:rPr lang="en-US" sz="4000" b="1" dirty="0">
                <a:solidFill>
                  <a:srgbClr val="ED7D31"/>
                </a:solidFill>
              </a:rPr>
              <a:t> </a:t>
            </a:r>
            <a:r>
              <a:rPr lang="en-US" sz="4000" b="1" dirty="0" err="1">
                <a:solidFill>
                  <a:srgbClr val="ED7D31"/>
                </a:solidFill>
              </a:rPr>
              <a:t>voor</a:t>
            </a:r>
            <a:r>
              <a:rPr lang="en-US" sz="4000" b="1" dirty="0">
                <a:solidFill>
                  <a:srgbClr val="ED7D31"/>
                </a:solidFill>
              </a:rPr>
              <a:t> de </a:t>
            </a:r>
            <a:r>
              <a:rPr lang="en-US" sz="4000" b="1" dirty="0" err="1">
                <a:solidFill>
                  <a:srgbClr val="ED7D31"/>
                </a:solidFill>
              </a:rPr>
              <a:t>categorale</a:t>
            </a:r>
            <a:r>
              <a:rPr lang="en-US" sz="4000" b="1" dirty="0">
                <a:solidFill>
                  <a:srgbClr val="ED7D31"/>
                </a:solidFill>
              </a:rPr>
              <a:t> gymnasia</a:t>
            </a:r>
            <a:br>
              <a:rPr lang="en-US" sz="4000" b="1" dirty="0"/>
            </a:br>
            <a:endParaRPr lang="en-US" sz="3100" b="1" dirty="0"/>
          </a:p>
        </p:txBody>
      </p:sp>
      <p:sp>
        <p:nvSpPr>
          <p:cNvPr id="9" name="Content Placeholder 8">
            <a:extLst>
              <a:ext uri="{FF2B5EF4-FFF2-40B4-BE49-F238E27FC236}">
                <a16:creationId xmlns:a16="http://schemas.microsoft.com/office/drawing/2014/main" id="{EACC1553-4DAA-1839-F5EA-D0E16ABE268B}"/>
              </a:ext>
            </a:extLst>
          </p:cNvPr>
          <p:cNvSpPr>
            <a:spLocks noGrp="1"/>
          </p:cNvSpPr>
          <p:nvPr>
            <p:ph idx="1"/>
          </p:nvPr>
        </p:nvSpPr>
        <p:spPr>
          <a:xfrm>
            <a:off x="477981" y="4680772"/>
            <a:ext cx="5085692" cy="1874816"/>
          </a:xfrm>
        </p:spPr>
        <p:txBody>
          <a:bodyPr vert="horz" lIns="91440" tIns="45720" rIns="91440" bIns="45720" rtlCol="0">
            <a:noAutofit/>
          </a:bodyPr>
          <a:lstStyle/>
          <a:p>
            <a:pPr marL="0" indent="0">
              <a:buNone/>
            </a:pPr>
            <a:r>
              <a:rPr lang="nl-NL" sz="1600" b="1" dirty="0">
                <a:solidFill>
                  <a:srgbClr val="ED7D31"/>
                </a:solidFill>
              </a:rPr>
              <a:t>Deel A: Wie ben jij</a:t>
            </a:r>
            <a:r>
              <a:rPr lang="nl-NL" sz="1600" dirty="0">
                <a:solidFill>
                  <a:srgbClr val="ED7D31"/>
                </a:solidFill>
              </a:rPr>
              <a:t>: over jou (klas, gender, nationaliteit) en je (groot)ouders (herkomst en opleidingsniveau)</a:t>
            </a:r>
            <a:endParaRPr lang="nl-NL" sz="1600" b="1" dirty="0">
              <a:solidFill>
                <a:srgbClr val="ED7D31"/>
              </a:solidFill>
            </a:endParaRPr>
          </a:p>
          <a:p>
            <a:pPr marL="0" indent="0">
              <a:buNone/>
            </a:pPr>
            <a:r>
              <a:rPr lang="nl-NL" sz="1600" b="1" dirty="0">
                <a:solidFill>
                  <a:srgbClr val="ED7D31"/>
                </a:solidFill>
              </a:rPr>
              <a:t>Deel B: </a:t>
            </a:r>
            <a:r>
              <a:rPr lang="nl-NL" sz="1600" b="1" dirty="0" err="1">
                <a:solidFill>
                  <a:srgbClr val="ED7D31"/>
                </a:solidFill>
              </a:rPr>
              <a:t>Thuisvoelen</a:t>
            </a:r>
            <a:r>
              <a:rPr lang="nl-NL" sz="1600" b="1" dirty="0">
                <a:solidFill>
                  <a:srgbClr val="ED7D31"/>
                </a:solidFill>
              </a:rPr>
              <a:t> en acceptatie: </a:t>
            </a:r>
            <a:r>
              <a:rPr lang="nl-NL" sz="1600" dirty="0">
                <a:solidFill>
                  <a:srgbClr val="ED7D31"/>
                </a:solidFill>
              </a:rPr>
              <a:t>a.d.h.v. stellingen thuisgevoel in beeld</a:t>
            </a:r>
            <a:endParaRPr lang="en-US" sz="1600" b="1" dirty="0">
              <a:solidFill>
                <a:srgbClr val="ED7D31"/>
              </a:solidFill>
            </a:endParaRPr>
          </a:p>
        </p:txBody>
      </p:sp>
      <p:sp>
        <p:nvSpPr>
          <p:cNvPr id="18" name="Rectangle 17">
            <a:extLst>
              <a:ext uri="{FF2B5EF4-FFF2-40B4-BE49-F238E27FC236}">
                <a16:creationId xmlns:a16="http://schemas.microsoft.com/office/drawing/2014/main" id="{1395A932-02B8-63A2-50B1-D32FE2143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14945130-9AD0-A856-5BD7-6FB2B90E3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419CD0ED-EAE0-CFD8-09FD-4BF00884E195}"/>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11" name="Tekstvak 10">
            <a:extLst>
              <a:ext uri="{FF2B5EF4-FFF2-40B4-BE49-F238E27FC236}">
                <a16:creationId xmlns:a16="http://schemas.microsoft.com/office/drawing/2014/main" id="{EDAEA1D2-A691-D71C-D91D-ABB0FBB105A6}"/>
              </a:ext>
            </a:extLst>
          </p:cNvPr>
          <p:cNvSpPr txBox="1"/>
          <p:nvPr/>
        </p:nvSpPr>
        <p:spPr>
          <a:xfrm>
            <a:off x="5259470" y="673078"/>
            <a:ext cx="4378816" cy="923330"/>
          </a:xfrm>
          <a:prstGeom prst="rect">
            <a:avLst/>
          </a:prstGeom>
          <a:solidFill>
            <a:srgbClr val="ED7D31"/>
          </a:solidFill>
        </p:spPr>
        <p:txBody>
          <a:bodyPr wrap="square" rtlCol="0">
            <a:spAutoFit/>
          </a:bodyPr>
          <a:lstStyle/>
          <a:p>
            <a:r>
              <a:rPr lang="nl-NL" dirty="0"/>
              <a:t>Met welke vragen krijg je aan de oppervlakte wat er – vaak in het onzichtbare en onderbewuste – gebeurt?</a:t>
            </a:r>
          </a:p>
        </p:txBody>
      </p:sp>
    </p:spTree>
    <p:extLst>
      <p:ext uri="{BB962C8B-B14F-4D97-AF65-F5344CB8AC3E}">
        <p14:creationId xmlns:p14="http://schemas.microsoft.com/office/powerpoint/2010/main" val="168809951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4062</Words>
  <Application>Microsoft Macintosh PowerPoint</Application>
  <PresentationFormat>Breedbeeld</PresentationFormat>
  <Paragraphs>254</Paragraphs>
  <Slides>15</Slides>
  <Notes>15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15</vt:i4>
      </vt:variant>
    </vt:vector>
  </HeadingPairs>
  <TitlesOfParts>
    <vt:vector size="23" baseType="lpstr">
      <vt:lpstr>Arial</vt:lpstr>
      <vt:lpstr>Avenir</vt:lpstr>
      <vt:lpstr>Calibri</vt:lpstr>
      <vt:lpstr>Calibri Light</vt:lpstr>
      <vt:lpstr>DMSerifDisplay</vt:lpstr>
      <vt:lpstr>Kalinga</vt:lpstr>
      <vt:lpstr>Wingdings</vt:lpstr>
      <vt:lpstr>Kantoorthema</vt:lpstr>
      <vt:lpstr>                         BGV-webcafé | Inclusief en toegankelijk gymnasiumonderwijs.</vt:lpstr>
      <vt:lpstr>Inclusief en toegankelijk Gymnasiumonderwijs</vt:lpstr>
      <vt:lpstr>Verbeterthema’s Oudheidonderwijs</vt:lpstr>
      <vt:lpstr>Kapitaaltheorie Grondlegger: Bourdieu (1986)   Eigentijdse Ongelijkheid  Sociaal Cultureel Planbureau (2023)</vt:lpstr>
      <vt:lpstr>Eigentijdse Ongelijkhheid  Sociaal Cultureel Planbureau (2023) </vt:lpstr>
      <vt:lpstr>Cultureel kapitaal - belichaamd - gematerialiseerd - geinstitutionaliseerd </vt:lpstr>
      <vt:lpstr>Sociaal kapitaal Eilanden en bubbels </vt:lpstr>
      <vt:lpstr>Feeling of belonging</vt:lpstr>
      <vt:lpstr>Thuisgevoel | SHZG-vragenlijst voor de categorale gymnasia </vt:lpstr>
      <vt:lpstr>Thuisgevoel | SHZG-vragenlijst voor de Scholengemeenschapen</vt:lpstr>
      <vt:lpstr>Thuisgevoel | SHZG-vragenlijst voor de Scholengemeenschapen</vt:lpstr>
      <vt:lpstr>Per 1 aug. 2021 aanscherping wet  </vt:lpstr>
      <vt:lpstr>1 aug. 2021 &gt; 2,5 jaar verder </vt:lpstr>
      <vt:lpstr>Bel voorde laatste ronde</vt:lpstr>
      <vt:lpstr>Suggesties ….. i. fonds ‘misgelopen OB’ ii. Ouders stimuleren toch … iii. OB inkomens afhankelijk iv.  v. Spaarprogramma vi. Uitzondering voor vakinhoudelijk aanbod buiten les vii. Budget overheid per school viii. Budget voor niet daadkrachtige ouders ix. Sponsoring / externe begunstigers x. CJP flink uitbreiden xi. Opstand van ouders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BGV-webcafé | Pecunia non olet.</dc:title>
  <dc:creator>Annemieke van der Plaat</dc:creator>
  <cp:lastModifiedBy>Annemieke van der Plaat</cp:lastModifiedBy>
  <cp:revision>14</cp:revision>
  <dcterms:created xsi:type="dcterms:W3CDTF">2021-03-10T11:46:50Z</dcterms:created>
  <dcterms:modified xsi:type="dcterms:W3CDTF">2024-01-22T14:01:04Z</dcterms:modified>
</cp:coreProperties>
</file>