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2" r:id="rId3"/>
    <p:sldId id="271" r:id="rId4"/>
    <p:sldId id="261" r:id="rId5"/>
    <p:sldId id="264" r:id="rId6"/>
    <p:sldId id="273" r:id="rId7"/>
    <p:sldId id="274" r:id="rId8"/>
    <p:sldId id="269" r:id="rId9"/>
    <p:sldId id="275" r:id="rId10"/>
    <p:sldId id="272" r:id="rId11"/>
    <p:sldId id="276" r:id="rId12"/>
    <p:sldId id="277" r:id="rId13"/>
    <p:sldId id="278" r:id="rId14"/>
    <p:sldId id="279" r:id="rId15"/>
    <p:sldId id="268"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146"/>
    <a:srgbClr val="E291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ED7874-C076-5448-B5BD-821BCEE45E27}" v="62" dt="2023-04-19T13:52:45.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70"/>
    <p:restoredTop sz="67421"/>
  </p:normalViewPr>
  <p:slideViewPr>
    <p:cSldViewPr snapToGrid="0" snapToObjects="1">
      <p:cViewPr varScale="1">
        <p:scale>
          <a:sx n="73" d="100"/>
          <a:sy n="73" d="100"/>
        </p:scale>
        <p:origin x="232" y="3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721C0-54B7-294D-84DD-5F22E415FBDF}" type="datetimeFigureOut">
              <a:rPr lang="nl-NL" smtClean="0"/>
              <a:t>19-04-2023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62CB4-E611-BA46-B0D7-A3B61B2BD829}" type="slidenum">
              <a:rPr lang="nl-NL" smtClean="0"/>
              <a:t>‹nr.›</a:t>
            </a:fld>
            <a:endParaRPr lang="nl-NL"/>
          </a:p>
        </p:txBody>
      </p:sp>
    </p:spTree>
    <p:extLst>
      <p:ext uri="{BB962C8B-B14F-4D97-AF65-F5344CB8AC3E}">
        <p14:creationId xmlns:p14="http://schemas.microsoft.com/office/powerpoint/2010/main" val="480749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ctualisatiene.nl/vakvernieuwingscommissi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slo.nl/publish/pages/18819/werkopdracht.pdf"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ctr"/>
            <a:endParaRPr lang="nl-NL" b="0" i="0" u="none" strike="noStrike" dirty="0">
              <a:solidFill>
                <a:srgbClr val="757575"/>
              </a:solidFill>
              <a:effectLst/>
              <a:latin typeface="Helvetica" pitchFamily="2"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a:t>
            </a:fld>
            <a:endParaRPr lang="nl-NL"/>
          </a:p>
        </p:txBody>
      </p:sp>
    </p:spTree>
    <p:extLst>
      <p:ext uri="{BB962C8B-B14F-4D97-AF65-F5344CB8AC3E}">
        <p14:creationId xmlns:p14="http://schemas.microsoft.com/office/powerpoint/2010/main" val="4227038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Verdana" panose="020B0604030504040204" pitchFamily="34" charset="0"/>
              </a:rPr>
              <a:t>Adviesvragen </a:t>
            </a:r>
            <a:endParaRPr lang="nl-NL" dirty="0"/>
          </a:p>
          <a:p>
            <a:r>
              <a:rPr lang="nl-NL" sz="1800" dirty="0">
                <a:effectLst/>
                <a:latin typeface="Verdana" panose="020B0604030504040204" pitchFamily="34" charset="0"/>
              </a:rPr>
              <a:t>Hieronder volgen de adviesvragen over het conceptraamwerk.</a:t>
            </a:r>
          </a:p>
          <a:p>
            <a:r>
              <a:rPr lang="nl-NL" sz="1800" dirty="0">
                <a:effectLst/>
                <a:latin typeface="Verdana" panose="020B0604030504040204" pitchFamily="34" charset="0"/>
              </a:rPr>
              <a:t>Toelichting:</a:t>
            </a:r>
            <a:br>
              <a:rPr lang="nl-NL" sz="1800" dirty="0">
                <a:effectLst/>
                <a:latin typeface="Verdana" panose="020B0604030504040204" pitchFamily="34" charset="0"/>
              </a:rPr>
            </a:br>
            <a:r>
              <a:rPr lang="nl-NL" sz="1800" dirty="0">
                <a:effectLst/>
                <a:latin typeface="Verdana" panose="020B0604030504040204" pitchFamily="34" charset="0"/>
              </a:rPr>
              <a:t>De commissie heeft in de karakteristiek haar visie op de kern van het schoolvak beschreven en op basis daarvan domeinen en </a:t>
            </a:r>
            <a:r>
              <a:rPr lang="nl-NL" sz="1800" dirty="0" err="1">
                <a:effectLst/>
                <a:latin typeface="Verdana" panose="020B0604030504040204" pitchFamily="34" charset="0"/>
              </a:rPr>
              <a:t>subdomeinen</a:t>
            </a:r>
            <a:r>
              <a:rPr lang="nl-NL" sz="1800" dirty="0">
                <a:effectLst/>
                <a:latin typeface="Verdana" panose="020B0604030504040204" pitchFamily="34" charset="0"/>
              </a:rPr>
              <a:t> voorgesteld. </a:t>
            </a:r>
          </a:p>
          <a:p>
            <a:pPr>
              <a:buFont typeface="+mj-lt"/>
              <a:buAutoNum type="arabicPeriod" startAt="5"/>
            </a:pPr>
            <a:r>
              <a:rPr lang="nl-NL" sz="1800" dirty="0">
                <a:effectLst/>
                <a:latin typeface="Verdana" panose="020B0604030504040204" pitchFamily="34" charset="0"/>
              </a:rPr>
              <a:t>Is de samenhang tussen de conceptkarakteristiek (visie, kenmerken, positie van het vak) en het conceptraamwerk helder? Heeft de advieskring suggesties voor verheldering of aanscherping? </a:t>
            </a:r>
          </a:p>
          <a:p>
            <a:pPr>
              <a:buFont typeface="+mj-lt"/>
              <a:buAutoNum type="arabicPeriod" startAt="5"/>
            </a:pPr>
            <a:r>
              <a:rPr lang="nl-NL" sz="1800" dirty="0">
                <a:effectLst/>
                <a:latin typeface="Verdana" panose="020B0604030504040204" pitchFamily="34" charset="0"/>
              </a:rPr>
              <a:t>Kan de advieskring zich vinden in de voorgestelde (sub)domeinen? En kan de advieskring zich vinden in de titels en inhouden? Zijn er suggesties voor aanscherping? </a:t>
            </a:r>
          </a:p>
          <a:p>
            <a:pPr>
              <a:buFontTx/>
              <a:buNone/>
            </a:pPr>
            <a:r>
              <a:rPr lang="nl-NL" sz="1800" dirty="0">
                <a:effectLst/>
                <a:latin typeface="Verdana" panose="020B0604030504040204" pitchFamily="34" charset="0"/>
              </a:rPr>
              <a:t>Toelichting:</a:t>
            </a:r>
            <a:br>
              <a:rPr lang="nl-NL" sz="1800" dirty="0">
                <a:effectLst/>
                <a:latin typeface="Verdana" panose="020B0604030504040204" pitchFamily="34" charset="0"/>
              </a:rPr>
            </a:br>
            <a:r>
              <a:rPr lang="nl-NL" sz="1800" dirty="0">
                <a:effectLst/>
                <a:latin typeface="Verdana" panose="020B0604030504040204" pitchFamily="34" charset="0"/>
              </a:rPr>
              <a:t>De commissie heeft gekozen voor de invoering van keuzedomeinen om docenten en leerlingen de gelegenheid te geven om de kennis, vaardigheden en houdingen van het kerncurriculum te verbreden en/of te verdiepen. </a:t>
            </a:r>
          </a:p>
          <a:p>
            <a:endParaRPr lang="nl-NL" sz="1800" b="1" dirty="0">
              <a:effectLst/>
              <a:latin typeface="Verdana" panose="020B0604030504040204" pitchFamily="34" charset="0"/>
            </a:endParaRPr>
          </a:p>
          <a:p>
            <a:r>
              <a:rPr lang="nl-NL" sz="1800" b="1" dirty="0">
                <a:effectLst/>
                <a:latin typeface="Verdana" panose="020B0604030504040204" pitchFamily="34" charset="0"/>
              </a:rPr>
              <a:t>VOORDELEN </a:t>
            </a:r>
            <a:endParaRPr lang="nl-NL" dirty="0">
              <a:effectLst/>
            </a:endParaRPr>
          </a:p>
          <a:p>
            <a:pPr>
              <a:buFont typeface="Arial" panose="020B0604020202020204" pitchFamily="34" charset="0"/>
              <a:buChar char="•"/>
            </a:pPr>
            <a:r>
              <a:rPr lang="nl-NL" sz="1800" dirty="0">
                <a:effectLst/>
                <a:latin typeface="Verdana" panose="020B0604030504040204" pitchFamily="34" charset="0"/>
              </a:rPr>
              <a:t>Verbreding en verdieping van bestaande </a:t>
            </a:r>
            <a:r>
              <a:rPr lang="nl-NL" sz="1800" dirty="0" err="1">
                <a:effectLst/>
                <a:latin typeface="Verdana" panose="020B0604030504040204" pitchFamily="34" charset="0"/>
              </a:rPr>
              <a:t>vakinhouden</a:t>
            </a:r>
            <a:r>
              <a:rPr lang="nl-NL" sz="1800" dirty="0">
                <a:effectLst/>
                <a:latin typeface="Verdana" panose="020B0604030504040204" pitchFamily="34" charset="0"/>
              </a:rPr>
              <a:t> </a:t>
            </a:r>
            <a:endParaRPr lang="nl-NL" sz="1800" dirty="0">
              <a:effectLst/>
              <a:latin typeface="SymbolMT"/>
            </a:endParaRPr>
          </a:p>
          <a:p>
            <a:pPr>
              <a:buFont typeface="Arial" panose="020B0604020202020204" pitchFamily="34" charset="0"/>
              <a:buChar char="•"/>
            </a:pPr>
            <a:r>
              <a:rPr lang="nl-NL" sz="1800" dirty="0">
                <a:effectLst/>
                <a:latin typeface="Verdana" panose="020B0604030504040204" pitchFamily="34" charset="0"/>
              </a:rPr>
              <a:t>Ruimte voor school/docent om eigen keuzes te maken </a:t>
            </a:r>
            <a:endParaRPr lang="nl-NL" sz="1800" dirty="0">
              <a:effectLst/>
              <a:latin typeface="SymbolMT"/>
            </a:endParaRPr>
          </a:p>
          <a:p>
            <a:pPr>
              <a:buFont typeface="Arial" panose="020B0604020202020204" pitchFamily="34" charset="0"/>
              <a:buChar char="•"/>
            </a:pPr>
            <a:r>
              <a:rPr lang="nl-NL" sz="1800" dirty="0">
                <a:effectLst/>
                <a:latin typeface="Verdana" panose="020B0604030504040204" pitchFamily="34" charset="0"/>
              </a:rPr>
              <a:t>Mogelijkheid om los van (originele) teksten belangrijke </a:t>
            </a:r>
            <a:r>
              <a:rPr lang="nl-NL" sz="1800" dirty="0" err="1">
                <a:effectLst/>
                <a:latin typeface="Verdana" panose="020B0604030504040204" pitchFamily="34" charset="0"/>
              </a:rPr>
              <a:t>vakinhouden</a:t>
            </a:r>
            <a:r>
              <a:rPr lang="nl-NL" sz="1800" dirty="0">
                <a:effectLst/>
                <a:latin typeface="Verdana" panose="020B0604030504040204" pitchFamily="34" charset="0"/>
              </a:rPr>
              <a:t> vorm te geven (bij keuzedomein 2, 3, 4) </a:t>
            </a:r>
            <a:endParaRPr lang="nl-NL" sz="1800" dirty="0">
              <a:effectLst/>
              <a:latin typeface="SymbolMT"/>
            </a:endParaRPr>
          </a:p>
          <a:p>
            <a:pPr>
              <a:buFont typeface="Arial" panose="020B0604020202020204" pitchFamily="34" charset="0"/>
              <a:buChar char="•"/>
            </a:pPr>
            <a:r>
              <a:rPr lang="nl-NL" sz="1800" dirty="0">
                <a:effectLst/>
                <a:latin typeface="Verdana" panose="020B0604030504040204" pitchFamily="34" charset="0"/>
              </a:rPr>
              <a:t>Mogelijkheid om indien gewenst te werken met (uitsluitend) teksten in vertaling </a:t>
            </a:r>
            <a:endParaRPr lang="nl-NL" sz="1800" dirty="0">
              <a:effectLst/>
              <a:latin typeface="SymbolMT"/>
            </a:endParaRPr>
          </a:p>
          <a:p>
            <a:pPr>
              <a:buFont typeface="Arial" panose="020B0604020202020204" pitchFamily="34" charset="0"/>
              <a:buChar char="•"/>
            </a:pPr>
            <a:r>
              <a:rPr lang="nl-NL" sz="1800" dirty="0">
                <a:effectLst/>
                <a:latin typeface="Verdana" panose="020B0604030504040204" pitchFamily="34" charset="0"/>
              </a:rPr>
              <a:t>Mogelijkheid om vakinhoudelijke reizen/excursies binnen het SE vorm te geven </a:t>
            </a:r>
            <a:endParaRPr lang="nl-NL" sz="1800" dirty="0">
              <a:effectLst/>
              <a:latin typeface="SymbolMT"/>
            </a:endParaRPr>
          </a:p>
          <a:p>
            <a:pPr>
              <a:buFont typeface="Arial" panose="020B0604020202020204" pitchFamily="34" charset="0"/>
              <a:buChar char="•"/>
            </a:pPr>
            <a:r>
              <a:rPr lang="nl-NL" sz="1800" dirty="0">
                <a:effectLst/>
                <a:latin typeface="Verdana" panose="020B0604030504040204" pitchFamily="34" charset="0"/>
              </a:rPr>
              <a:t>Mogelijkheid binnen keuzedomeinen voor vakoverstijgende aanpak of zelfs voor </a:t>
            </a:r>
            <a:r>
              <a:rPr lang="nl-NL" sz="1800" dirty="0" err="1">
                <a:effectLst/>
                <a:latin typeface="Verdana" panose="020B0604030504040204" pitchFamily="34" charset="0"/>
              </a:rPr>
              <a:t>bovenschoolse</a:t>
            </a:r>
            <a:r>
              <a:rPr lang="nl-NL" sz="1800" dirty="0">
                <a:effectLst/>
                <a:latin typeface="Verdana" panose="020B0604030504040204" pitchFamily="34" charset="0"/>
              </a:rPr>
              <a:t> invulling (pre- universitaire colleges klassieke talen/</a:t>
            </a:r>
            <a:r>
              <a:rPr lang="nl-NL" sz="1800" dirty="0" err="1">
                <a:effectLst/>
                <a:latin typeface="Verdana" panose="020B0604030504040204" pitchFamily="34" charset="0"/>
              </a:rPr>
              <a:t>Honours</a:t>
            </a:r>
            <a:r>
              <a:rPr lang="nl-NL" sz="1800" dirty="0">
                <a:effectLst/>
                <a:latin typeface="Verdana" panose="020B0604030504040204" pitchFamily="34" charset="0"/>
              </a:rPr>
              <a:t> Programma van de Gymnasia)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b="1" dirty="0">
              <a:effectLst/>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1" dirty="0">
                <a:effectLst/>
                <a:latin typeface="Verdana" panose="020B0604030504040204" pitchFamily="34" charset="0"/>
              </a:rPr>
              <a:t>NADELEN </a:t>
            </a:r>
            <a:endParaRPr lang="nl-NL" sz="1800" dirty="0">
              <a:effectLst/>
              <a:latin typeface="SymbolMT"/>
            </a:endParaRPr>
          </a:p>
          <a:p>
            <a:pPr>
              <a:buFont typeface="Arial" panose="020B0604020202020204" pitchFamily="34" charset="0"/>
              <a:buChar char="•"/>
            </a:pPr>
            <a:r>
              <a:rPr lang="nl-NL" sz="1800" dirty="0">
                <a:effectLst/>
                <a:latin typeface="Verdana" panose="020B0604030504040204" pitchFamily="34" charset="0"/>
              </a:rPr>
              <a:t>Er is al keuzevrijheid wat betreft thema- en tekstkeuze in het kerncurriculum </a:t>
            </a:r>
            <a:endParaRPr lang="nl-NL" sz="1800" dirty="0">
              <a:effectLst/>
              <a:latin typeface="SymbolMT"/>
            </a:endParaRPr>
          </a:p>
          <a:p>
            <a:pPr>
              <a:buFont typeface="Arial" panose="020B0604020202020204" pitchFamily="34" charset="0"/>
              <a:buChar char="•"/>
            </a:pPr>
            <a:r>
              <a:rPr lang="nl-NL" sz="1800" dirty="0">
                <a:effectLst/>
                <a:latin typeface="Verdana" panose="020B0604030504040204" pitchFamily="34" charset="0"/>
              </a:rPr>
              <a:t>Minder ruimte binnen SE voor het kernprogramma </a:t>
            </a:r>
            <a:endParaRPr lang="nl-NL" sz="1800" dirty="0">
              <a:effectLst/>
              <a:latin typeface="SymbolMT"/>
            </a:endParaRPr>
          </a:p>
          <a:p>
            <a:pPr>
              <a:buFont typeface="Arial" panose="020B0604020202020204" pitchFamily="34" charset="0"/>
              <a:buChar char="•"/>
            </a:pPr>
            <a:r>
              <a:rPr lang="nl-NL" sz="1800" dirty="0">
                <a:effectLst/>
                <a:latin typeface="Verdana" panose="020B0604030504040204" pitchFamily="34" charset="0"/>
              </a:rPr>
              <a:t>Mogelijke differentiatie tussen examenprogramma's van leerlingen </a:t>
            </a:r>
            <a:endParaRPr lang="nl-NL" sz="1800" dirty="0">
              <a:effectLst/>
              <a:latin typeface="SymbolMT"/>
            </a:endParaRPr>
          </a:p>
          <a:p>
            <a:pPr>
              <a:buFont typeface="Arial" panose="020B0604020202020204" pitchFamily="34" charset="0"/>
              <a:buChar char="•"/>
            </a:pPr>
            <a:r>
              <a:rPr lang="nl-NL" sz="1800" dirty="0">
                <a:effectLst/>
                <a:latin typeface="Verdana" panose="020B0604030504040204" pitchFamily="34" charset="0"/>
              </a:rPr>
              <a:t>Ontbreken van lesmateriaal om keuzedomeinen vorm te geven </a:t>
            </a:r>
            <a:endParaRPr lang="nl-NL" sz="1800" dirty="0">
              <a:effectLst/>
              <a:latin typeface="SymbolMT"/>
            </a:endParaRPr>
          </a:p>
          <a:p>
            <a:pPr>
              <a:buFont typeface="Arial" panose="020B0604020202020204" pitchFamily="34" charset="0"/>
              <a:buChar char="•"/>
            </a:pPr>
            <a:r>
              <a:rPr lang="nl-NL" sz="1800" dirty="0">
                <a:effectLst/>
                <a:latin typeface="Verdana" panose="020B0604030504040204" pitchFamily="34" charset="0"/>
              </a:rPr>
              <a:t>Complexer programma dat in PTA moet worden verantwoord </a:t>
            </a:r>
            <a:endParaRPr lang="nl-NL" dirty="0"/>
          </a:p>
          <a:p>
            <a:r>
              <a:rPr lang="nl-NL" sz="1800" dirty="0">
                <a:effectLst/>
                <a:latin typeface="Verdana" panose="020B0604030504040204" pitchFamily="34" charset="0"/>
              </a:rPr>
              <a:t>7 Is de advieskring het eens met het invoeren van keuzedomeinen naast het kerncurriculum? Waarom wel/niet? </a:t>
            </a:r>
            <a:endParaRPr lang="nl-NL" dirty="0"/>
          </a:p>
          <a:p>
            <a:r>
              <a:rPr lang="nl-NL" sz="1800" dirty="0">
                <a:effectLst/>
                <a:latin typeface="Verdana" panose="020B0604030504040204" pitchFamily="34" charset="0"/>
              </a:rPr>
              <a:t>8. Kan de advieskring zich vinden in de voorgestelde inhoud van de verschillende keuzedomeinen? In welke wel/niet en welke andere suggesties heeft de advieskring voor keuzedomeinen? </a:t>
            </a:r>
            <a:endParaRPr lang="nl-NL" dirty="0"/>
          </a:p>
          <a:p>
            <a:pPr>
              <a:lnSpc>
                <a:spcPct val="115000"/>
              </a:lnSpc>
            </a:pPr>
            <a:endParaRPr lang="nl-NL" sz="1200" b="0" i="1" u="none" dirty="0">
              <a:effectLst/>
              <a:latin typeface="Verdana" panose="020B060403050404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10</a:t>
            </a:fld>
            <a:endParaRPr lang="nl-NL"/>
          </a:p>
        </p:txBody>
      </p:sp>
    </p:spTree>
    <p:extLst>
      <p:ext uri="{BB962C8B-B14F-4D97-AF65-F5344CB8AC3E}">
        <p14:creationId xmlns:p14="http://schemas.microsoft.com/office/powerpoint/2010/main" val="241574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11</a:t>
            </a:fld>
            <a:endParaRPr lang="nl-NL"/>
          </a:p>
        </p:txBody>
      </p:sp>
    </p:spTree>
    <p:extLst>
      <p:ext uri="{BB962C8B-B14F-4D97-AF65-F5344CB8AC3E}">
        <p14:creationId xmlns:p14="http://schemas.microsoft.com/office/powerpoint/2010/main" val="339102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12</a:t>
            </a:fld>
            <a:endParaRPr lang="nl-NL"/>
          </a:p>
        </p:txBody>
      </p:sp>
    </p:spTree>
    <p:extLst>
      <p:ext uri="{BB962C8B-B14F-4D97-AF65-F5344CB8AC3E}">
        <p14:creationId xmlns:p14="http://schemas.microsoft.com/office/powerpoint/2010/main" val="3839100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13</a:t>
            </a:fld>
            <a:endParaRPr lang="nl-NL"/>
          </a:p>
        </p:txBody>
      </p:sp>
    </p:spTree>
    <p:extLst>
      <p:ext uri="{BB962C8B-B14F-4D97-AF65-F5344CB8AC3E}">
        <p14:creationId xmlns:p14="http://schemas.microsoft.com/office/powerpoint/2010/main" val="385078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14</a:t>
            </a:fld>
            <a:endParaRPr lang="nl-NL"/>
          </a:p>
        </p:txBody>
      </p:sp>
    </p:spTree>
    <p:extLst>
      <p:ext uri="{BB962C8B-B14F-4D97-AF65-F5344CB8AC3E}">
        <p14:creationId xmlns:p14="http://schemas.microsoft.com/office/powerpoint/2010/main" val="1431621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15</a:t>
            </a:fld>
            <a:endParaRPr lang="nl-NL"/>
          </a:p>
        </p:txBody>
      </p:sp>
    </p:spTree>
    <p:extLst>
      <p:ext uri="{BB962C8B-B14F-4D97-AF65-F5344CB8AC3E}">
        <p14:creationId xmlns:p14="http://schemas.microsoft.com/office/powerpoint/2010/main" val="716030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latin typeface="+mn-lt"/>
              </a:rPr>
              <a:t>Actualisatie Algemeen</a:t>
            </a:r>
          </a:p>
          <a:p>
            <a:r>
              <a:rPr lang="nl-NL" sz="1200" dirty="0" err="1">
                <a:latin typeface="+mn-lt"/>
              </a:rPr>
              <a:t>https</a:t>
            </a:r>
            <a:r>
              <a:rPr lang="nl-NL" sz="1200" dirty="0">
                <a:latin typeface="+mn-lt"/>
              </a:rPr>
              <a:t>://</a:t>
            </a:r>
            <a:r>
              <a:rPr lang="nl-NL" sz="1200" dirty="0" err="1">
                <a:latin typeface="+mn-lt"/>
              </a:rPr>
              <a:t>www.slo.nl</a:t>
            </a:r>
            <a:r>
              <a:rPr lang="nl-NL" sz="1200" dirty="0">
                <a:latin typeface="+mn-lt"/>
              </a:rPr>
              <a:t>/thema/meer/actualisatie-kerndoelen-examenprogramma/actualisatie-examenprogramma/</a:t>
            </a:r>
          </a:p>
          <a:p>
            <a:r>
              <a:rPr lang="nl-NL" sz="1800" dirty="0" err="1">
                <a:effectLst/>
                <a:latin typeface="Calibri" panose="020F0502020204030204" pitchFamily="34" charset="0"/>
              </a:rPr>
              <a:t>https</a:t>
            </a:r>
            <a:r>
              <a:rPr lang="nl-NL" sz="1800" dirty="0">
                <a:effectLst/>
                <a:latin typeface="Calibri" panose="020F0502020204030204" pitchFamily="34" charset="0"/>
              </a:rPr>
              <a:t>://</a:t>
            </a:r>
            <a:r>
              <a:rPr lang="nl-NL" sz="1800" dirty="0" err="1">
                <a:effectLst/>
                <a:latin typeface="Calibri" panose="020F0502020204030204" pitchFamily="34" charset="0"/>
              </a:rPr>
              <a:t>www.slo.nl</a:t>
            </a:r>
            <a:r>
              <a:rPr lang="nl-NL" sz="1800" dirty="0">
                <a:effectLst/>
                <a:latin typeface="Calibri" panose="020F0502020204030204" pitchFamily="34" charset="0"/>
              </a:rPr>
              <a:t>/thema/meer/</a:t>
            </a:r>
            <a:r>
              <a:rPr lang="nl-NL" sz="1800" b="1" dirty="0">
                <a:effectLst/>
                <a:latin typeface="Calibri" panose="020F0502020204030204" pitchFamily="34" charset="0"/>
              </a:rPr>
              <a:t>actualisatie-kerndoelen-examenprogramma/</a:t>
            </a:r>
          </a:p>
          <a:p>
            <a:r>
              <a:rPr lang="nl-NL" sz="1800" b="0" dirty="0" err="1">
                <a:effectLst/>
                <a:latin typeface="Calibri" panose="020F0502020204030204" pitchFamily="34" charset="0"/>
              </a:rPr>
              <a:t>https</a:t>
            </a:r>
            <a:r>
              <a:rPr lang="nl-NL" sz="1800" b="0" dirty="0">
                <a:effectLst/>
                <a:latin typeface="Calibri" panose="020F0502020204030204" pitchFamily="34" charset="0"/>
              </a:rPr>
              <a:t>://</a:t>
            </a:r>
            <a:r>
              <a:rPr lang="nl-NL" sz="1800" b="0" dirty="0" err="1">
                <a:effectLst/>
                <a:latin typeface="Calibri" panose="020F0502020204030204" pitchFamily="34" charset="0"/>
              </a:rPr>
              <a:t>www.slo.nl</a:t>
            </a:r>
            <a:r>
              <a:rPr lang="nl-NL" sz="1800" b="0" dirty="0">
                <a:effectLst/>
                <a:latin typeface="Calibri" panose="020F0502020204030204" pitchFamily="34" charset="0"/>
              </a:rPr>
              <a:t>/</a:t>
            </a:r>
            <a:r>
              <a:rPr lang="nl-NL" sz="1800" b="0" dirty="0" err="1">
                <a:effectLst/>
                <a:latin typeface="Calibri" panose="020F0502020204030204" pitchFamily="34" charset="0"/>
              </a:rPr>
              <a:t>publish</a:t>
            </a:r>
            <a:r>
              <a:rPr lang="nl-NL" sz="1800" b="0" dirty="0">
                <a:effectLst/>
                <a:latin typeface="Calibri" panose="020F0502020204030204" pitchFamily="34" charset="0"/>
              </a:rPr>
              <a:t>/pages/18819/</a:t>
            </a:r>
            <a:r>
              <a:rPr lang="nl-NL" sz="1800" b="1" dirty="0" err="1">
                <a:effectLst/>
                <a:latin typeface="Calibri" panose="020F0502020204030204" pitchFamily="34" charset="0"/>
              </a:rPr>
              <a:t>werkopdracht.pdf</a:t>
            </a:r>
            <a:endParaRPr lang="nl-NL" sz="1800" b="1" dirty="0">
              <a:effectLst/>
              <a:latin typeface="Calibri" panose="020F0502020204030204" pitchFamily="34" charset="0"/>
            </a:endParaRPr>
          </a:p>
          <a:p>
            <a:r>
              <a:rPr lang="nl-NL" sz="1800" dirty="0" err="1">
                <a:effectLst/>
                <a:latin typeface="Calibri" panose="020F0502020204030204" pitchFamily="34" charset="0"/>
              </a:rPr>
              <a:t>https</a:t>
            </a:r>
            <a:r>
              <a:rPr lang="nl-NL" sz="1800" dirty="0">
                <a:effectLst/>
                <a:latin typeface="Calibri" panose="020F0502020204030204" pitchFamily="34" charset="0"/>
              </a:rPr>
              <a:t>://</a:t>
            </a:r>
            <a:r>
              <a:rPr lang="nl-NL" sz="1800" dirty="0" err="1">
                <a:effectLst/>
                <a:latin typeface="Calibri" panose="020F0502020204030204" pitchFamily="34" charset="0"/>
              </a:rPr>
              <a:t>www.slo.nl</a:t>
            </a:r>
            <a:r>
              <a:rPr lang="nl-NL" sz="1800" dirty="0">
                <a:effectLst/>
                <a:latin typeface="Calibri" panose="020F0502020204030204" pitchFamily="34" charset="0"/>
              </a:rPr>
              <a:t>/thema/meer/actualisatie-kerndoelen-examenprogramma/actualisatie-examenprogramma/@21256/</a:t>
            </a:r>
            <a:r>
              <a:rPr lang="nl-NL" sz="1800" b="1" dirty="0">
                <a:effectLst/>
                <a:latin typeface="Calibri" panose="020F0502020204030204" pitchFamily="34" charset="0"/>
              </a:rPr>
              <a:t>kader-ontwerpruimte/</a:t>
            </a:r>
          </a:p>
          <a:p>
            <a:endParaRPr lang="nl-NL" sz="1800" b="1" dirty="0">
              <a:effectLst/>
              <a:latin typeface="Calibri" panose="020F0502020204030204" pitchFamily="34" charset="0"/>
            </a:endParaRPr>
          </a:p>
          <a:p>
            <a:r>
              <a:rPr lang="nl-NL" sz="1800" b="1" dirty="0">
                <a:effectLst/>
                <a:latin typeface="Calibri" panose="020F0502020204030204" pitchFamily="34" charset="0"/>
              </a:rPr>
              <a:t>Actualisatie Klassieken</a:t>
            </a:r>
          </a:p>
          <a:p>
            <a:r>
              <a:rPr lang="nl-NL" sz="1800" dirty="0" err="1">
                <a:effectLst/>
                <a:latin typeface="Calibri" panose="020F0502020204030204" pitchFamily="34" charset="0"/>
              </a:rPr>
              <a:t>https</a:t>
            </a:r>
            <a:r>
              <a:rPr lang="nl-NL" sz="1800" dirty="0">
                <a:effectLst/>
                <a:latin typeface="Calibri" panose="020F0502020204030204" pitchFamily="34" charset="0"/>
              </a:rPr>
              <a:t>://</a:t>
            </a:r>
            <a:r>
              <a:rPr lang="nl-NL" sz="1800" dirty="0" err="1">
                <a:effectLst/>
                <a:latin typeface="Calibri" panose="020F0502020204030204" pitchFamily="34" charset="0"/>
              </a:rPr>
              <a:t>www.</a:t>
            </a:r>
            <a:r>
              <a:rPr lang="nl-NL" sz="1800" b="1" dirty="0" err="1">
                <a:effectLst/>
                <a:latin typeface="Calibri" panose="020F0502020204030204" pitchFamily="34" charset="0"/>
              </a:rPr>
              <a:t>actualisatiekt.nl</a:t>
            </a:r>
            <a:endParaRPr lang="nl-NL" sz="1800" b="1" dirty="0">
              <a:effectLst/>
              <a:latin typeface="Calibri" panose="020F0502020204030204" pitchFamily="34" charset="0"/>
            </a:endParaRPr>
          </a:p>
          <a:p>
            <a:r>
              <a:rPr lang="nl-NL" sz="1800" b="0" dirty="0" err="1">
                <a:effectLst/>
                <a:latin typeface="Calibri" panose="020F0502020204030204" pitchFamily="34" charset="0"/>
              </a:rPr>
              <a:t>https</a:t>
            </a:r>
            <a:r>
              <a:rPr lang="nl-NL" sz="1800" b="0" dirty="0">
                <a:effectLst/>
                <a:latin typeface="Calibri" panose="020F0502020204030204" pitchFamily="34" charset="0"/>
              </a:rPr>
              <a:t>://</a:t>
            </a:r>
            <a:r>
              <a:rPr lang="nl-NL" sz="1800" b="0" dirty="0" err="1">
                <a:effectLst/>
                <a:latin typeface="Calibri" panose="020F0502020204030204" pitchFamily="34" charset="0"/>
              </a:rPr>
              <a:t>www.actualisatiekt.nl</a:t>
            </a:r>
            <a:r>
              <a:rPr lang="nl-NL" sz="1800" b="0" dirty="0">
                <a:effectLst/>
                <a:latin typeface="Calibri" panose="020F0502020204030204" pitchFamily="34" charset="0"/>
              </a:rPr>
              <a:t>/uploads/assets/updates/</a:t>
            </a:r>
            <a:r>
              <a:rPr lang="nl-NL" sz="1800" b="1" dirty="0">
                <a:effectLst/>
                <a:latin typeface="Calibri" panose="020F0502020204030204" pitchFamily="34" charset="0"/>
              </a:rPr>
              <a:t>Startnotitie-klassieke-talen-</a:t>
            </a:r>
            <a:r>
              <a:rPr lang="nl-NL" sz="1800" b="1" dirty="0" err="1">
                <a:effectLst/>
                <a:latin typeface="Calibri" panose="020F0502020204030204" pitchFamily="34" charset="0"/>
              </a:rPr>
              <a:t>web.pdf</a:t>
            </a:r>
            <a:endParaRPr lang="nl-NL" sz="1800" b="1" dirty="0">
              <a:effectLst/>
              <a:latin typeface="Calibri" panose="020F0502020204030204" pitchFamily="34" charset="0"/>
            </a:endParaRPr>
          </a:p>
          <a:p>
            <a:r>
              <a:rPr lang="nl-NL" sz="1800" b="0" dirty="0" err="1">
                <a:effectLst/>
                <a:latin typeface="Calibri" panose="020F0502020204030204" pitchFamily="34" charset="0"/>
              </a:rPr>
              <a:t>https</a:t>
            </a:r>
            <a:r>
              <a:rPr lang="nl-NL" sz="1800" b="0" dirty="0">
                <a:effectLst/>
                <a:latin typeface="Calibri" panose="020F0502020204030204" pitchFamily="34" charset="0"/>
              </a:rPr>
              <a:t>://</a:t>
            </a:r>
            <a:r>
              <a:rPr lang="nl-NL" sz="1800" b="0" dirty="0" err="1">
                <a:effectLst/>
                <a:latin typeface="Calibri" panose="020F0502020204030204" pitchFamily="34" charset="0"/>
              </a:rPr>
              <a:t>www.actualisatiekt.nl</a:t>
            </a:r>
            <a:r>
              <a:rPr lang="nl-NL" sz="1800" b="0" dirty="0">
                <a:effectLst/>
                <a:latin typeface="Calibri" panose="020F0502020204030204" pitchFamily="34" charset="0"/>
              </a:rPr>
              <a:t>/</a:t>
            </a:r>
            <a:r>
              <a:rPr lang="nl-NL" sz="1800" b="1" dirty="0">
                <a:effectLst/>
                <a:latin typeface="Calibri" panose="020F0502020204030204" pitchFamily="34" charset="0"/>
              </a:rPr>
              <a:t>proces</a:t>
            </a:r>
          </a:p>
          <a:p>
            <a:r>
              <a:rPr lang="nl-NL" sz="1800" b="0" dirty="0" err="1">
                <a:effectLst/>
                <a:latin typeface="Calibri" panose="020F0502020204030204" pitchFamily="34" charset="0"/>
              </a:rPr>
              <a:t>https</a:t>
            </a:r>
            <a:r>
              <a:rPr lang="nl-NL" sz="1800" b="0" dirty="0">
                <a:effectLst/>
                <a:latin typeface="Calibri" panose="020F0502020204030204" pitchFamily="34" charset="0"/>
              </a:rPr>
              <a:t>://</a:t>
            </a:r>
            <a:r>
              <a:rPr lang="nl-NL" sz="1800" b="0" dirty="0" err="1">
                <a:effectLst/>
                <a:latin typeface="Calibri" panose="020F0502020204030204" pitchFamily="34" charset="0"/>
              </a:rPr>
              <a:t>www.actualisatiekt.nl</a:t>
            </a:r>
            <a:r>
              <a:rPr lang="nl-NL" sz="1800" b="1" dirty="0">
                <a:effectLst/>
                <a:latin typeface="Calibri" panose="020F0502020204030204" pitchFamily="34" charset="0"/>
              </a:rPr>
              <a:t>/opdracht (aan welke eisen moet programma Klassieken voldoen)</a:t>
            </a:r>
          </a:p>
          <a:p>
            <a:r>
              <a:rPr lang="nl-NL" sz="1800" b="0" dirty="0" err="1">
                <a:effectLst/>
                <a:latin typeface="Calibri" panose="020F0502020204030204" pitchFamily="34" charset="0"/>
              </a:rPr>
              <a:t>https</a:t>
            </a:r>
            <a:r>
              <a:rPr lang="nl-NL" sz="1800" b="0" dirty="0">
                <a:effectLst/>
                <a:latin typeface="Calibri" panose="020F0502020204030204" pitchFamily="34" charset="0"/>
              </a:rPr>
              <a:t>://</a:t>
            </a:r>
            <a:r>
              <a:rPr lang="nl-NL" sz="1800" b="0" dirty="0" err="1">
                <a:effectLst/>
                <a:latin typeface="Calibri" panose="020F0502020204030204" pitchFamily="34" charset="0"/>
              </a:rPr>
              <a:t>www.examenblad.nl</a:t>
            </a:r>
            <a:r>
              <a:rPr lang="nl-NL" sz="1800" b="0" dirty="0">
                <a:effectLst/>
                <a:latin typeface="Calibri" panose="020F0502020204030204" pitchFamily="34" charset="0"/>
              </a:rPr>
              <a:t>/vak/</a:t>
            </a:r>
            <a:r>
              <a:rPr lang="nl-NL" sz="1800" b="1" dirty="0" err="1">
                <a:effectLst/>
                <a:latin typeface="Calibri" panose="020F0502020204030204" pitchFamily="34" charset="0"/>
              </a:rPr>
              <a:t>grieks</a:t>
            </a:r>
            <a:r>
              <a:rPr lang="nl-NL" sz="1800" b="1" dirty="0">
                <a:effectLst/>
                <a:latin typeface="Calibri" panose="020F0502020204030204" pitchFamily="34" charset="0"/>
              </a:rPr>
              <a:t>/2022</a:t>
            </a:r>
          </a:p>
          <a:p>
            <a:r>
              <a:rPr lang="nl-NL" sz="1800" b="0" dirty="0" err="1">
                <a:effectLst/>
                <a:latin typeface="Calibri" panose="020F0502020204030204" pitchFamily="34" charset="0"/>
              </a:rPr>
              <a:t>https</a:t>
            </a:r>
            <a:r>
              <a:rPr lang="nl-NL" sz="1800" b="0" dirty="0">
                <a:effectLst/>
                <a:latin typeface="Calibri" panose="020F0502020204030204" pitchFamily="34" charset="0"/>
              </a:rPr>
              <a:t>://</a:t>
            </a:r>
            <a:r>
              <a:rPr lang="nl-NL" sz="1800" b="0" dirty="0" err="1">
                <a:effectLst/>
                <a:latin typeface="Calibri" panose="020F0502020204030204" pitchFamily="34" charset="0"/>
              </a:rPr>
              <a:t>www.examenblad.nl</a:t>
            </a:r>
            <a:r>
              <a:rPr lang="nl-NL" sz="1800" b="0" dirty="0">
                <a:effectLst/>
                <a:latin typeface="Calibri" panose="020F0502020204030204" pitchFamily="34" charset="0"/>
              </a:rPr>
              <a:t>/vak/</a:t>
            </a:r>
            <a:r>
              <a:rPr lang="nl-NL" sz="1800" b="1" dirty="0">
                <a:effectLst/>
                <a:latin typeface="Calibri" panose="020F0502020204030204" pitchFamily="34" charset="0"/>
              </a:rPr>
              <a:t>latijn/2022</a:t>
            </a:r>
          </a:p>
          <a:p>
            <a:endParaRPr lang="nl-NL" sz="1800" b="1" dirty="0">
              <a:effectLst/>
              <a:latin typeface="Calibri" panose="020F0502020204030204" pitchFamily="34" charset="0"/>
            </a:endParaRPr>
          </a:p>
          <a:p>
            <a:endParaRPr lang="nl-NL" sz="1800" dirty="0">
              <a:effectLst/>
              <a:latin typeface="Calibri" panose="020F0502020204030204" pitchFamily="34" charset="0"/>
            </a:endParaRPr>
          </a:p>
          <a:p>
            <a:endParaRPr lang="nl-NL" sz="1800" b="1" dirty="0">
              <a:effectLst/>
              <a:latin typeface="Calibri" panose="020F0502020204030204" pitchFamily="34" charset="0"/>
            </a:endParaRPr>
          </a:p>
          <a:p>
            <a:endParaRPr lang="nl-NL" sz="1800" b="1" dirty="0">
              <a:effectLst/>
              <a:latin typeface="Calibri" panose="020F0502020204030204" pitchFamily="34" charset="0"/>
            </a:endParaRPr>
          </a:p>
          <a:p>
            <a:endParaRPr lang="nl-NL" sz="1800" dirty="0">
              <a:effectLst/>
              <a:latin typeface="Calibri" panose="020F0502020204030204" pitchFamily="34" charset="0"/>
            </a:endParaRPr>
          </a:p>
          <a:p>
            <a:endParaRPr lang="nl-NL" sz="1800" dirty="0">
              <a:effectLst/>
              <a:latin typeface="Calibri" panose="020F0502020204030204" pitchFamily="34" charset="0"/>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2</a:t>
            </a:fld>
            <a:endParaRPr lang="nl-NL"/>
          </a:p>
        </p:txBody>
      </p:sp>
    </p:spTree>
    <p:extLst>
      <p:ext uri="{BB962C8B-B14F-4D97-AF65-F5344CB8AC3E}">
        <p14:creationId xmlns:p14="http://schemas.microsoft.com/office/powerpoint/2010/main" val="2886853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effectLst/>
                <a:latin typeface="Calibri" panose="020F0502020204030204" pitchFamily="34" charset="0"/>
              </a:rPr>
              <a:t>Fase 1</a:t>
            </a:r>
          </a:p>
          <a:p>
            <a:pPr algn="l"/>
            <a:r>
              <a:rPr lang="nl-NL" sz="2800" b="0" i="0" u="none" strike="noStrike" dirty="0">
                <a:solidFill>
                  <a:srgbClr val="000000"/>
                </a:solidFill>
                <a:effectLst/>
                <a:latin typeface="Montserrat" pitchFamily="2" charset="77"/>
              </a:rPr>
              <a:t>In vijf stappen werkt de </a:t>
            </a:r>
            <a:r>
              <a:rPr lang="nl-NL" sz="2800" b="0" i="0" u="none" strike="noStrike" dirty="0">
                <a:solidFill>
                  <a:srgbClr val="000000"/>
                </a:solidFill>
                <a:effectLst/>
                <a:latin typeface="Montserrat" pitchFamily="2" charset="77"/>
                <a:hlinkClick r:id="rId3"/>
              </a:rPr>
              <a:t>vakvernieuwingscommissie</a:t>
            </a:r>
            <a:r>
              <a:rPr lang="nl-NL" sz="2800" b="0" i="0" u="none" strike="noStrike" dirty="0">
                <a:solidFill>
                  <a:srgbClr val="000000"/>
                </a:solidFill>
                <a:effectLst/>
                <a:latin typeface="Montserrat" pitchFamily="2" charset="77"/>
              </a:rPr>
              <a:t> in deze fase toe naar de conceptexamenprogramma's. Dat doen zij samen met vakverenigingen, leraren, vak- en curriculumexperts. Ook wordt de adviescommissie betrokken, waaronder wetenschappers en </a:t>
            </a:r>
            <a:r>
              <a:rPr lang="nl-NL" sz="2800" b="0" i="0" u="none" strike="noStrike" dirty="0" err="1">
                <a:solidFill>
                  <a:srgbClr val="000000"/>
                </a:solidFill>
                <a:effectLst/>
                <a:latin typeface="Montserrat" pitchFamily="2" charset="77"/>
              </a:rPr>
              <a:t>toetsexperts</a:t>
            </a:r>
            <a:r>
              <a:rPr lang="nl-NL" sz="2800" b="0" i="0" u="none" strike="noStrike" dirty="0">
                <a:solidFill>
                  <a:srgbClr val="000000"/>
                </a:solidFill>
                <a:effectLst/>
                <a:latin typeface="Montserrat" pitchFamily="2" charset="77"/>
              </a:rPr>
              <a:t>. Daarbij is aandacht voor:</a:t>
            </a:r>
          </a:p>
          <a:p>
            <a:pPr algn="l">
              <a:buFont typeface="Arial" panose="020B0604020202020204" pitchFamily="34" charset="0"/>
              <a:buChar char="•"/>
            </a:pPr>
            <a:r>
              <a:rPr lang="nl-NL" sz="2800" b="0" i="0" u="none" strike="noStrike" dirty="0">
                <a:solidFill>
                  <a:srgbClr val="000000"/>
                </a:solidFill>
                <a:effectLst/>
                <a:latin typeface="Montserrat" pitchFamily="2" charset="77"/>
              </a:rPr>
              <a:t>De doelen van het vak (de inhouden van het vakgebied)</a:t>
            </a:r>
          </a:p>
          <a:p>
            <a:pPr algn="l">
              <a:buFont typeface="Arial" panose="020B0604020202020204" pitchFamily="34" charset="0"/>
              <a:buChar char="•"/>
            </a:pPr>
            <a:r>
              <a:rPr lang="nl-NL" sz="2800" b="0" i="0" u="none" strike="noStrike" dirty="0">
                <a:solidFill>
                  <a:srgbClr val="000000"/>
                </a:solidFill>
                <a:effectLst/>
                <a:latin typeface="Montserrat" pitchFamily="2" charset="77"/>
              </a:rPr>
              <a:t>De verdeling van doelen over centraal examen (CE) en schoolexamen (SE)</a:t>
            </a:r>
          </a:p>
          <a:p>
            <a:pPr algn="l">
              <a:buFont typeface="Arial" panose="020B0604020202020204" pitchFamily="34" charset="0"/>
              <a:buChar char="•"/>
            </a:pPr>
            <a:r>
              <a:rPr lang="nl-NL" sz="2800" b="0" i="0" u="none" strike="noStrike" dirty="0">
                <a:solidFill>
                  <a:srgbClr val="000000"/>
                </a:solidFill>
                <a:effectLst/>
                <a:latin typeface="Montserrat" pitchFamily="2" charset="77"/>
              </a:rPr>
              <a:t>Een consistente architectuur en aanpak</a:t>
            </a:r>
          </a:p>
          <a:p>
            <a:pPr algn="l"/>
            <a:r>
              <a:rPr lang="nl-NL" sz="2800" b="0" i="0" u="none" strike="noStrike" dirty="0">
                <a:solidFill>
                  <a:srgbClr val="000000"/>
                </a:solidFill>
                <a:effectLst/>
                <a:latin typeface="Montserrat" pitchFamily="2" charset="77"/>
              </a:rPr>
              <a:t>Er wordt zoveel mogelijk gelijktijdig gekeken naar verwante vakken.</a:t>
            </a:r>
          </a:p>
          <a:p>
            <a:pPr algn="l"/>
            <a:br>
              <a:rPr lang="nl-NL" sz="2800" b="1" i="0" u="none" strike="noStrike" dirty="0">
                <a:solidFill>
                  <a:srgbClr val="000000"/>
                </a:solidFill>
                <a:effectLst/>
                <a:latin typeface="Montserrat" pitchFamily="2" charset="77"/>
              </a:rPr>
            </a:br>
            <a:endParaRPr lang="nl-NL" sz="2800" b="1" i="0" u="none" strike="noStrike" dirty="0">
              <a:solidFill>
                <a:srgbClr val="000000"/>
              </a:solidFill>
              <a:effectLst/>
              <a:latin typeface="Montserrat" pitchFamily="2" charset="77"/>
            </a:endParaRPr>
          </a:p>
          <a:p>
            <a:pPr algn="l"/>
            <a:r>
              <a:rPr lang="nl-NL" sz="2800" b="1" i="0" u="none" strike="noStrike" dirty="0">
                <a:solidFill>
                  <a:srgbClr val="000000"/>
                </a:solidFill>
                <a:effectLst/>
                <a:latin typeface="Montserrat" pitchFamily="2" charset="77"/>
              </a:rPr>
              <a:t>Tussenproducten</a:t>
            </a:r>
          </a:p>
          <a:p>
            <a:pPr algn="l"/>
            <a:r>
              <a:rPr lang="nl-NL" sz="2800" b="0" i="0" u="none" strike="noStrike" dirty="0">
                <a:solidFill>
                  <a:srgbClr val="000000"/>
                </a:solidFill>
                <a:effectLst/>
                <a:latin typeface="Montserrat" pitchFamily="2" charset="77"/>
              </a:rPr>
              <a:t>Bij de actualisatie van de examenprogramma’s volgen de </a:t>
            </a:r>
            <a:r>
              <a:rPr lang="nl-NL" sz="2800" b="0" i="0" u="none" strike="noStrike" dirty="0" err="1">
                <a:solidFill>
                  <a:srgbClr val="000000"/>
                </a:solidFill>
                <a:effectLst/>
                <a:latin typeface="Montserrat" pitchFamily="2" charset="77"/>
              </a:rPr>
              <a:t>vakvernieuwingscommissies</a:t>
            </a:r>
            <a:r>
              <a:rPr lang="nl-NL" sz="2800" b="0" i="0" u="none" strike="noStrike" dirty="0">
                <a:solidFill>
                  <a:srgbClr val="000000"/>
                </a:solidFill>
                <a:effectLst/>
                <a:latin typeface="Montserrat" pitchFamily="2" charset="77"/>
              </a:rPr>
              <a:t> vijf belangrijke stappen die ieder leiden tot een tussenproduct:</a:t>
            </a:r>
          </a:p>
          <a:p>
            <a:pPr algn="l">
              <a:buFont typeface="+mj-lt"/>
              <a:buAutoNum type="arabicPeriod"/>
            </a:pPr>
            <a:r>
              <a:rPr lang="nl-NL" sz="2800" b="0" i="0" u="none" strike="noStrike" dirty="0">
                <a:solidFill>
                  <a:srgbClr val="000000"/>
                </a:solidFill>
                <a:effectLst/>
                <a:latin typeface="Montserrat" pitchFamily="2" charset="77"/>
              </a:rPr>
              <a:t>Karakteristiek van het vak</a:t>
            </a:r>
          </a:p>
          <a:p>
            <a:pPr algn="l">
              <a:buFont typeface="+mj-lt"/>
              <a:buAutoNum type="arabicPeriod"/>
            </a:pPr>
            <a:r>
              <a:rPr lang="nl-NL" sz="2800" b="0" i="0" u="none" strike="noStrike" dirty="0">
                <a:solidFill>
                  <a:srgbClr val="000000"/>
                </a:solidFill>
                <a:effectLst/>
                <a:latin typeface="Montserrat" pitchFamily="2" charset="77"/>
              </a:rPr>
              <a:t>Raamwerk van concepteindtermen van het vak</a:t>
            </a:r>
          </a:p>
          <a:p>
            <a:pPr algn="l">
              <a:buFont typeface="+mj-lt"/>
              <a:buAutoNum type="arabicPeriod"/>
            </a:pPr>
            <a:r>
              <a:rPr lang="nl-NL" sz="2800" b="0" i="0" u="none" strike="noStrike" dirty="0">
                <a:solidFill>
                  <a:srgbClr val="000000"/>
                </a:solidFill>
                <a:effectLst/>
                <a:latin typeface="Montserrat" pitchFamily="2" charset="77"/>
              </a:rPr>
              <a:t>Uitwerking selectie concepteindtermen van het vak</a:t>
            </a:r>
          </a:p>
          <a:p>
            <a:pPr algn="l">
              <a:buFont typeface="+mj-lt"/>
              <a:buAutoNum type="arabicPeriod"/>
            </a:pPr>
            <a:r>
              <a:rPr lang="nl-NL" sz="2800" b="0" i="0" u="none" strike="noStrike" dirty="0">
                <a:solidFill>
                  <a:srgbClr val="000000"/>
                </a:solidFill>
                <a:effectLst/>
                <a:latin typeface="Montserrat" pitchFamily="2" charset="77"/>
              </a:rPr>
              <a:t>Uitwerking volledige set concepteindtermen en verdeling CE-SE</a:t>
            </a:r>
          </a:p>
          <a:p>
            <a:pPr algn="l">
              <a:buFont typeface="+mj-lt"/>
              <a:buAutoNum type="arabicPeriod"/>
            </a:pPr>
            <a:r>
              <a:rPr lang="nl-NL" sz="2800" b="0" i="0" u="none" strike="noStrike" dirty="0">
                <a:solidFill>
                  <a:srgbClr val="000000"/>
                </a:solidFill>
                <a:effectLst/>
                <a:latin typeface="Montserrat" pitchFamily="2" charset="77"/>
              </a:rPr>
              <a:t>Conceptexamenprogramma van het vak + toelichtingsdocument</a:t>
            </a:r>
          </a:p>
          <a:p>
            <a:pPr algn="l"/>
            <a:r>
              <a:rPr lang="nl-NL" sz="2800" b="0" i="0" u="none" strike="noStrike" dirty="0">
                <a:solidFill>
                  <a:srgbClr val="000000"/>
                </a:solidFill>
                <a:effectLst/>
                <a:latin typeface="Montserrat" pitchFamily="2" charset="77"/>
              </a:rPr>
              <a:t>De advieskring kijkt mee op de inhoud van deze tussenproducten.</a:t>
            </a:r>
            <a:br>
              <a:rPr lang="nl-NL" sz="2800" b="0" i="0" u="none" strike="noStrike" dirty="0">
                <a:solidFill>
                  <a:srgbClr val="000000"/>
                </a:solidFill>
                <a:effectLst/>
                <a:latin typeface="Montserrat" pitchFamily="2" charset="77"/>
              </a:rPr>
            </a:br>
            <a:br>
              <a:rPr lang="nl-NL" sz="2800" b="0" i="0" u="none" strike="noStrike" dirty="0">
                <a:solidFill>
                  <a:srgbClr val="000000"/>
                </a:solidFill>
                <a:effectLst/>
                <a:latin typeface="Montserrat" pitchFamily="2" charset="77"/>
              </a:rPr>
            </a:br>
            <a:endParaRPr lang="nl-NL" sz="2800" b="0" i="0" u="none" strike="noStrike" dirty="0">
              <a:solidFill>
                <a:srgbClr val="000000"/>
              </a:solidFill>
              <a:effectLst/>
              <a:latin typeface="Montserrat" pitchFamily="2" charset="77"/>
            </a:endParaRPr>
          </a:p>
          <a:p>
            <a:pPr algn="l"/>
            <a:r>
              <a:rPr lang="nl-NL" sz="2800" b="1" i="0" u="none" strike="noStrike" dirty="0">
                <a:solidFill>
                  <a:srgbClr val="000000"/>
                </a:solidFill>
                <a:effectLst/>
                <a:latin typeface="Montserrat" pitchFamily="2" charset="77"/>
              </a:rPr>
              <a:t>Monitoring</a:t>
            </a:r>
          </a:p>
          <a:p>
            <a:pPr algn="l"/>
            <a:r>
              <a:rPr lang="nl-NL" sz="2800" b="0" i="0" u="none" strike="noStrike" dirty="0">
                <a:solidFill>
                  <a:srgbClr val="000000"/>
                </a:solidFill>
                <a:effectLst/>
                <a:latin typeface="Montserrat" pitchFamily="2" charset="77"/>
              </a:rPr>
              <a:t>Aan welke kwaliteitseisen moeten de geactualiseerde examenprogramma’s straks voldoen? Het ministerie van OCW heeft met inbreng van de tijdelijke wetenschappelijke curriculumcommissie aan SLO de </a:t>
            </a:r>
            <a:r>
              <a:rPr lang="nl-NL" sz="2800" b="0" i="0" u="sng" strike="noStrike" dirty="0">
                <a:solidFill>
                  <a:srgbClr val="000000"/>
                </a:solidFill>
                <a:effectLst/>
                <a:latin typeface="Montserrat" pitchFamily="2" charset="77"/>
                <a:hlinkClick r:id="rId4"/>
              </a:rPr>
              <a:t>werkopdracht ‘Actualisatie </a:t>
            </a:r>
            <a:r>
              <a:rPr lang="nl-NL" sz="2800" b="0" i="0" u="sng" strike="noStrike" dirty="0" err="1">
                <a:solidFill>
                  <a:srgbClr val="000000"/>
                </a:solidFill>
                <a:effectLst/>
                <a:latin typeface="Montserrat" pitchFamily="2" charset="77"/>
                <a:hlinkClick r:id="rId4"/>
              </a:rPr>
              <a:t>examenprogramma’s’</a:t>
            </a:r>
            <a:r>
              <a:rPr lang="nl-NL" sz="2800" b="0" i="0" u="none" strike="noStrike" dirty="0" err="1">
                <a:solidFill>
                  <a:srgbClr val="000000"/>
                </a:solidFill>
                <a:effectLst/>
                <a:latin typeface="Montserrat" pitchFamily="2" charset="77"/>
              </a:rPr>
              <a:t>gegeven</a:t>
            </a:r>
            <a:r>
              <a:rPr lang="nl-NL" sz="2800" b="0" i="0" u="none" strike="noStrike" dirty="0">
                <a:solidFill>
                  <a:srgbClr val="000000"/>
                </a:solidFill>
                <a:effectLst/>
                <a:latin typeface="Montserrat" pitchFamily="2" charset="77"/>
              </a:rPr>
              <a:t>. Hierin is vastgelegd waaraan de geactualiseerde examenprogramma’s moeten voldoen. Er zijn criteria opgesteld voor zowel de inhoud als ook voor het proces van totstandkoming van de examenprogramma’s. SLO monitort op deze criteria waardoor er gedurende het traject inzicht wordt verkregen of aan die criteria wordt voldaan of dat er tussentijds moet worden bijgestuurd. Ook worden aan het einde van het gehele actualisatietraject de lessen en de observaties in een evaluatie opgenomen. Om de monitoring van de actualisatie van de examenprogramma’s goed te borgen, heeft het programmateam een monitoringsteam ingericht. Het programmateam Actualisatie kerndoelen en examenprogramma’s kan op basis van de monitoringsresultaten bijsturen of extra acties ondernemen.</a:t>
            </a:r>
            <a:endParaRPr lang="nl-NL" sz="1800" dirty="0">
              <a:effectLst/>
              <a:latin typeface="Calibri" panose="020F0502020204030204" pitchFamily="34" charset="0"/>
            </a:endParaRPr>
          </a:p>
          <a:p>
            <a:endParaRPr lang="nl-NL" sz="1800" dirty="0">
              <a:effectLst/>
              <a:latin typeface="Calibri" panose="020F0502020204030204" pitchFamily="34" charset="0"/>
            </a:endParaRPr>
          </a:p>
          <a:p>
            <a:r>
              <a:rPr lang="nl-NL" sz="1800" dirty="0">
                <a:effectLst/>
                <a:latin typeface="Calibri" panose="020F0502020204030204" pitchFamily="34" charset="0"/>
              </a:rPr>
              <a:t>Fase 2</a:t>
            </a:r>
          </a:p>
          <a:p>
            <a:pPr algn="l"/>
            <a:r>
              <a:rPr lang="nl-NL" sz="2800" b="0" i="0" u="none" strike="noStrike" dirty="0">
                <a:effectLst/>
                <a:latin typeface="Montserrat" panose="020F0502020204030204" pitchFamily="34" charset="0"/>
              </a:rPr>
              <a:t>In fase 2 worden de opgeleverde conceptexamenprogramma's gevalideerd en beproefd op scholen en waar nodig bijgesteld. Daarbij wordt het programma gecheckt op relevantie, consistentie, bruikbaarheid, effectiviteit en </a:t>
            </a:r>
            <a:r>
              <a:rPr lang="nl-NL" sz="2800" b="0" i="0" u="none" strike="noStrike" dirty="0" err="1">
                <a:effectLst/>
                <a:latin typeface="Montserrat" panose="020F0502020204030204" pitchFamily="34" charset="0"/>
              </a:rPr>
              <a:t>toetsbaarheid</a:t>
            </a:r>
            <a:r>
              <a:rPr lang="nl-NL" sz="2800" b="0" i="0" u="none" strike="noStrike" dirty="0">
                <a:effectLst/>
                <a:latin typeface="Montserrat" panose="020F0502020204030204" pitchFamily="34" charset="0"/>
              </a:rPr>
              <a:t>.</a:t>
            </a:r>
            <a:endParaRPr lang="nl-NL" sz="2800" b="0" i="0" u="none" strike="noStrike" dirty="0">
              <a:effectLst/>
              <a:latin typeface="Montserrat" pitchFamily="2" charset="77"/>
            </a:endParaRPr>
          </a:p>
          <a:p>
            <a:pPr algn="l"/>
            <a:r>
              <a:rPr lang="nl-NL" sz="2800" b="1" i="0" u="none" strike="noStrike" dirty="0">
                <a:effectLst/>
                <a:latin typeface="Montserrat" pitchFamily="2" charset="77"/>
              </a:rPr>
              <a:t>SLO</a:t>
            </a:r>
            <a:r>
              <a:rPr lang="nl-NL" sz="2800" b="0" i="0" u="none" strike="noStrike" dirty="0">
                <a:effectLst/>
                <a:latin typeface="Montserrat" pitchFamily="2" charset="77"/>
              </a:rPr>
              <a:t> voert fase 2 uit in samenwerking met vakverenigingen, </a:t>
            </a:r>
            <a:r>
              <a:rPr lang="nl-NL" sz="2800" b="0" i="0" u="none" strike="noStrike" dirty="0" err="1">
                <a:effectLst/>
                <a:latin typeface="Montserrat" pitchFamily="2" charset="77"/>
              </a:rPr>
              <a:t>vakexperts</a:t>
            </a:r>
            <a:r>
              <a:rPr lang="nl-NL" sz="2800" b="0" i="0" u="none" strike="noStrike" dirty="0">
                <a:effectLst/>
                <a:latin typeface="Montserrat" pitchFamily="2" charset="77"/>
              </a:rPr>
              <a:t>, leraren, curriculumexperts en </a:t>
            </a:r>
            <a:r>
              <a:rPr lang="nl-NL" sz="2800" b="0" i="0" u="none" strike="noStrike" dirty="0" err="1">
                <a:effectLst/>
                <a:latin typeface="Montserrat" pitchFamily="2" charset="77"/>
              </a:rPr>
              <a:t>toetsexperts</a:t>
            </a:r>
            <a:r>
              <a:rPr lang="nl-NL" sz="2800" b="0" i="0" u="none" strike="noStrike" dirty="0">
                <a:effectLst/>
                <a:latin typeface="Montserrat" pitchFamily="2" charset="77"/>
              </a:rPr>
              <a:t> (</a:t>
            </a:r>
            <a:r>
              <a:rPr lang="nl-NL" sz="2800" b="0" i="0" u="none" strike="noStrike" dirty="0" err="1">
                <a:effectLst/>
                <a:latin typeface="Montserrat" pitchFamily="2" charset="77"/>
              </a:rPr>
              <a:t>CvTE</a:t>
            </a:r>
            <a:r>
              <a:rPr lang="nl-NL" sz="2800" b="0" i="0" u="none" strike="noStrike" dirty="0">
                <a:effectLst/>
                <a:latin typeface="Montserrat" pitchFamily="2" charset="77"/>
              </a:rPr>
              <a:t>/Cito).</a:t>
            </a:r>
          </a:p>
          <a:p>
            <a:pPr algn="l"/>
            <a:endParaRPr lang="nl-NL" sz="2800" b="0" i="0" u="none" strike="noStrike" dirty="0">
              <a:effectLst/>
              <a:latin typeface="Montserrat" pitchFamily="2" charset="77"/>
            </a:endParaRPr>
          </a:p>
          <a:p>
            <a:pPr algn="l"/>
            <a:r>
              <a:rPr lang="nl-NL" sz="4000" b="0" i="0" u="none" strike="noStrike" dirty="0">
                <a:solidFill>
                  <a:srgbClr val="222222"/>
                </a:solidFill>
                <a:effectLst/>
                <a:latin typeface="Montserrat" pitchFamily="2" charset="77"/>
              </a:rPr>
              <a:t>Fase 3</a:t>
            </a:r>
          </a:p>
          <a:p>
            <a:pPr algn="l"/>
            <a:r>
              <a:rPr lang="nl-NL" sz="4000" b="0" i="0" u="none" strike="noStrike" dirty="0">
                <a:solidFill>
                  <a:srgbClr val="222222"/>
                </a:solidFill>
                <a:effectLst/>
                <a:latin typeface="Montserrat" pitchFamily="2" charset="77"/>
              </a:rPr>
              <a:t>In fase 3 worden de handreikingen opgeleverd die scholen handvatten bieden bij de vormgeving van schoolexamens. Scholen zijn uiteindelijk zelf verantwoordelijk voor schoolexaminering. De handreikingen zijn dus niet voorschrijvend maar ondersteunend. Ze dragen bij aan kwaliteitsborging door de doelen te specificeren die zijn toegewezen aan de schoolexamens.</a:t>
            </a:r>
            <a:br>
              <a:rPr lang="nl-NL" sz="4000" dirty="0"/>
            </a:br>
            <a:r>
              <a:rPr lang="nl-NL" sz="4000" b="1" i="0" u="none" strike="noStrike" dirty="0">
                <a:solidFill>
                  <a:srgbClr val="222222"/>
                </a:solidFill>
                <a:effectLst/>
                <a:latin typeface="Montserrat" pitchFamily="2" charset="77"/>
              </a:rPr>
              <a:t>SLO</a:t>
            </a:r>
            <a:r>
              <a:rPr lang="nl-NL" sz="4000" b="0" i="0" u="none" strike="noStrike" dirty="0">
                <a:solidFill>
                  <a:srgbClr val="222222"/>
                </a:solidFill>
                <a:effectLst/>
                <a:latin typeface="Montserrat" pitchFamily="2" charset="77"/>
              </a:rPr>
              <a:t> voert fase 3 uit samen met vakverenigingen, </a:t>
            </a:r>
            <a:r>
              <a:rPr lang="nl-NL" sz="4000" b="0" i="0" u="none" strike="noStrike" dirty="0" err="1">
                <a:solidFill>
                  <a:srgbClr val="222222"/>
                </a:solidFill>
                <a:effectLst/>
                <a:latin typeface="Montserrat" pitchFamily="2" charset="77"/>
              </a:rPr>
              <a:t>vakexperts</a:t>
            </a:r>
            <a:r>
              <a:rPr lang="nl-NL" sz="4000" b="0" i="0" u="none" strike="noStrike" dirty="0">
                <a:solidFill>
                  <a:srgbClr val="222222"/>
                </a:solidFill>
                <a:effectLst/>
                <a:latin typeface="Montserrat" pitchFamily="2" charset="77"/>
              </a:rPr>
              <a:t>, leraren en </a:t>
            </a:r>
            <a:r>
              <a:rPr lang="nl-NL" sz="4000" b="0" i="0" u="none" strike="noStrike" dirty="0" err="1">
                <a:solidFill>
                  <a:srgbClr val="222222"/>
                </a:solidFill>
                <a:effectLst/>
                <a:latin typeface="Montserrat" pitchFamily="2" charset="77"/>
              </a:rPr>
              <a:t>toetsexperts</a:t>
            </a:r>
            <a:r>
              <a:rPr lang="nl-NL" sz="4000" b="0" i="0" u="none" strike="noStrike" dirty="0">
                <a:solidFill>
                  <a:srgbClr val="222222"/>
                </a:solidFill>
                <a:effectLst/>
                <a:latin typeface="Montserrat" pitchFamily="2" charset="77"/>
              </a:rPr>
              <a:t>.</a:t>
            </a:r>
          </a:p>
          <a:p>
            <a:pPr algn="l"/>
            <a:endParaRPr lang="nl-NL" sz="4000" b="0" i="0" u="none" strike="noStrike" dirty="0">
              <a:solidFill>
                <a:srgbClr val="222222"/>
              </a:solidFill>
              <a:effectLst/>
              <a:latin typeface="Montserrat" pitchFamily="2" charset="77"/>
            </a:endParaRPr>
          </a:p>
          <a:p>
            <a:pPr algn="l"/>
            <a:r>
              <a:rPr lang="nl-NL" sz="4000" b="0" i="0" u="none" strike="noStrike" dirty="0">
                <a:solidFill>
                  <a:srgbClr val="222222"/>
                </a:solidFill>
                <a:effectLst/>
                <a:latin typeface="Montserrat" pitchFamily="2" charset="77"/>
              </a:rPr>
              <a:t>Fase 4</a:t>
            </a:r>
          </a:p>
          <a:p>
            <a:pPr algn="l"/>
            <a:r>
              <a:rPr lang="nl-NL" sz="4000" b="0" i="0" u="none" strike="noStrike" dirty="0">
                <a:effectLst/>
                <a:latin typeface="Montserrat" pitchFamily="2" charset="77"/>
              </a:rPr>
              <a:t>In fase 4 worden de voorschrijvende syllabi voor het Centraal Examen opgeleverd. Hierin zijn de doelen gespecificeerd. Deze dienen als basis voor de uitwerking van centrale examens en als gereedschap voor leraren om hun leerlingen op het centrale examen voor te bereiden.</a:t>
            </a:r>
          </a:p>
          <a:p>
            <a:pPr algn="l"/>
            <a:r>
              <a:rPr lang="nl-NL" sz="4000" b="0" i="0" u="none" strike="noStrike" dirty="0">
                <a:effectLst/>
                <a:latin typeface="Montserrat" pitchFamily="2" charset="77"/>
              </a:rPr>
              <a:t>Het</a:t>
            </a:r>
            <a:r>
              <a:rPr lang="nl-NL" sz="4000" b="1" i="0" u="none" strike="noStrike" dirty="0">
                <a:effectLst/>
                <a:latin typeface="Montserrat" pitchFamily="2" charset="77"/>
              </a:rPr>
              <a:t> </a:t>
            </a:r>
            <a:r>
              <a:rPr lang="nl-NL" sz="4000" b="1" i="0" u="none" strike="noStrike" dirty="0" err="1">
                <a:effectLst/>
                <a:latin typeface="Montserrat" pitchFamily="2" charset="77"/>
              </a:rPr>
              <a:t>CvTE</a:t>
            </a:r>
            <a:r>
              <a:rPr lang="nl-NL" sz="4000" b="1" i="0" u="none" strike="noStrike" dirty="0">
                <a:effectLst/>
                <a:latin typeface="Montserrat" pitchFamily="2" charset="77"/>
              </a:rPr>
              <a:t> </a:t>
            </a:r>
            <a:r>
              <a:rPr lang="nl-NL" sz="4000" b="0" i="0" u="none" strike="noStrike" dirty="0">
                <a:effectLst/>
                <a:latin typeface="Montserrat" pitchFamily="2" charset="77"/>
              </a:rPr>
              <a:t>voert fase 4 uit samen met vakverenigingen, </a:t>
            </a:r>
            <a:r>
              <a:rPr lang="nl-NL" sz="4000" b="0" i="0" u="none" strike="noStrike" dirty="0" err="1">
                <a:effectLst/>
                <a:latin typeface="Montserrat" pitchFamily="2" charset="77"/>
              </a:rPr>
              <a:t>vakexperts</a:t>
            </a:r>
            <a:r>
              <a:rPr lang="nl-NL" sz="4000" b="0" i="0" u="none" strike="noStrike" dirty="0">
                <a:effectLst/>
                <a:latin typeface="Montserrat" pitchFamily="2" charset="77"/>
              </a:rPr>
              <a:t>, leraren en curriculumexperts (SLO).</a:t>
            </a:r>
          </a:p>
          <a:p>
            <a:pPr algn="l"/>
            <a:endParaRPr lang="nl-NL" sz="2800" b="0" i="0" u="none" strike="noStrike" dirty="0">
              <a:effectLst/>
              <a:latin typeface="Montserrat" pitchFamily="2" charset="77"/>
            </a:endParaRPr>
          </a:p>
          <a:p>
            <a:endParaRPr lang="nl-NL" sz="1800" dirty="0">
              <a:effectLst/>
              <a:latin typeface="Calibri" panose="020F0502020204030204" pitchFamily="34" charset="0"/>
            </a:endParaRPr>
          </a:p>
          <a:p>
            <a:endParaRPr lang="nl-NL" sz="1800" dirty="0">
              <a:effectLst/>
              <a:latin typeface="Calibri" panose="020F0502020204030204" pitchFamily="34" charset="0"/>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3</a:t>
            </a:fld>
            <a:endParaRPr lang="nl-NL"/>
          </a:p>
        </p:txBody>
      </p:sp>
    </p:spTree>
    <p:extLst>
      <p:ext uri="{BB962C8B-B14F-4D97-AF65-F5344CB8AC3E}">
        <p14:creationId xmlns:p14="http://schemas.microsoft.com/office/powerpoint/2010/main" val="1064783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u="sng" dirty="0"/>
              <a:t>Er liggen nu 2 tussenproducten in concept ter tafel. Advieskring kijkt mee.</a:t>
            </a:r>
          </a:p>
          <a:p>
            <a:endParaRPr lang="nl-NL" b="1" u="sng" dirty="0"/>
          </a:p>
          <a:p>
            <a:endParaRPr lang="nl-NL" b="1" u="sng" dirty="0"/>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4</a:t>
            </a:fld>
            <a:endParaRPr lang="nl-NL"/>
          </a:p>
        </p:txBody>
      </p:sp>
    </p:spTree>
    <p:extLst>
      <p:ext uri="{BB962C8B-B14F-4D97-AF65-F5344CB8AC3E}">
        <p14:creationId xmlns:p14="http://schemas.microsoft.com/office/powerpoint/2010/main" val="777419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i="1" dirty="0">
                <a:effectLst/>
                <a:latin typeface="Verdana" panose="020B0604030504040204" pitchFamily="34" charset="0"/>
              </a:rPr>
              <a:t>Adviesvragen </a:t>
            </a:r>
            <a:endParaRPr lang="nl-NL" dirty="0"/>
          </a:p>
          <a:p>
            <a:r>
              <a:rPr lang="nl-NL" sz="1800" dirty="0">
                <a:effectLst/>
                <a:latin typeface="Verdana" panose="020B0604030504040204" pitchFamily="34" charset="0"/>
              </a:rPr>
              <a:t>Hieronder volgen de adviesvragen over de conceptkarakteristiek. </a:t>
            </a:r>
            <a:endParaRPr lang="nl-NL" dirty="0"/>
          </a:p>
          <a:p>
            <a:pPr>
              <a:buFont typeface="+mj-lt"/>
              <a:buAutoNum type="arabicPeriod"/>
            </a:pPr>
            <a:r>
              <a:rPr lang="nl-NL" sz="1800" dirty="0">
                <a:effectLst/>
                <a:latin typeface="Verdana" panose="020B0604030504040204" pitchFamily="34" charset="0"/>
              </a:rPr>
              <a:t>Laat de conceptkarakteristiek de eigenheid van GTC en LTC voldoende tot zijn recht komen? Waarom wel/niet en welke aanpassingen acht de advieskring eventueel nodig?</a:t>
            </a:r>
          </a:p>
          <a:p>
            <a:pPr>
              <a:buFont typeface="+mj-lt"/>
              <a:buAutoNum type="arabicPeriod"/>
            </a:pPr>
            <a:r>
              <a:rPr lang="nl-NL" sz="1800" dirty="0">
                <a:effectLst/>
                <a:latin typeface="Verdana" panose="020B0604030504040204" pitchFamily="34" charset="0"/>
              </a:rPr>
              <a:t>Heeft de advieskring een groot bezwaar tegen een essentieel element in de tekst en/of mist de advieskring een belangrijk element in de tekst? </a:t>
            </a:r>
          </a:p>
          <a:p>
            <a:pPr>
              <a:buFont typeface="+mj-lt"/>
              <a:buAutoNum type="arabicPeriod"/>
            </a:pPr>
            <a:r>
              <a:rPr lang="nl-NL" sz="1800" dirty="0">
                <a:effectLst/>
                <a:latin typeface="Verdana" panose="020B0604030504040204" pitchFamily="34" charset="0"/>
              </a:rPr>
              <a:t>Toelichting:</a:t>
            </a:r>
            <a:br>
              <a:rPr lang="nl-NL" sz="1800" dirty="0">
                <a:effectLst/>
                <a:latin typeface="Verdana" panose="020B0604030504040204" pitchFamily="34" charset="0"/>
              </a:rPr>
            </a:br>
            <a:r>
              <a:rPr lang="nl-NL" sz="1800" dirty="0">
                <a:effectLst/>
                <a:latin typeface="Verdana" panose="020B0604030504040204" pitchFamily="34" charset="0"/>
              </a:rPr>
              <a:t>De commissie is van mening dat de formulering van het hoofddoel </a:t>
            </a:r>
            <a:r>
              <a:rPr lang="nl-NL" sz="1800" i="1" dirty="0">
                <a:effectLst/>
                <a:latin typeface="Verdana" panose="020B0604030504040204" pitchFamily="34" charset="0"/>
              </a:rPr>
              <a:t>reflectie op het eigene via het vreemde </a:t>
            </a:r>
            <a:r>
              <a:rPr lang="nl-NL" sz="1800" dirty="0">
                <a:effectLst/>
                <a:latin typeface="Verdana" panose="020B0604030504040204" pitchFamily="34" charset="0"/>
              </a:rPr>
              <a:t>aanpassing behoeft. De oudheid benoemen als het vreemde doet immers niet altijd recht aan het perspectief van een leerling op de oudheid. De commissie stelt daarom een van onderstaande herformuleringen van het hoofddoel voor: </a:t>
            </a:r>
          </a:p>
          <a:p>
            <a:pPr>
              <a:buFontTx/>
              <a:buNone/>
            </a:pPr>
            <a:r>
              <a:rPr lang="nl-NL" sz="1800" i="1" dirty="0">
                <a:effectLst/>
                <a:latin typeface="Verdana" panose="020B0604030504040204" pitchFamily="34" charset="0"/>
              </a:rPr>
              <a:t>Reflectie op het eigene via de spiegel van de oudheid </a:t>
            </a:r>
            <a:r>
              <a:rPr lang="nl-NL" sz="1800" dirty="0">
                <a:effectLst/>
                <a:latin typeface="Verdana" panose="020B0604030504040204" pitchFamily="34" charset="0"/>
              </a:rPr>
              <a:t>(Het voordeel van deze formulering is de herkenbaarheid voor het veld) </a:t>
            </a:r>
          </a:p>
          <a:p>
            <a:pPr>
              <a:buFontTx/>
              <a:buNone/>
            </a:pPr>
            <a:r>
              <a:rPr lang="nl-NL" sz="1800" i="1" dirty="0">
                <a:effectLst/>
                <a:latin typeface="Verdana" panose="020B0604030504040204" pitchFamily="34" charset="0"/>
              </a:rPr>
              <a:t>Intercultureel bewustzijn </a:t>
            </a:r>
            <a:r>
              <a:rPr lang="nl-NL" sz="1800" dirty="0">
                <a:effectLst/>
                <a:latin typeface="Verdana" panose="020B0604030504040204" pitchFamily="34" charset="0"/>
              </a:rPr>
              <a:t>(Het voordeel van deze formulering is de aansluiting bij </a:t>
            </a:r>
            <a:r>
              <a:rPr lang="nl-NL" sz="1800" dirty="0" err="1">
                <a:effectLst/>
                <a:latin typeface="Verdana" panose="020B0604030504040204" pitchFamily="34" charset="0"/>
              </a:rPr>
              <a:t>literatuurdidactisch</a:t>
            </a:r>
            <a:r>
              <a:rPr lang="nl-NL" sz="1800" dirty="0">
                <a:effectLst/>
                <a:latin typeface="Verdana" panose="020B0604030504040204" pitchFamily="34" charset="0"/>
              </a:rPr>
              <a:t> onderzoek en bij de conceptexamenprogramma’s van de moderne vreemde talen die spreken van </a:t>
            </a:r>
            <a:r>
              <a:rPr lang="nl-NL" sz="1800" i="1" dirty="0">
                <a:effectLst/>
                <a:latin typeface="Verdana" panose="020B0604030504040204" pitchFamily="34" charset="0"/>
              </a:rPr>
              <a:t>interculturele competentie</a:t>
            </a:r>
            <a:r>
              <a:rPr lang="nl-NL" sz="1800" dirty="0">
                <a:effectLst/>
                <a:latin typeface="Verdana" panose="020B0604030504040204" pitchFamily="34" charset="0"/>
              </a:rPr>
              <a:t>.) </a:t>
            </a:r>
          </a:p>
          <a:p>
            <a:pPr>
              <a:buFontTx/>
              <a:buNone/>
            </a:pPr>
            <a:r>
              <a:rPr lang="nl-NL" sz="1800" dirty="0">
                <a:effectLst/>
                <a:latin typeface="Verdana" panose="020B0604030504040204" pitchFamily="34" charset="0"/>
              </a:rPr>
              <a:t>3 Vindt de advieskring het een goed idee om het hoofddoel te formuleren zoals </a:t>
            </a:r>
            <a:r>
              <a:rPr lang="nl-NL" sz="1800" dirty="0" err="1">
                <a:effectLst/>
                <a:latin typeface="Verdana" panose="020B0604030504040204" pitchFamily="34" charset="0"/>
              </a:rPr>
              <a:t>één</a:t>
            </a:r>
            <a:r>
              <a:rPr lang="nl-NL" sz="1800" dirty="0">
                <a:effectLst/>
                <a:latin typeface="Verdana" panose="020B0604030504040204" pitchFamily="34" charset="0"/>
              </a:rPr>
              <a:t> van bovenstaande suggesties? Zo ja, welke? Zo nee, heeft de advieskring eventueel andere suggesties? </a:t>
            </a:r>
          </a:p>
          <a:p>
            <a:r>
              <a:rPr lang="nl-NL" sz="1800" dirty="0">
                <a:effectLst/>
                <a:latin typeface="Verdana" panose="020B0604030504040204" pitchFamily="34" charset="0"/>
              </a:rPr>
              <a:t>Toelichting:</a:t>
            </a:r>
            <a:br>
              <a:rPr lang="nl-NL" sz="1800" dirty="0">
                <a:effectLst/>
                <a:latin typeface="Verdana" panose="020B0604030504040204" pitchFamily="34" charset="0"/>
              </a:rPr>
            </a:br>
            <a:r>
              <a:rPr lang="nl-NL" sz="1800" dirty="0">
                <a:effectLst/>
                <a:latin typeface="Verdana" panose="020B0604030504040204" pitchFamily="34" charset="0"/>
              </a:rPr>
              <a:t>In de karakteristiek staat dat een thematische aanpak noodzakelijk is om reflectie op het eigene en het vreemde te kunnen realiseren.</a:t>
            </a:r>
            <a:br>
              <a:rPr lang="nl-NL" sz="1800" dirty="0">
                <a:effectLst/>
                <a:latin typeface="Verdana" panose="020B0604030504040204" pitchFamily="34" charset="0"/>
              </a:rPr>
            </a:br>
            <a:r>
              <a:rPr lang="nl-NL" sz="1800" dirty="0">
                <a:effectLst/>
                <a:latin typeface="Verdana" panose="020B0604030504040204" pitchFamily="34" charset="0"/>
              </a:rPr>
              <a:t>4 Onderschrijft de advieskring dit uitgangspunt? Waarom wel/niet? </a:t>
            </a:r>
            <a:endParaRPr lang="nl-NL" dirty="0"/>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5</a:t>
            </a:fld>
            <a:endParaRPr lang="nl-NL"/>
          </a:p>
        </p:txBody>
      </p:sp>
    </p:spTree>
    <p:extLst>
      <p:ext uri="{BB962C8B-B14F-4D97-AF65-F5344CB8AC3E}">
        <p14:creationId xmlns:p14="http://schemas.microsoft.com/office/powerpoint/2010/main" val="904786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6</a:t>
            </a:fld>
            <a:endParaRPr lang="nl-NL"/>
          </a:p>
        </p:txBody>
      </p:sp>
    </p:spTree>
    <p:extLst>
      <p:ext uri="{BB962C8B-B14F-4D97-AF65-F5344CB8AC3E}">
        <p14:creationId xmlns:p14="http://schemas.microsoft.com/office/powerpoint/2010/main" val="2883749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7</a:t>
            </a:fld>
            <a:endParaRPr lang="nl-NL"/>
          </a:p>
        </p:txBody>
      </p:sp>
    </p:spTree>
    <p:extLst>
      <p:ext uri="{BB962C8B-B14F-4D97-AF65-F5344CB8AC3E}">
        <p14:creationId xmlns:p14="http://schemas.microsoft.com/office/powerpoint/2010/main" val="3887670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8</a:t>
            </a:fld>
            <a:endParaRPr lang="nl-NL"/>
          </a:p>
        </p:txBody>
      </p:sp>
    </p:spTree>
    <p:extLst>
      <p:ext uri="{BB962C8B-B14F-4D97-AF65-F5344CB8AC3E}">
        <p14:creationId xmlns:p14="http://schemas.microsoft.com/office/powerpoint/2010/main" val="2600538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9BD62CB4-E611-BA46-B0D7-A3B61B2BD829}" type="slidenum">
              <a:rPr lang="nl-NL" smtClean="0"/>
              <a:t>9</a:t>
            </a:fld>
            <a:endParaRPr lang="nl-NL"/>
          </a:p>
        </p:txBody>
      </p:sp>
    </p:spTree>
    <p:extLst>
      <p:ext uri="{BB962C8B-B14F-4D97-AF65-F5344CB8AC3E}">
        <p14:creationId xmlns:p14="http://schemas.microsoft.com/office/powerpoint/2010/main" val="215721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6C173D-6578-6946-AC53-81EBCB00D9A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027DEAD-4FB0-F046-BB01-ABD63ABF07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3183707-2102-FC43-ADF9-B590F2D5A8A5}"/>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5" name="Tijdelijke aanduiding voor voettekst 4">
            <a:extLst>
              <a:ext uri="{FF2B5EF4-FFF2-40B4-BE49-F238E27FC236}">
                <a16:creationId xmlns:a16="http://schemas.microsoft.com/office/drawing/2014/main" id="{1B590F15-BCF0-CD41-BCCB-0939AAEC83C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273CE6-B8C1-9848-BB98-32D56F2081F6}"/>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344748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84B724-E81E-924B-8AF5-7C1C486D6AB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0DE8E06-7214-424E-AC55-9E5C6311AD3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26C8D1-2CE0-7440-8957-16F6AC9129C7}"/>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5" name="Tijdelijke aanduiding voor voettekst 4">
            <a:extLst>
              <a:ext uri="{FF2B5EF4-FFF2-40B4-BE49-F238E27FC236}">
                <a16:creationId xmlns:a16="http://schemas.microsoft.com/office/drawing/2014/main" id="{05FD8330-8299-5843-BA27-F96C9544CF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D7B4BD-1612-3C40-9450-B7173A6A6A08}"/>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87144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5DA882D-AEF3-1F4E-9CA0-CDF4FA4CD4B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602CF5F-4364-5E41-80CD-735F949C67D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900125-2663-1F4D-B809-83631E26E9DB}"/>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5" name="Tijdelijke aanduiding voor voettekst 4">
            <a:extLst>
              <a:ext uri="{FF2B5EF4-FFF2-40B4-BE49-F238E27FC236}">
                <a16:creationId xmlns:a16="http://schemas.microsoft.com/office/drawing/2014/main" id="{738899B5-04B3-CB40-B9B6-82D3B79ED86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162E9EF-D1AF-ED43-A0AE-BD9B604EA4B0}"/>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12899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652005-C314-124E-83B3-CDBB4743E1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CF500B-0768-F24A-8794-4A536385825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4A0218B-18B8-9D44-8C68-7A8BC25473F8}"/>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5" name="Tijdelijke aanduiding voor voettekst 4">
            <a:extLst>
              <a:ext uri="{FF2B5EF4-FFF2-40B4-BE49-F238E27FC236}">
                <a16:creationId xmlns:a16="http://schemas.microsoft.com/office/drawing/2014/main" id="{9C4A5CE6-5134-D845-9984-1A7F2312BC0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E3988F1-F61E-4441-A227-27EF7F682ED4}"/>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410356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9FBBE-B158-3B4F-9D74-7937BF380B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77FC9EC-0D22-9846-A877-B68B3D27C9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81F2E83-6B2A-FB43-A4BD-E3C910C23B63}"/>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5" name="Tijdelijke aanduiding voor voettekst 4">
            <a:extLst>
              <a:ext uri="{FF2B5EF4-FFF2-40B4-BE49-F238E27FC236}">
                <a16:creationId xmlns:a16="http://schemas.microsoft.com/office/drawing/2014/main" id="{5D4E7BC4-03B5-3A45-98CB-7006879D7B0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81009F-A244-A84E-9E09-59F9802CA457}"/>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796102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D7B7DD-7A79-7746-B2EA-73099F5B5D7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ABD23E4-B877-E74E-A3FF-12DCE59DF86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9E66F95-8F0E-B64C-A214-A59450E663E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8C8B979-F4CB-D74C-ADF5-8FC456FDDFB3}"/>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6" name="Tijdelijke aanduiding voor voettekst 5">
            <a:extLst>
              <a:ext uri="{FF2B5EF4-FFF2-40B4-BE49-F238E27FC236}">
                <a16:creationId xmlns:a16="http://schemas.microsoft.com/office/drawing/2014/main" id="{D1FF8BBB-2FA1-7C45-8668-03FAA39A40F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AC25B0-EC7C-864E-A4F5-CE4CD2AAAFB1}"/>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279928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89CB34-AC35-584B-9E5D-3E6D12F6EE6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933B552-49BA-2049-B843-97D06D205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02A2FE4-408E-6C4B-9123-4F5DB55D6FE7}"/>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06C31AE-C5E2-9C42-AFC5-8BD333BEF5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A0156C9-C174-7244-A75A-223D2A3EC7C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995981A-396B-4644-8C6C-59FAD409827C}"/>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8" name="Tijdelijke aanduiding voor voettekst 7">
            <a:extLst>
              <a:ext uri="{FF2B5EF4-FFF2-40B4-BE49-F238E27FC236}">
                <a16:creationId xmlns:a16="http://schemas.microsoft.com/office/drawing/2014/main" id="{C741BAAD-1C4C-C848-BF23-8589EA5A058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B526650-706B-A343-9230-92C6A73917B3}"/>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82319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DD6027-E962-CA4C-A4E0-406BE52806F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5918552-B58D-4645-9115-E317511A64B1}"/>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4" name="Tijdelijke aanduiding voor voettekst 3">
            <a:extLst>
              <a:ext uri="{FF2B5EF4-FFF2-40B4-BE49-F238E27FC236}">
                <a16:creationId xmlns:a16="http://schemas.microsoft.com/office/drawing/2014/main" id="{177E936D-7C82-3F4C-B23B-22A02E261EC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0C64FA6-EFDB-9B47-84E4-5B1A8EFA4815}"/>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59642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8E58140-35E8-7748-B203-E90586055502}"/>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3" name="Tijdelijke aanduiding voor voettekst 2">
            <a:extLst>
              <a:ext uri="{FF2B5EF4-FFF2-40B4-BE49-F238E27FC236}">
                <a16:creationId xmlns:a16="http://schemas.microsoft.com/office/drawing/2014/main" id="{E423FF5B-0AD0-BD49-82C7-7473060552B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E0356B0-B450-4540-A02E-1A3CC82FCB15}"/>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328442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D47B4D-C574-0B42-85AA-62FA3FC0BF4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02CDABE-CD14-654B-B92E-0FF45F755A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5BA4362-1D05-7C45-BC22-D29142AD30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50445C2-D520-FA41-847E-4D30722EAB32}"/>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6" name="Tijdelijke aanduiding voor voettekst 5">
            <a:extLst>
              <a:ext uri="{FF2B5EF4-FFF2-40B4-BE49-F238E27FC236}">
                <a16:creationId xmlns:a16="http://schemas.microsoft.com/office/drawing/2014/main" id="{4842DAEE-2386-0140-A260-30DC1467944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D2F1F6E-2922-8143-89FC-7E76A7F2BDE7}"/>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164228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C27418-6F53-084A-977B-DF4E70E15FFF}"/>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404BEE-81FA-9A40-8C0B-4730F75905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14A921A-B8D8-F249-8330-4DFABEFEF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D70F71A-3FE4-7343-8C70-76DBA5E2DE0E}"/>
              </a:ext>
            </a:extLst>
          </p:cNvPr>
          <p:cNvSpPr>
            <a:spLocks noGrp="1"/>
          </p:cNvSpPr>
          <p:nvPr>
            <p:ph type="dt" sz="half" idx="10"/>
          </p:nvPr>
        </p:nvSpPr>
        <p:spPr/>
        <p:txBody>
          <a:bodyPr/>
          <a:lstStyle/>
          <a:p>
            <a:fld id="{5B568E51-4EA6-5C46-9DD1-1CA50A5A2FCD}" type="datetimeFigureOut">
              <a:rPr lang="nl-NL" smtClean="0"/>
              <a:t>19-04-2023</a:t>
            </a:fld>
            <a:endParaRPr lang="nl-NL"/>
          </a:p>
        </p:txBody>
      </p:sp>
      <p:sp>
        <p:nvSpPr>
          <p:cNvPr id="6" name="Tijdelijke aanduiding voor voettekst 5">
            <a:extLst>
              <a:ext uri="{FF2B5EF4-FFF2-40B4-BE49-F238E27FC236}">
                <a16:creationId xmlns:a16="http://schemas.microsoft.com/office/drawing/2014/main" id="{A664D8DF-02D9-B642-8836-6C8DC9A4C84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AFF988-1F70-6840-AF8C-A5C6BFF65D26}"/>
              </a:ext>
            </a:extLst>
          </p:cNvPr>
          <p:cNvSpPr>
            <a:spLocks noGrp="1"/>
          </p:cNvSpPr>
          <p:nvPr>
            <p:ph type="sldNum" sz="quarter" idx="12"/>
          </p:nvPr>
        </p:nvSpPr>
        <p:spPr/>
        <p:txBody>
          <a:bodyPr/>
          <a:lstStyle/>
          <a:p>
            <a:fld id="{D9F84456-23C2-E94F-8C1E-AB73ECF058CA}" type="slidenum">
              <a:rPr lang="nl-NL" smtClean="0"/>
              <a:t>‹nr.›</a:t>
            </a:fld>
            <a:endParaRPr lang="nl-NL"/>
          </a:p>
        </p:txBody>
      </p:sp>
    </p:spTree>
    <p:extLst>
      <p:ext uri="{BB962C8B-B14F-4D97-AF65-F5344CB8AC3E}">
        <p14:creationId xmlns:p14="http://schemas.microsoft.com/office/powerpoint/2010/main" val="44698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4B2EF3A-60E5-AF47-8637-3CCF52D0F5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59FE2B1-1559-FA49-9A4F-DC5F5DFDB0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CA449AD-1E9A-D940-883A-344156A93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68E51-4EA6-5C46-9DD1-1CA50A5A2FCD}" type="datetimeFigureOut">
              <a:rPr lang="nl-NL" smtClean="0"/>
              <a:t>19-04-2023</a:t>
            </a:fld>
            <a:endParaRPr lang="nl-NL"/>
          </a:p>
        </p:txBody>
      </p:sp>
      <p:sp>
        <p:nvSpPr>
          <p:cNvPr id="5" name="Tijdelijke aanduiding voor voettekst 4">
            <a:extLst>
              <a:ext uri="{FF2B5EF4-FFF2-40B4-BE49-F238E27FC236}">
                <a16:creationId xmlns:a16="http://schemas.microsoft.com/office/drawing/2014/main" id="{F170BCC4-4DD8-EB42-9F70-8C6A427C75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A57253F-DB61-0443-ADB9-D2F37DB078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84456-23C2-E94F-8C1E-AB73ECF058CA}" type="slidenum">
              <a:rPr lang="nl-NL" smtClean="0"/>
              <a:t>‹nr.›</a:t>
            </a:fld>
            <a:endParaRPr lang="nl-NL"/>
          </a:p>
        </p:txBody>
      </p:sp>
    </p:spTree>
    <p:extLst>
      <p:ext uri="{BB962C8B-B14F-4D97-AF65-F5344CB8AC3E}">
        <p14:creationId xmlns:p14="http://schemas.microsoft.com/office/powerpoint/2010/main" val="13127615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slo.nl/publish/pages/18345/startnotitie-dg-bovenbouw.pdf" TargetMode="External"/><Relationship Id="rId5" Type="http://schemas.openxmlformats.org/officeDocument/2006/relationships/hyperlink" Target="https://www.slo.nl/publish/pages/18344/startnotitie-burgerschap.pdf" TargetMode="External"/><Relationship Id="rId4" Type="http://schemas.openxmlformats.org/officeDocument/2006/relationships/hyperlink" Target="https://www.slo.nl/publish/pages/18819/werkopdracht.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tekst, binnen, plafond, vloer&#10;&#10;Automatisch gegenereerde beschrijving">
            <a:extLst>
              <a:ext uri="{FF2B5EF4-FFF2-40B4-BE49-F238E27FC236}">
                <a16:creationId xmlns:a16="http://schemas.microsoft.com/office/drawing/2014/main" id="{CA4A527A-F959-ED4E-8020-70146BB9708A}"/>
              </a:ext>
            </a:extLst>
          </p:cNvPr>
          <p:cNvPicPr>
            <a:picLocks noChangeAspect="1"/>
          </p:cNvPicPr>
          <p:nvPr/>
        </p:nvPicPr>
        <p:blipFill rotWithShape="1">
          <a:blip r:embed="rId3">
            <a:alphaModFix amt="35000"/>
          </a:blip>
          <a:srcRect t="30"/>
          <a:stretch/>
        </p:blipFill>
        <p:spPr>
          <a:xfrm>
            <a:off x="0" y="24546"/>
            <a:ext cx="12192000" cy="6855958"/>
          </a:xfrm>
          <a:prstGeom prst="rect">
            <a:avLst/>
          </a:prstGeom>
        </p:spPr>
      </p:pic>
      <p:sp>
        <p:nvSpPr>
          <p:cNvPr id="2" name="Titel 1">
            <a:extLst>
              <a:ext uri="{FF2B5EF4-FFF2-40B4-BE49-F238E27FC236}">
                <a16:creationId xmlns:a16="http://schemas.microsoft.com/office/drawing/2014/main" id="{BC74DE0A-DBA1-854B-A54E-CFC8219E9DFA}"/>
              </a:ext>
            </a:extLst>
          </p:cNvPr>
          <p:cNvSpPr>
            <a:spLocks noGrp="1"/>
          </p:cNvSpPr>
          <p:nvPr>
            <p:ph type="ctrTitle"/>
          </p:nvPr>
        </p:nvSpPr>
        <p:spPr>
          <a:xfrm>
            <a:off x="643467" y="3320859"/>
            <a:ext cx="5213844" cy="2752137"/>
          </a:xfrm>
        </p:spPr>
        <p:txBody>
          <a:bodyPr anchor="t">
            <a:normAutofit fontScale="90000"/>
          </a:bodyPr>
          <a:lstStyle/>
          <a:p>
            <a:pPr algn="l"/>
            <a:r>
              <a:rPr lang="nl-NL" sz="4800" dirty="0"/>
              <a:t>                        </a:t>
            </a:r>
            <a:br>
              <a:rPr lang="nl-NL" sz="4800" dirty="0"/>
            </a:br>
            <a:r>
              <a:rPr lang="nl-NL" sz="4400" dirty="0">
                <a:latin typeface="Kalinga" panose="020B0502040204020203" pitchFamily="34" charset="0"/>
                <a:cs typeface="Kalinga" panose="020B0502040204020203" pitchFamily="34" charset="0"/>
              </a:rPr>
              <a:t>BGV-</a:t>
            </a:r>
            <a:r>
              <a:rPr lang="nl-NL" sz="4400" dirty="0" err="1">
                <a:latin typeface="Kalinga" panose="020B0502040204020203" pitchFamily="34" charset="0"/>
                <a:cs typeface="Kalinga" panose="020B0502040204020203" pitchFamily="34" charset="0"/>
              </a:rPr>
              <a:t>webcafé</a:t>
            </a:r>
            <a:r>
              <a:rPr lang="nl-NL" sz="4400" dirty="0">
                <a:latin typeface="Kalinga" panose="020B0502040204020203" pitchFamily="34" charset="0"/>
                <a:cs typeface="Kalinga" panose="020B0502040204020203" pitchFamily="34" charset="0"/>
              </a:rPr>
              <a:t> | </a:t>
            </a:r>
            <a:br>
              <a:rPr lang="nl-NL" sz="4400" dirty="0">
                <a:latin typeface="Kalinga" panose="020B0502040204020203" pitchFamily="34" charset="0"/>
                <a:cs typeface="Kalinga" panose="020B0502040204020203" pitchFamily="34" charset="0"/>
              </a:rPr>
            </a:br>
            <a:br>
              <a:rPr lang="nl-NL" sz="4400" dirty="0">
                <a:latin typeface="Kalinga" panose="020B0502040204020203" pitchFamily="34" charset="0"/>
                <a:cs typeface="Kalinga" panose="020B0502040204020203" pitchFamily="34" charset="0"/>
              </a:rPr>
            </a:br>
            <a:r>
              <a:rPr lang="nl-NL" sz="2800" dirty="0">
                <a:solidFill>
                  <a:srgbClr val="E2914B"/>
                </a:solidFill>
                <a:latin typeface="Kalinga" panose="020B0502040204020203" pitchFamily="34" charset="0"/>
                <a:cs typeface="Kalinga" panose="020B0502040204020203" pitchFamily="34" charset="0"/>
              </a:rPr>
              <a:t>Actualisatie curriculum GTC/LTC </a:t>
            </a:r>
            <a:br>
              <a:rPr lang="nl-NL" sz="3100" dirty="0">
                <a:solidFill>
                  <a:srgbClr val="E2914B"/>
                </a:solidFill>
                <a:latin typeface="Kalinga" panose="020B0502040204020203" pitchFamily="34" charset="0"/>
                <a:cs typeface="Kalinga" panose="020B0502040204020203" pitchFamily="34" charset="0"/>
              </a:rPr>
            </a:br>
            <a:r>
              <a:rPr lang="nl-NL" sz="3100" dirty="0">
                <a:solidFill>
                  <a:srgbClr val="E2914B"/>
                </a:solidFill>
                <a:latin typeface="Kalinga" panose="020B0502040204020203" pitchFamily="34" charset="0"/>
                <a:cs typeface="Kalinga" panose="020B0502040204020203" pitchFamily="34" charset="0"/>
              </a:rPr>
              <a:t>	   </a:t>
            </a:r>
            <a:r>
              <a:rPr lang="nl-NL" sz="3100" b="1" i="1" dirty="0">
                <a:solidFill>
                  <a:srgbClr val="E2914B"/>
                </a:solidFill>
                <a:latin typeface="Kalinga" panose="020B0502040204020203" pitchFamily="34" charset="0"/>
                <a:cs typeface="Kalinga" panose="020B0502040204020203" pitchFamily="34" charset="0"/>
              </a:rPr>
              <a:t>van visie naar advies</a:t>
            </a:r>
          </a:p>
        </p:txBody>
      </p:sp>
      <p:sp>
        <p:nvSpPr>
          <p:cNvPr id="3" name="Ondertitel 2">
            <a:extLst>
              <a:ext uri="{FF2B5EF4-FFF2-40B4-BE49-F238E27FC236}">
                <a16:creationId xmlns:a16="http://schemas.microsoft.com/office/drawing/2014/main" id="{20D2CCBF-169C-EF4A-BDED-775A2687E834}"/>
              </a:ext>
            </a:extLst>
          </p:cNvPr>
          <p:cNvSpPr>
            <a:spLocks noGrp="1"/>
          </p:cNvSpPr>
          <p:nvPr>
            <p:ph type="subTitle" idx="1"/>
          </p:nvPr>
        </p:nvSpPr>
        <p:spPr>
          <a:xfrm>
            <a:off x="643467" y="2348680"/>
            <a:ext cx="4823883" cy="972180"/>
          </a:xfrm>
        </p:spPr>
        <p:txBody>
          <a:bodyPr anchor="b">
            <a:normAutofit/>
          </a:bodyPr>
          <a:lstStyle/>
          <a:p>
            <a:pPr algn="l"/>
            <a:r>
              <a:rPr lang="nl-NL" sz="2000" dirty="0">
                <a:latin typeface="Kalinga" panose="020B0502040204020203" pitchFamily="34" charset="0"/>
                <a:cs typeface="Kalinga" panose="020B0502040204020203" pitchFamily="34" charset="0"/>
              </a:rPr>
              <a:t>19 april 2023 16.15– 17.30 uur</a:t>
            </a:r>
          </a:p>
        </p:txBody>
      </p:sp>
      <p:sp>
        <p:nvSpPr>
          <p:cNvPr id="15" name="Freeform: Shape 1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Afbeelding 6" descr="Afbeelding met tekst&#10;&#10;Automatisch gegenereerde beschrijving">
            <a:extLst>
              <a:ext uri="{FF2B5EF4-FFF2-40B4-BE49-F238E27FC236}">
                <a16:creationId xmlns:a16="http://schemas.microsoft.com/office/drawing/2014/main" id="{9C291842-D69A-CB4A-901C-8BF5E6FB2831}"/>
              </a:ext>
            </a:extLst>
          </p:cNvPr>
          <p:cNvPicPr>
            <a:picLocks noChangeAspect="1"/>
          </p:cNvPicPr>
          <p:nvPr/>
        </p:nvPicPr>
        <p:blipFill rotWithShape="1">
          <a:blip r:embed="rId4"/>
          <a:srcRect l="41394" r="31237"/>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pic>
        <p:nvPicPr>
          <p:cNvPr id="9" name="Afbeelding 8" descr="Afbeelding met tekst, illustratie&#10;&#10;Automatisch gegenereerde beschrijving">
            <a:extLst>
              <a:ext uri="{FF2B5EF4-FFF2-40B4-BE49-F238E27FC236}">
                <a16:creationId xmlns:a16="http://schemas.microsoft.com/office/drawing/2014/main" id="{2BE3D7D2-8B90-BA44-8737-41C858AB791C}"/>
              </a:ext>
            </a:extLst>
          </p:cNvPr>
          <p:cNvPicPr>
            <a:picLocks noChangeAspect="1"/>
          </p:cNvPicPr>
          <p:nvPr/>
        </p:nvPicPr>
        <p:blipFill>
          <a:blip r:embed="rId5"/>
          <a:stretch>
            <a:fillRect/>
          </a:stretch>
        </p:blipFill>
        <p:spPr>
          <a:xfrm>
            <a:off x="7230029" y="1308936"/>
            <a:ext cx="4100996" cy="5038365"/>
          </a:xfrm>
          <a:prstGeom prst="rect">
            <a:avLst/>
          </a:prstGeom>
        </p:spPr>
      </p:pic>
    </p:spTree>
    <p:extLst>
      <p:ext uri="{BB962C8B-B14F-4D97-AF65-F5344CB8AC3E}">
        <p14:creationId xmlns:p14="http://schemas.microsoft.com/office/powerpoint/2010/main" val="8093120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5" y="4275"/>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3" name="Content Placeholder 8">
            <a:extLst>
              <a:ext uri="{FF2B5EF4-FFF2-40B4-BE49-F238E27FC236}">
                <a16:creationId xmlns:a16="http://schemas.microsoft.com/office/drawing/2014/main" id="{00C5DEA3-64BE-ABBB-214B-F0C14CB07A12}"/>
              </a:ext>
            </a:extLst>
          </p:cNvPr>
          <p:cNvSpPr>
            <a:spLocks noGrp="1"/>
          </p:cNvSpPr>
          <p:nvPr>
            <p:ph idx="1"/>
          </p:nvPr>
        </p:nvSpPr>
        <p:spPr>
          <a:xfrm>
            <a:off x="477981" y="4680772"/>
            <a:ext cx="11330392" cy="2090410"/>
          </a:xfrm>
        </p:spPr>
        <p:txBody>
          <a:bodyPr vert="horz" lIns="91440" tIns="45720" rIns="91440" bIns="45720" rtlCol="0">
            <a:noAutofit/>
          </a:bodyPr>
          <a:lstStyle/>
          <a:p>
            <a:pPr marL="0" indent="0">
              <a:buNone/>
            </a:pPr>
            <a:r>
              <a:rPr lang="en-US" sz="2400" b="1" i="1" dirty="0" err="1">
                <a:latin typeface="Kalinga" panose="020B0502040204020203" pitchFamily="34" charset="0"/>
                <a:cs typeface="Kalinga" panose="020B0502040204020203" pitchFamily="34" charset="0"/>
              </a:rPr>
              <a:t>Reactie</a:t>
            </a:r>
            <a:r>
              <a:rPr lang="en-US" sz="2400" b="1" i="1" dirty="0">
                <a:latin typeface="Kalinga" panose="020B0502040204020203" pitchFamily="34" charset="0"/>
                <a:cs typeface="Kalinga" panose="020B0502040204020203" pitchFamily="34" charset="0"/>
              </a:rPr>
              <a:t> op ‘t </a:t>
            </a:r>
            <a:r>
              <a:rPr lang="en-US" sz="2400" b="1" i="1" dirty="0" err="1">
                <a:latin typeface="Kalinga" panose="020B0502040204020203" pitchFamily="34" charset="0"/>
                <a:cs typeface="Kalinga" panose="020B0502040204020203" pitchFamily="34" charset="0"/>
              </a:rPr>
              <a:t>conceptraamwerk</a:t>
            </a:r>
            <a:endParaRPr lang="nl-NL" sz="2400" b="1" dirty="0">
              <a:effectLst/>
              <a:latin typeface="Kalinga" panose="020B0502040204020203" pitchFamily="34" charset="0"/>
              <a:cs typeface="Kalinga" panose="020B0502040204020203" pitchFamily="34" charset="0"/>
            </a:endParaRPr>
          </a:p>
        </p:txBody>
      </p:sp>
      <p:pic>
        <p:nvPicPr>
          <p:cNvPr id="9" name="Afbeelding 8" descr="Afbeelding met diagram, tafel&#10;&#10;Automatisch gegenereerde beschrijving">
            <a:extLst>
              <a:ext uri="{FF2B5EF4-FFF2-40B4-BE49-F238E27FC236}">
                <a16:creationId xmlns:a16="http://schemas.microsoft.com/office/drawing/2014/main" id="{94D5572B-499C-F041-572E-A2672E73B5E5}"/>
              </a:ext>
            </a:extLst>
          </p:cNvPr>
          <p:cNvPicPr>
            <a:picLocks noChangeAspect="1"/>
          </p:cNvPicPr>
          <p:nvPr/>
        </p:nvPicPr>
        <p:blipFill>
          <a:blip r:embed="rId5"/>
          <a:stretch>
            <a:fillRect/>
          </a:stretch>
        </p:blipFill>
        <p:spPr>
          <a:xfrm>
            <a:off x="5753457" y="176283"/>
            <a:ext cx="5661436" cy="5081483"/>
          </a:xfrm>
          <a:prstGeom prst="rect">
            <a:avLst/>
          </a:prstGeom>
        </p:spPr>
      </p:pic>
      <p:pic>
        <p:nvPicPr>
          <p:cNvPr id="11" name="Afbeelding 10" descr="Afbeelding met tafel&#10;&#10;Automatisch gegenereerde beschrijving">
            <a:extLst>
              <a:ext uri="{FF2B5EF4-FFF2-40B4-BE49-F238E27FC236}">
                <a16:creationId xmlns:a16="http://schemas.microsoft.com/office/drawing/2014/main" id="{FF387EC8-345E-6FD0-E501-500D7A9A0C7D}"/>
              </a:ext>
            </a:extLst>
          </p:cNvPr>
          <p:cNvPicPr>
            <a:picLocks noChangeAspect="1"/>
          </p:cNvPicPr>
          <p:nvPr/>
        </p:nvPicPr>
        <p:blipFill>
          <a:blip r:embed="rId6"/>
          <a:stretch>
            <a:fillRect/>
          </a:stretch>
        </p:blipFill>
        <p:spPr>
          <a:xfrm>
            <a:off x="412041" y="903583"/>
            <a:ext cx="4987210" cy="2090410"/>
          </a:xfrm>
          <a:prstGeom prst="rect">
            <a:avLst/>
          </a:prstGeom>
        </p:spPr>
      </p:pic>
      <p:sp>
        <p:nvSpPr>
          <p:cNvPr id="12" name="Tekstvak 11">
            <a:extLst>
              <a:ext uri="{FF2B5EF4-FFF2-40B4-BE49-F238E27FC236}">
                <a16:creationId xmlns:a16="http://schemas.microsoft.com/office/drawing/2014/main" id="{73B433B9-5EFF-9F6D-21F8-096E83895CE5}"/>
              </a:ext>
            </a:extLst>
          </p:cNvPr>
          <p:cNvSpPr txBox="1"/>
          <p:nvPr/>
        </p:nvSpPr>
        <p:spPr>
          <a:xfrm>
            <a:off x="606699" y="5372510"/>
            <a:ext cx="9967092" cy="1323439"/>
          </a:xfrm>
          <a:prstGeom prst="rect">
            <a:avLst/>
          </a:prstGeom>
          <a:solidFill>
            <a:srgbClr val="F9B146"/>
          </a:solidFill>
        </p:spPr>
        <p:txBody>
          <a:bodyPr wrap="square" rtlCol="0">
            <a:spAutoFit/>
          </a:bodyPr>
          <a:lstStyle/>
          <a:p>
            <a:pPr marL="457200" indent="-457200">
              <a:buFont typeface="+mj-lt"/>
              <a:buAutoNum type="arabicPeriod" startAt="5"/>
            </a:pPr>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Is samenhang tussen karakteristiek en raamwerk helder? Suggesties?</a:t>
            </a:r>
          </a:p>
          <a:p>
            <a:pPr marL="342900" indent="-342900">
              <a:buFont typeface="+mj-lt"/>
              <a:buAutoNum type="arabicPeriod" startAt="5"/>
            </a:pPr>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Voorgestelde (sub)domeinen: titels en inhouden okay of suggesties?</a:t>
            </a:r>
          </a:p>
          <a:p>
            <a:pPr marL="342900" indent="-342900">
              <a:buFont typeface="+mj-lt"/>
              <a:buAutoNum type="arabicPeriod" startAt="5"/>
            </a:pPr>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Wel / niet keuzedomeinen? Waarom wel/niet?</a:t>
            </a:r>
          </a:p>
          <a:p>
            <a:pPr marL="342900" indent="-342900">
              <a:buFont typeface="+mj-lt"/>
              <a:buAutoNum type="arabicPeriod" startAt="5"/>
            </a:pPr>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Voorgestelde keuzedomeinen: inhouden okay of suggesties?</a:t>
            </a:r>
          </a:p>
        </p:txBody>
      </p:sp>
    </p:spTree>
    <p:extLst>
      <p:ext uri="{BB962C8B-B14F-4D97-AF65-F5344CB8AC3E}">
        <p14:creationId xmlns:p14="http://schemas.microsoft.com/office/powerpoint/2010/main" val="391791643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5" y="516"/>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8" name="Tekstvak 7">
            <a:extLst>
              <a:ext uri="{FF2B5EF4-FFF2-40B4-BE49-F238E27FC236}">
                <a16:creationId xmlns:a16="http://schemas.microsoft.com/office/drawing/2014/main" id="{4A012956-C1D6-7245-A123-2826C0D5E151}"/>
              </a:ext>
            </a:extLst>
          </p:cNvPr>
          <p:cNvSpPr txBox="1"/>
          <p:nvPr/>
        </p:nvSpPr>
        <p:spPr>
          <a:xfrm>
            <a:off x="472936" y="1382607"/>
            <a:ext cx="4807402" cy="400110"/>
          </a:xfrm>
          <a:prstGeom prst="rect">
            <a:avLst/>
          </a:prstGeom>
          <a:solidFill>
            <a:srgbClr val="F9B146"/>
          </a:solidFill>
        </p:spPr>
        <p:txBody>
          <a:bodyPr wrap="square" rtlCol="0">
            <a:spAutoFit/>
          </a:bodyPr>
          <a:lstStyle/>
          <a:p>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Vraag 5</a:t>
            </a:r>
            <a:endParaRPr lang="nl-NL" sz="2000" b="1" dirty="0">
              <a:solidFill>
                <a:schemeClr val="bg1">
                  <a:lumMod val="85000"/>
                  <a:lumOff val="15000"/>
                </a:schemeClr>
              </a:solidFill>
              <a:effectLst/>
              <a:latin typeface="Kalinga" panose="020B0502040204020203" pitchFamily="34" charset="0"/>
              <a:ea typeface="Times New Roman" panose="02020603050405020304" pitchFamily="18" charset="0"/>
              <a:cs typeface="Kalinga" panose="020B0502040204020203" pitchFamily="34" charset="0"/>
            </a:endParaRPr>
          </a:p>
        </p:txBody>
      </p:sp>
      <p:sp>
        <p:nvSpPr>
          <p:cNvPr id="6" name="Rectangle 2">
            <a:extLst>
              <a:ext uri="{FF2B5EF4-FFF2-40B4-BE49-F238E27FC236}">
                <a16:creationId xmlns:a16="http://schemas.microsoft.com/office/drawing/2014/main" id="{0B702DBD-A2F6-4D54-AD8D-4DD6C5981B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a:extLst>
              <a:ext uri="{FF2B5EF4-FFF2-40B4-BE49-F238E27FC236}">
                <a16:creationId xmlns:a16="http://schemas.microsoft.com/office/drawing/2014/main" id="{AF2D881B-533B-AC3C-5ED3-B6AEC812CF8D}"/>
              </a:ext>
            </a:extLst>
          </p:cNvPr>
          <p:cNvSpPr>
            <a:spLocks noChangeArrowheads="1"/>
          </p:cNvSpPr>
          <p:nvPr/>
        </p:nvSpPr>
        <p:spPr bwMode="auto">
          <a:xfrm>
            <a:off x="3" y="-262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tangle 2">
            <a:extLst>
              <a:ext uri="{FF2B5EF4-FFF2-40B4-BE49-F238E27FC236}">
                <a16:creationId xmlns:a16="http://schemas.microsoft.com/office/drawing/2014/main" id="{2610919A-47BD-644D-D1A7-2CECBAB35E1A}"/>
              </a:ext>
            </a:extLst>
          </p:cNvPr>
          <p:cNvSpPr>
            <a:spLocks noGrp="1" noChangeArrowheads="1"/>
          </p:cNvSpPr>
          <p:nvPr>
            <p:ph idx="1"/>
          </p:nvPr>
        </p:nvSpPr>
        <p:spPr bwMode="auto">
          <a:xfrm>
            <a:off x="465696" y="1962418"/>
            <a:ext cx="6181290" cy="272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l-NL" sz="2000" dirty="0">
                <a:effectLst/>
                <a:latin typeface="Kalinga" panose="020B0502040204020203" pitchFamily="34" charset="0"/>
                <a:cs typeface="Kalinga" panose="020B0502040204020203" pitchFamily="34" charset="0"/>
              </a:rPr>
              <a:t>De commissie heeft in de karakteristiek haar visie op de kern van het schoolvak beschreven en op basis daarvan domeinen en </a:t>
            </a:r>
            <a:r>
              <a:rPr lang="nl-NL" sz="2000" dirty="0" err="1">
                <a:effectLst/>
                <a:latin typeface="Kalinga" panose="020B0502040204020203" pitchFamily="34" charset="0"/>
                <a:cs typeface="Kalinga" panose="020B0502040204020203" pitchFamily="34" charset="0"/>
              </a:rPr>
              <a:t>subdomeinen</a:t>
            </a:r>
            <a:r>
              <a:rPr lang="nl-NL" sz="2000" dirty="0">
                <a:effectLst/>
                <a:latin typeface="Kalinga" panose="020B0502040204020203" pitchFamily="34" charset="0"/>
                <a:cs typeface="Kalinga" panose="020B0502040204020203" pitchFamily="34" charset="0"/>
              </a:rPr>
              <a:t> voorgesteld. </a:t>
            </a:r>
          </a:p>
          <a:p>
            <a:pPr marL="0" indent="0">
              <a:buNone/>
            </a:pPr>
            <a:r>
              <a:rPr lang="nl-NL" sz="2000" b="1" dirty="0">
                <a:effectLst/>
                <a:latin typeface="Kalinga" panose="020B0502040204020203" pitchFamily="34" charset="0"/>
                <a:cs typeface="Kalinga" panose="020B0502040204020203" pitchFamily="34" charset="0"/>
              </a:rPr>
              <a:t>Is de samenhang tussen de conceptkarakteristiek (visie, kenmerken, positie van het vak) en het conceptraamwerk helder? Heeft de advieskring suggesties voor verheldering of aanscherping? </a:t>
            </a:r>
          </a:p>
        </p:txBody>
      </p:sp>
    </p:spTree>
    <p:extLst>
      <p:ext uri="{BB962C8B-B14F-4D97-AF65-F5344CB8AC3E}">
        <p14:creationId xmlns:p14="http://schemas.microsoft.com/office/powerpoint/2010/main" val="1050564340"/>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5" y="516"/>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8" name="Tekstvak 7">
            <a:extLst>
              <a:ext uri="{FF2B5EF4-FFF2-40B4-BE49-F238E27FC236}">
                <a16:creationId xmlns:a16="http://schemas.microsoft.com/office/drawing/2014/main" id="{4A012956-C1D6-7245-A123-2826C0D5E151}"/>
              </a:ext>
            </a:extLst>
          </p:cNvPr>
          <p:cNvSpPr txBox="1"/>
          <p:nvPr/>
        </p:nvSpPr>
        <p:spPr>
          <a:xfrm>
            <a:off x="472936" y="1382607"/>
            <a:ext cx="4807402" cy="400110"/>
          </a:xfrm>
          <a:prstGeom prst="rect">
            <a:avLst/>
          </a:prstGeom>
          <a:solidFill>
            <a:srgbClr val="F9B146"/>
          </a:solidFill>
        </p:spPr>
        <p:txBody>
          <a:bodyPr wrap="square" rtlCol="0">
            <a:spAutoFit/>
          </a:bodyPr>
          <a:lstStyle/>
          <a:p>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Vraag 6</a:t>
            </a:r>
            <a:endParaRPr lang="nl-NL" sz="2000" b="1" dirty="0">
              <a:solidFill>
                <a:schemeClr val="bg1">
                  <a:lumMod val="85000"/>
                  <a:lumOff val="15000"/>
                </a:schemeClr>
              </a:solidFill>
              <a:effectLst/>
              <a:latin typeface="Kalinga" panose="020B0502040204020203" pitchFamily="34" charset="0"/>
              <a:ea typeface="Times New Roman" panose="02020603050405020304" pitchFamily="18" charset="0"/>
              <a:cs typeface="Kalinga" panose="020B0502040204020203" pitchFamily="34" charset="0"/>
            </a:endParaRPr>
          </a:p>
        </p:txBody>
      </p:sp>
      <p:sp>
        <p:nvSpPr>
          <p:cNvPr id="6" name="Rectangle 2">
            <a:extLst>
              <a:ext uri="{FF2B5EF4-FFF2-40B4-BE49-F238E27FC236}">
                <a16:creationId xmlns:a16="http://schemas.microsoft.com/office/drawing/2014/main" id="{0B702DBD-A2F6-4D54-AD8D-4DD6C5981B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a:extLst>
              <a:ext uri="{FF2B5EF4-FFF2-40B4-BE49-F238E27FC236}">
                <a16:creationId xmlns:a16="http://schemas.microsoft.com/office/drawing/2014/main" id="{AF2D881B-533B-AC3C-5ED3-B6AEC812CF8D}"/>
              </a:ext>
            </a:extLst>
          </p:cNvPr>
          <p:cNvSpPr>
            <a:spLocks noChangeArrowheads="1"/>
          </p:cNvSpPr>
          <p:nvPr/>
        </p:nvSpPr>
        <p:spPr bwMode="auto">
          <a:xfrm>
            <a:off x="3" y="-262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tangle 2">
            <a:extLst>
              <a:ext uri="{FF2B5EF4-FFF2-40B4-BE49-F238E27FC236}">
                <a16:creationId xmlns:a16="http://schemas.microsoft.com/office/drawing/2014/main" id="{2610919A-47BD-644D-D1A7-2CECBAB35E1A}"/>
              </a:ext>
            </a:extLst>
          </p:cNvPr>
          <p:cNvSpPr>
            <a:spLocks noGrp="1" noChangeArrowheads="1"/>
          </p:cNvSpPr>
          <p:nvPr>
            <p:ph idx="1"/>
          </p:nvPr>
        </p:nvSpPr>
        <p:spPr bwMode="auto">
          <a:xfrm>
            <a:off x="465696" y="2520263"/>
            <a:ext cx="6181290" cy="16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l-NL" sz="2000" dirty="0">
                <a:effectLst/>
                <a:latin typeface="Verdana" panose="020B0604030504040204" pitchFamily="34" charset="0"/>
              </a:rPr>
              <a:t>In de karakteristiek staat dat een thematische aanpak noodzakelijk is om reflectie op het eigene en het vreemde te kunnen realiseren.</a:t>
            </a:r>
          </a:p>
          <a:p>
            <a:pPr marL="0" indent="0">
              <a:buNone/>
            </a:pPr>
            <a:r>
              <a:rPr lang="nl-NL" sz="2000" b="1" dirty="0">
                <a:effectLst/>
                <a:latin typeface="Verdana" panose="020B0604030504040204" pitchFamily="34" charset="0"/>
              </a:rPr>
              <a:t>Onderschrijft de advieskring dit uitgangspunt? Waarom wel/niet? </a:t>
            </a:r>
          </a:p>
        </p:txBody>
      </p:sp>
    </p:spTree>
    <p:extLst>
      <p:ext uri="{BB962C8B-B14F-4D97-AF65-F5344CB8AC3E}">
        <p14:creationId xmlns:p14="http://schemas.microsoft.com/office/powerpoint/2010/main" val="198187155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57555" y="-3336"/>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8" name="Tekstvak 7">
            <a:extLst>
              <a:ext uri="{FF2B5EF4-FFF2-40B4-BE49-F238E27FC236}">
                <a16:creationId xmlns:a16="http://schemas.microsoft.com/office/drawing/2014/main" id="{4A012956-C1D6-7245-A123-2826C0D5E151}"/>
              </a:ext>
            </a:extLst>
          </p:cNvPr>
          <p:cNvSpPr txBox="1"/>
          <p:nvPr/>
        </p:nvSpPr>
        <p:spPr>
          <a:xfrm>
            <a:off x="472936" y="1382607"/>
            <a:ext cx="4807402" cy="400110"/>
          </a:xfrm>
          <a:prstGeom prst="rect">
            <a:avLst/>
          </a:prstGeom>
          <a:solidFill>
            <a:srgbClr val="F9B146"/>
          </a:solidFill>
        </p:spPr>
        <p:txBody>
          <a:bodyPr wrap="square" rtlCol="0">
            <a:spAutoFit/>
          </a:bodyPr>
          <a:lstStyle/>
          <a:p>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Vraag 7</a:t>
            </a:r>
            <a:endParaRPr lang="nl-NL" sz="2000" b="1" dirty="0">
              <a:solidFill>
                <a:schemeClr val="bg1">
                  <a:lumMod val="85000"/>
                  <a:lumOff val="15000"/>
                </a:schemeClr>
              </a:solidFill>
              <a:effectLst/>
              <a:latin typeface="Kalinga" panose="020B0502040204020203" pitchFamily="34" charset="0"/>
              <a:ea typeface="Times New Roman" panose="02020603050405020304" pitchFamily="18" charset="0"/>
              <a:cs typeface="Kalinga" panose="020B0502040204020203" pitchFamily="34" charset="0"/>
            </a:endParaRPr>
          </a:p>
        </p:txBody>
      </p:sp>
      <p:sp>
        <p:nvSpPr>
          <p:cNvPr id="6" name="Rectangle 2">
            <a:extLst>
              <a:ext uri="{FF2B5EF4-FFF2-40B4-BE49-F238E27FC236}">
                <a16:creationId xmlns:a16="http://schemas.microsoft.com/office/drawing/2014/main" id="{0B702DBD-A2F6-4D54-AD8D-4DD6C5981B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a:extLst>
              <a:ext uri="{FF2B5EF4-FFF2-40B4-BE49-F238E27FC236}">
                <a16:creationId xmlns:a16="http://schemas.microsoft.com/office/drawing/2014/main" id="{AF2D881B-533B-AC3C-5ED3-B6AEC812CF8D}"/>
              </a:ext>
            </a:extLst>
          </p:cNvPr>
          <p:cNvSpPr>
            <a:spLocks noChangeArrowheads="1"/>
          </p:cNvSpPr>
          <p:nvPr/>
        </p:nvSpPr>
        <p:spPr bwMode="auto">
          <a:xfrm>
            <a:off x="3" y="-262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tangle 2">
            <a:extLst>
              <a:ext uri="{FF2B5EF4-FFF2-40B4-BE49-F238E27FC236}">
                <a16:creationId xmlns:a16="http://schemas.microsoft.com/office/drawing/2014/main" id="{2610919A-47BD-644D-D1A7-2CECBAB35E1A}"/>
              </a:ext>
            </a:extLst>
          </p:cNvPr>
          <p:cNvSpPr>
            <a:spLocks noGrp="1" noChangeArrowheads="1"/>
          </p:cNvSpPr>
          <p:nvPr>
            <p:ph idx="1"/>
          </p:nvPr>
        </p:nvSpPr>
        <p:spPr bwMode="auto">
          <a:xfrm>
            <a:off x="463803" y="5001072"/>
            <a:ext cx="11639061" cy="161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l-NL" sz="2000" dirty="0">
                <a:effectLst/>
                <a:latin typeface="Kalinga" panose="020B0502040204020203" pitchFamily="34" charset="0"/>
                <a:cs typeface="Kalinga" panose="020B0502040204020203" pitchFamily="34" charset="0"/>
              </a:rPr>
              <a:t>De commissie heeft gekozen voor de invoering van keuzedomeinen om docenten en leerlingen de gelegenheid te geven om de kennis, vaardigheden en houdingen van het kerncurriculum te verbreden en/of te verdiepen. </a:t>
            </a:r>
          </a:p>
          <a:p>
            <a:pPr marL="0" indent="0">
              <a:buNone/>
            </a:pPr>
            <a:r>
              <a:rPr lang="nl-NL" sz="2000" b="1" dirty="0">
                <a:effectLst/>
                <a:latin typeface="Kalinga" panose="020B0502040204020203" pitchFamily="34" charset="0"/>
                <a:cs typeface="Kalinga" panose="020B0502040204020203" pitchFamily="34" charset="0"/>
              </a:rPr>
              <a:t>Is de advieskring het eens met het invoeren van keuzedomeinen naast het kerncurriculum? Waarom wel/niet?</a:t>
            </a:r>
            <a:r>
              <a:rPr lang="nl-NL" sz="2000" dirty="0">
                <a:effectLst/>
                <a:latin typeface="Kalinga" panose="020B0502040204020203" pitchFamily="34" charset="0"/>
                <a:cs typeface="Kalinga" panose="020B0502040204020203" pitchFamily="34" charset="0"/>
              </a:rPr>
              <a:t> </a:t>
            </a:r>
          </a:p>
        </p:txBody>
      </p:sp>
      <p:pic>
        <p:nvPicPr>
          <p:cNvPr id="3" name="Afbeelding 2" descr="Afbeelding met tekst, tafel&#10;&#10;Automatisch gegenereerde beschrijving">
            <a:extLst>
              <a:ext uri="{FF2B5EF4-FFF2-40B4-BE49-F238E27FC236}">
                <a16:creationId xmlns:a16="http://schemas.microsoft.com/office/drawing/2014/main" id="{7C552AD4-3FB4-687B-EE68-2675EE81D916}"/>
              </a:ext>
            </a:extLst>
          </p:cNvPr>
          <p:cNvPicPr>
            <a:picLocks noChangeAspect="1"/>
          </p:cNvPicPr>
          <p:nvPr/>
        </p:nvPicPr>
        <p:blipFill>
          <a:blip r:embed="rId5"/>
          <a:stretch>
            <a:fillRect/>
          </a:stretch>
        </p:blipFill>
        <p:spPr>
          <a:xfrm>
            <a:off x="4295294" y="34630"/>
            <a:ext cx="7772400" cy="4927719"/>
          </a:xfrm>
          <a:prstGeom prst="rect">
            <a:avLst/>
          </a:prstGeom>
        </p:spPr>
      </p:pic>
    </p:spTree>
    <p:extLst>
      <p:ext uri="{BB962C8B-B14F-4D97-AF65-F5344CB8AC3E}">
        <p14:creationId xmlns:p14="http://schemas.microsoft.com/office/powerpoint/2010/main" val="312499066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5" y="516"/>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8" name="Tekstvak 7">
            <a:extLst>
              <a:ext uri="{FF2B5EF4-FFF2-40B4-BE49-F238E27FC236}">
                <a16:creationId xmlns:a16="http://schemas.microsoft.com/office/drawing/2014/main" id="{4A012956-C1D6-7245-A123-2826C0D5E151}"/>
              </a:ext>
            </a:extLst>
          </p:cNvPr>
          <p:cNvSpPr txBox="1"/>
          <p:nvPr/>
        </p:nvSpPr>
        <p:spPr>
          <a:xfrm>
            <a:off x="472936" y="1382607"/>
            <a:ext cx="4807402" cy="400110"/>
          </a:xfrm>
          <a:prstGeom prst="rect">
            <a:avLst/>
          </a:prstGeom>
          <a:solidFill>
            <a:srgbClr val="F9B146"/>
          </a:solidFill>
        </p:spPr>
        <p:txBody>
          <a:bodyPr wrap="square" rtlCol="0">
            <a:spAutoFit/>
          </a:bodyPr>
          <a:lstStyle/>
          <a:p>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Vraag 8</a:t>
            </a:r>
            <a:endParaRPr lang="nl-NL" sz="2000" b="1" dirty="0">
              <a:solidFill>
                <a:schemeClr val="bg1">
                  <a:lumMod val="85000"/>
                  <a:lumOff val="15000"/>
                </a:schemeClr>
              </a:solidFill>
              <a:effectLst/>
              <a:latin typeface="Kalinga" panose="020B0502040204020203" pitchFamily="34" charset="0"/>
              <a:ea typeface="Times New Roman" panose="02020603050405020304" pitchFamily="18" charset="0"/>
              <a:cs typeface="Kalinga" panose="020B0502040204020203" pitchFamily="34" charset="0"/>
            </a:endParaRPr>
          </a:p>
        </p:txBody>
      </p:sp>
      <p:sp>
        <p:nvSpPr>
          <p:cNvPr id="6" name="Rectangle 2">
            <a:extLst>
              <a:ext uri="{FF2B5EF4-FFF2-40B4-BE49-F238E27FC236}">
                <a16:creationId xmlns:a16="http://schemas.microsoft.com/office/drawing/2014/main" id="{0B702DBD-A2F6-4D54-AD8D-4DD6C5981B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a:extLst>
              <a:ext uri="{FF2B5EF4-FFF2-40B4-BE49-F238E27FC236}">
                <a16:creationId xmlns:a16="http://schemas.microsoft.com/office/drawing/2014/main" id="{AF2D881B-533B-AC3C-5ED3-B6AEC812CF8D}"/>
              </a:ext>
            </a:extLst>
          </p:cNvPr>
          <p:cNvSpPr>
            <a:spLocks noChangeArrowheads="1"/>
          </p:cNvSpPr>
          <p:nvPr/>
        </p:nvSpPr>
        <p:spPr bwMode="auto">
          <a:xfrm>
            <a:off x="3" y="-262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tangle 2">
            <a:extLst>
              <a:ext uri="{FF2B5EF4-FFF2-40B4-BE49-F238E27FC236}">
                <a16:creationId xmlns:a16="http://schemas.microsoft.com/office/drawing/2014/main" id="{2610919A-47BD-644D-D1A7-2CECBAB35E1A}"/>
              </a:ext>
            </a:extLst>
          </p:cNvPr>
          <p:cNvSpPr>
            <a:spLocks noGrp="1" noChangeArrowheads="1"/>
          </p:cNvSpPr>
          <p:nvPr>
            <p:ph idx="1"/>
          </p:nvPr>
        </p:nvSpPr>
        <p:spPr bwMode="auto">
          <a:xfrm>
            <a:off x="465696" y="2584383"/>
            <a:ext cx="618129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l-NL" sz="2000" b="1" dirty="0">
                <a:effectLst/>
                <a:latin typeface="Kalinga" panose="020B0502040204020203" pitchFamily="34" charset="0"/>
                <a:cs typeface="Kalinga" panose="020B0502040204020203" pitchFamily="34" charset="0"/>
              </a:rPr>
              <a:t>Kan de advieskring zich vinden in de voorgestelde inhoud van de verschillende keuzedomeinen? In welke wel/niet en welke andere suggesties heeft de advieskring voor keuzedomeinen?  </a:t>
            </a:r>
          </a:p>
        </p:txBody>
      </p:sp>
    </p:spTree>
    <p:extLst>
      <p:ext uri="{BB962C8B-B14F-4D97-AF65-F5344CB8AC3E}">
        <p14:creationId xmlns:p14="http://schemas.microsoft.com/office/powerpoint/2010/main" val="95807188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8" y="12476"/>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6" name="Rectangle 2">
            <a:extLst>
              <a:ext uri="{FF2B5EF4-FFF2-40B4-BE49-F238E27FC236}">
                <a16:creationId xmlns:a16="http://schemas.microsoft.com/office/drawing/2014/main" id="{0B702DBD-A2F6-4D54-AD8D-4DD6C5981B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a:extLst>
              <a:ext uri="{FF2B5EF4-FFF2-40B4-BE49-F238E27FC236}">
                <a16:creationId xmlns:a16="http://schemas.microsoft.com/office/drawing/2014/main" id="{AF2D881B-533B-AC3C-5ED3-B6AEC812CF8D}"/>
              </a:ext>
            </a:extLst>
          </p:cNvPr>
          <p:cNvSpPr>
            <a:spLocks noChangeArrowheads="1"/>
          </p:cNvSpPr>
          <p:nvPr/>
        </p:nvSpPr>
        <p:spPr bwMode="auto">
          <a:xfrm>
            <a:off x="3" y="-262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13" name="Afbeelding 12" descr="Afbeelding met grafiek&#10;&#10;Automatisch gegenereerde beschrijving">
            <a:extLst>
              <a:ext uri="{FF2B5EF4-FFF2-40B4-BE49-F238E27FC236}">
                <a16:creationId xmlns:a16="http://schemas.microsoft.com/office/drawing/2014/main" id="{70A4E278-D0DA-BF5B-8F5D-E7E66689CF14}"/>
              </a:ext>
            </a:extLst>
          </p:cNvPr>
          <p:cNvPicPr>
            <a:picLocks noChangeAspect="1"/>
          </p:cNvPicPr>
          <p:nvPr/>
        </p:nvPicPr>
        <p:blipFill>
          <a:blip r:embed="rId5"/>
          <a:stretch>
            <a:fillRect/>
          </a:stretch>
        </p:blipFill>
        <p:spPr>
          <a:xfrm>
            <a:off x="6057897" y="29929"/>
            <a:ext cx="6134100" cy="6680200"/>
          </a:xfrm>
          <a:prstGeom prst="rect">
            <a:avLst/>
          </a:prstGeom>
        </p:spPr>
      </p:pic>
    </p:spTree>
    <p:extLst>
      <p:ext uri="{BB962C8B-B14F-4D97-AF65-F5344CB8AC3E}">
        <p14:creationId xmlns:p14="http://schemas.microsoft.com/office/powerpoint/2010/main" val="299883235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8" y="-1995"/>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95CD1E1C-F683-F342-B8BC-138636D051DD}"/>
              </a:ext>
            </a:extLst>
          </p:cNvPr>
          <p:cNvSpPr>
            <a:spLocks noGrp="1"/>
          </p:cNvSpPr>
          <p:nvPr>
            <p:ph type="title"/>
          </p:nvPr>
        </p:nvSpPr>
        <p:spPr>
          <a:xfrm>
            <a:off x="477981" y="1122363"/>
            <a:ext cx="5618019" cy="3204134"/>
          </a:xfrm>
        </p:spPr>
        <p:txBody>
          <a:bodyPr vert="horz" lIns="91440" tIns="45720" rIns="91440" bIns="45720" rtlCol="0" anchor="b">
            <a:normAutofit/>
          </a:bodyPr>
          <a:lstStyle/>
          <a:p>
            <a:pPr algn="l"/>
            <a:r>
              <a:rPr lang="nl-NL" sz="2400" b="1" i="0" u="none" strike="noStrike" dirty="0">
                <a:solidFill>
                  <a:srgbClr val="E2914B"/>
                </a:solidFill>
                <a:effectLst/>
                <a:latin typeface="Kalinga" panose="020B0502040204020203" pitchFamily="34" charset="0"/>
                <a:cs typeface="Kalinga" panose="020B0502040204020203" pitchFamily="34" charset="0"/>
              </a:rPr>
              <a:t>Opdracht</a:t>
            </a:r>
            <a:br>
              <a:rPr lang="nl-NL" sz="1600" b="1" i="0" u="none" strike="noStrike" dirty="0">
                <a:effectLst/>
                <a:latin typeface="Kalinga" panose="020B0502040204020203" pitchFamily="34" charset="0"/>
                <a:cs typeface="Kalinga" panose="020B0502040204020203" pitchFamily="34" charset="0"/>
              </a:rPr>
            </a:br>
            <a:r>
              <a:rPr lang="nl-NL" sz="1800" b="0" i="0" u="none" strike="noStrike" dirty="0">
                <a:effectLst/>
                <a:latin typeface="Kalinga" panose="020B0502040204020203" pitchFamily="34" charset="0"/>
                <a:cs typeface="Kalinga" panose="020B0502040204020203" pitchFamily="34" charset="0"/>
              </a:rPr>
              <a:t>Het ministerie van OCW heeft SLO de opdracht gegeven examenprogramma’s voor een aantal vakgebieden te actualiseren.</a:t>
            </a:r>
            <a:br>
              <a:rPr lang="nl-NL" sz="1800" b="0" i="0" u="none" strike="noStrike" dirty="0">
                <a:effectLst/>
                <a:latin typeface="Kalinga" panose="020B0502040204020203" pitchFamily="34" charset="0"/>
                <a:cs typeface="Kalinga" panose="020B0502040204020203" pitchFamily="34" charset="0"/>
              </a:rPr>
            </a:br>
            <a:r>
              <a:rPr lang="nl-NL" sz="1800" b="0" i="0" u="none" strike="noStrike" dirty="0">
                <a:effectLst/>
                <a:latin typeface="Kalinga" panose="020B0502040204020203" pitchFamily="34" charset="0"/>
                <a:cs typeface="Kalinga" panose="020B0502040204020203" pitchFamily="34" charset="0"/>
              </a:rPr>
              <a:t>In de </a:t>
            </a:r>
            <a:r>
              <a:rPr lang="nl-NL" sz="1800" b="0" i="0" u="sng" strike="noStrike" dirty="0">
                <a:effectLst/>
                <a:latin typeface="Kalinga" panose="020B0502040204020203" pitchFamily="34" charset="0"/>
                <a:cs typeface="Kalinga" panose="020B0502040204020203" pitchFamily="34" charset="0"/>
                <a:hlinkClick r:id="rId4"/>
              </a:rPr>
              <a:t>werkopdracht</a:t>
            </a:r>
            <a:r>
              <a:rPr lang="nl-NL" sz="1800" b="0" i="0" u="none" strike="noStrike" dirty="0">
                <a:effectLst/>
                <a:latin typeface="Kalinga" panose="020B0502040204020203" pitchFamily="34" charset="0"/>
                <a:cs typeface="Kalinga" panose="020B0502040204020203" pitchFamily="34" charset="0"/>
              </a:rPr>
              <a:t> van het ministerie staan de inhoudelijke uitgangspunten en kwaliteitscriteria beschreven. </a:t>
            </a:r>
            <a:endParaRPr lang="en-US" sz="1800" b="1" i="1" dirty="0">
              <a:latin typeface="Kalinga" panose="020B0502040204020203" pitchFamily="34" charset="0"/>
              <a:cs typeface="Kalinga" panose="020B0502040204020203" pitchFamily="34" charset="0"/>
            </a:endParaRPr>
          </a:p>
        </p:txBody>
      </p:sp>
      <p:sp>
        <p:nvSpPr>
          <p:cNvPr id="9" name="Content Placeholder 8">
            <a:extLst>
              <a:ext uri="{FF2B5EF4-FFF2-40B4-BE49-F238E27FC236}">
                <a16:creationId xmlns:a16="http://schemas.microsoft.com/office/drawing/2014/main" id="{8BA31A10-9E1D-4E2D-B71B-8A50FEE33B30}"/>
              </a:ext>
            </a:extLst>
          </p:cNvPr>
          <p:cNvSpPr>
            <a:spLocks noGrp="1"/>
          </p:cNvSpPr>
          <p:nvPr>
            <p:ph idx="1"/>
          </p:nvPr>
        </p:nvSpPr>
        <p:spPr>
          <a:xfrm>
            <a:off x="477981" y="4680772"/>
            <a:ext cx="11330392" cy="1874816"/>
          </a:xfrm>
          <a:solidFill>
            <a:schemeClr val="bg1">
              <a:lumMod val="95000"/>
              <a:lumOff val="5000"/>
            </a:schemeClr>
          </a:solidFill>
        </p:spPr>
        <p:txBody>
          <a:bodyPr vert="horz" lIns="91440" tIns="45720" rIns="91440" bIns="45720" rtlCol="0">
            <a:noAutofit/>
          </a:bodyPr>
          <a:lstStyle/>
          <a:p>
            <a:pPr marL="0" indent="0" algn="l">
              <a:lnSpc>
                <a:spcPct val="150000"/>
              </a:lnSpc>
              <a:spcBef>
                <a:spcPts val="400"/>
              </a:spcBef>
              <a:buNone/>
            </a:pPr>
            <a:r>
              <a:rPr lang="nl-NL" sz="1600" b="1" i="0" u="none" strike="noStrike" dirty="0">
                <a:solidFill>
                  <a:srgbClr val="F9B146"/>
                </a:solidFill>
                <a:effectLst/>
                <a:latin typeface="Kalinga" panose="020B0502040204020203" pitchFamily="34" charset="0"/>
                <a:cs typeface="Kalinga" panose="020B0502040204020203" pitchFamily="34" charset="0"/>
              </a:rPr>
              <a:t>Vakspecifieke opdracht</a:t>
            </a:r>
          </a:p>
          <a:p>
            <a:pPr marL="0" indent="0" algn="l">
              <a:lnSpc>
                <a:spcPct val="100000"/>
              </a:lnSpc>
              <a:spcBef>
                <a:spcPts val="400"/>
              </a:spcBef>
              <a:buNone/>
            </a:pPr>
            <a:r>
              <a:rPr lang="nl-NL" sz="1600" b="0" i="0" u="none" strike="noStrike" dirty="0">
                <a:solidFill>
                  <a:srgbClr val="F9B146"/>
                </a:solidFill>
                <a:effectLst/>
                <a:latin typeface="Kalinga" panose="020B0502040204020203" pitchFamily="34" charset="0"/>
                <a:cs typeface="Kalinga" panose="020B0502040204020203" pitchFamily="34" charset="0"/>
              </a:rPr>
              <a:t>SLO heeft de werkopdracht vertaald in concrete werkinstructies voor de </a:t>
            </a:r>
            <a:r>
              <a:rPr lang="nl-NL" sz="1600" b="0" i="0" u="none" strike="noStrike" dirty="0" err="1">
                <a:solidFill>
                  <a:srgbClr val="F9B146"/>
                </a:solidFill>
                <a:effectLst/>
                <a:latin typeface="Kalinga" panose="020B0502040204020203" pitchFamily="34" charset="0"/>
                <a:cs typeface="Kalinga" panose="020B0502040204020203" pitchFamily="34" charset="0"/>
              </a:rPr>
              <a:t>vakvernieuwingscommissies</a:t>
            </a:r>
            <a:r>
              <a:rPr lang="nl-NL" sz="1600" b="0" i="0" u="none" strike="noStrike" dirty="0">
                <a:solidFill>
                  <a:srgbClr val="F9B146"/>
                </a:solidFill>
                <a:effectLst/>
                <a:latin typeface="Kalinga" panose="020B0502040204020203" pitchFamily="34" charset="0"/>
                <a:cs typeface="Kalinga" panose="020B0502040204020203" pitchFamily="34" charset="0"/>
              </a:rPr>
              <a:t>. Daarbij zijn er voor elk vakgebied vakspecifieke opdrachten om te komen tot actuele conceptexamenprogramma's. Voor klassieke talen geldt dat de </a:t>
            </a:r>
            <a:r>
              <a:rPr lang="nl-NL" sz="1600" b="0" i="0" u="none" strike="noStrike" dirty="0" err="1">
                <a:solidFill>
                  <a:srgbClr val="F9B146"/>
                </a:solidFill>
                <a:effectLst/>
                <a:latin typeface="Kalinga" panose="020B0502040204020203" pitchFamily="34" charset="0"/>
                <a:cs typeface="Kalinga" panose="020B0502040204020203" pitchFamily="34" charset="0"/>
              </a:rPr>
              <a:t>vakvernieuwingscommissie</a:t>
            </a:r>
            <a:r>
              <a:rPr lang="nl-NL" sz="1600" b="0" i="0" u="none" strike="noStrike" dirty="0">
                <a:solidFill>
                  <a:srgbClr val="F9B146"/>
                </a:solidFill>
                <a:effectLst/>
                <a:latin typeface="Kalinga" panose="020B0502040204020203" pitchFamily="34" charset="0"/>
                <a:cs typeface="Kalinga" panose="020B0502040204020203" pitchFamily="34" charset="0"/>
              </a:rPr>
              <a:t>:</a:t>
            </a:r>
          </a:p>
          <a:p>
            <a:pPr algn="l">
              <a:lnSpc>
                <a:spcPct val="100000"/>
              </a:lnSpc>
              <a:spcBef>
                <a:spcPts val="400"/>
              </a:spcBef>
              <a:buFont typeface="Arial" panose="020B0604020202020204" pitchFamily="34" charset="0"/>
              <a:buChar char="•"/>
            </a:pPr>
            <a:r>
              <a:rPr lang="nl-NL" sz="1600" b="0" i="0" u="none" strike="noStrike" dirty="0">
                <a:solidFill>
                  <a:srgbClr val="F9B146"/>
                </a:solidFill>
                <a:effectLst/>
                <a:latin typeface="Kalinga" panose="020B0502040204020203" pitchFamily="34" charset="0"/>
                <a:cs typeface="Kalinga" panose="020B0502040204020203" pitchFamily="34" charset="0"/>
              </a:rPr>
              <a:t>binnen de examenprogramma’s ook doelen voor </a:t>
            </a:r>
            <a:r>
              <a:rPr lang="nl-NL" sz="1600" b="0" i="0" u="sng" strike="noStrike" dirty="0">
                <a:solidFill>
                  <a:srgbClr val="F9B146"/>
                </a:solidFill>
                <a:effectLst/>
                <a:latin typeface="Kalinga" panose="020B0502040204020203" pitchFamily="34" charset="0"/>
                <a:cs typeface="Kalinga" panose="020B0502040204020203" pitchFamily="34" charset="0"/>
                <a:hlinkClick r:id="rId5">
                  <a:extLst>
                    <a:ext uri="{A12FA001-AC4F-418D-AE19-62706E023703}">
                      <ahyp:hlinkClr xmlns:ahyp="http://schemas.microsoft.com/office/drawing/2018/hyperlinkcolor" val="tx"/>
                    </a:ext>
                  </a:extLst>
                </a:hlinkClick>
              </a:rPr>
              <a:t>burgerschap</a:t>
            </a:r>
            <a:r>
              <a:rPr lang="nl-NL" sz="1600" b="0" i="0" u="none" strike="noStrike" dirty="0">
                <a:solidFill>
                  <a:srgbClr val="F9B146"/>
                </a:solidFill>
                <a:effectLst/>
                <a:latin typeface="Kalinga" panose="020B0502040204020203" pitchFamily="34" charset="0"/>
                <a:cs typeface="Kalinga" panose="020B0502040204020203" pitchFamily="34" charset="0"/>
              </a:rPr>
              <a:t> en </a:t>
            </a:r>
            <a:r>
              <a:rPr lang="nl-NL" sz="1600" b="0" i="0" u="sng" strike="noStrike" dirty="0">
                <a:solidFill>
                  <a:srgbClr val="0563C1"/>
                </a:solidFill>
                <a:effectLst/>
                <a:latin typeface="Kalinga" panose="020B0502040204020203" pitchFamily="34" charset="0"/>
                <a:cs typeface="Kalinga" panose="020B0502040204020203" pitchFamily="34" charset="0"/>
                <a:hlinkClick r:id="rId6">
                  <a:extLst>
                    <a:ext uri="{A12FA001-AC4F-418D-AE19-62706E023703}">
                      <ahyp:hlinkClr xmlns:ahyp="http://schemas.microsoft.com/office/drawing/2018/hyperlinkcolor" val="tx"/>
                    </a:ext>
                  </a:extLst>
                </a:hlinkClick>
              </a:rPr>
              <a:t>digitale </a:t>
            </a:r>
            <a:r>
              <a:rPr lang="nl-NL" sz="1600" b="0" i="0" u="sng" strike="noStrike" dirty="0" err="1">
                <a:solidFill>
                  <a:srgbClr val="F9B146"/>
                </a:solidFill>
                <a:effectLst/>
                <a:latin typeface="Kalinga" panose="020B0502040204020203" pitchFamily="34" charset="0"/>
                <a:cs typeface="Kalinga" panose="020B0502040204020203" pitchFamily="34" charset="0"/>
                <a:hlinkClick r:id="rId6">
                  <a:extLst>
                    <a:ext uri="{A12FA001-AC4F-418D-AE19-62706E023703}">
                      <ahyp:hlinkClr xmlns:ahyp="http://schemas.microsoft.com/office/drawing/2018/hyperlinkcolor" val="tx"/>
                    </a:ext>
                  </a:extLst>
                </a:hlinkClick>
              </a:rPr>
              <a:t>geletterdheid</a:t>
            </a:r>
            <a:r>
              <a:rPr lang="nl-NL" sz="1600" b="0" i="0" u="none" strike="noStrike" dirty="0" err="1">
                <a:solidFill>
                  <a:srgbClr val="F9B146"/>
                </a:solidFill>
                <a:effectLst/>
                <a:latin typeface="Kalinga" panose="020B0502040204020203" pitchFamily="34" charset="0"/>
                <a:cs typeface="Kalinga" panose="020B0502040204020203" pitchFamily="34" charset="0"/>
              </a:rPr>
              <a:t>opneemt</a:t>
            </a:r>
            <a:r>
              <a:rPr lang="nl-NL" sz="1600" b="0" i="0" u="none" strike="noStrike" dirty="0">
                <a:solidFill>
                  <a:srgbClr val="F9B146"/>
                </a:solidFill>
                <a:effectLst/>
                <a:latin typeface="Kalinga" panose="020B0502040204020203" pitchFamily="34" charset="0"/>
                <a:cs typeface="Kalinga" panose="020B0502040204020203" pitchFamily="34" charset="0"/>
              </a:rPr>
              <a:t>.</a:t>
            </a:r>
          </a:p>
          <a:p>
            <a:pPr algn="l">
              <a:lnSpc>
                <a:spcPct val="100000"/>
              </a:lnSpc>
              <a:spcBef>
                <a:spcPts val="400"/>
              </a:spcBef>
              <a:buFont typeface="Arial" panose="020B0604020202020204" pitchFamily="34" charset="0"/>
              <a:buChar char="•"/>
            </a:pPr>
            <a:r>
              <a:rPr lang="nl-NL" sz="1600" b="0" i="0" u="none" strike="noStrike" dirty="0">
                <a:solidFill>
                  <a:srgbClr val="F9B146"/>
                </a:solidFill>
                <a:effectLst/>
                <a:latin typeface="Kalinga" panose="020B0502040204020203" pitchFamily="34" charset="0"/>
                <a:cs typeface="Kalinga" panose="020B0502040204020203" pitchFamily="34" charset="0"/>
              </a:rPr>
              <a:t>examenprogramma's ontwikkelt binnen de beschikbare ontwerpruimte..</a:t>
            </a:r>
          </a:p>
          <a:p>
            <a:pPr marL="0" indent="0">
              <a:buNone/>
            </a:pPr>
            <a:endParaRPr lang="nl-NL" sz="1400" dirty="0">
              <a:solidFill>
                <a:srgbClr val="F9B146"/>
              </a:solidFill>
              <a:effectLst/>
              <a:latin typeface="Kalinga" panose="020B0502040204020203" pitchFamily="34" charset="0"/>
              <a:ea typeface="Times New Roman" panose="02020603050405020304" pitchFamily="18" charset="0"/>
              <a:cs typeface="Kalinga" panose="020B0502040204020203" pitchFamily="34" charset="0"/>
            </a:endParaRPr>
          </a:p>
          <a:p>
            <a:pPr marL="0" indent="0">
              <a:buNone/>
            </a:pPr>
            <a:r>
              <a:rPr lang="nl-NL" sz="1400" dirty="0">
                <a:solidFill>
                  <a:srgbClr val="F9B146"/>
                </a:solidFill>
                <a:effectLst/>
                <a:latin typeface="Kalinga" panose="020B0502040204020203" pitchFamily="34" charset="0"/>
                <a:cs typeface="Kalinga" panose="020B0502040204020203" pitchFamily="34" charset="0"/>
              </a:rPr>
              <a:t> </a:t>
            </a:r>
            <a:endParaRPr lang="en-US" sz="1400" b="1" dirty="0">
              <a:solidFill>
                <a:srgbClr val="F9B146"/>
              </a:solidFill>
              <a:latin typeface="Kalinga" panose="020B0502040204020203" pitchFamily="34" charset="0"/>
              <a:cs typeface="Kalinga" panose="020B0502040204020203" pitchFamily="34" charset="0"/>
            </a:endParaRPr>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7"/>
          <a:stretch>
            <a:fillRect/>
          </a:stretch>
        </p:blipFill>
        <p:spPr>
          <a:xfrm rot="544181">
            <a:off x="6393660" y="2331378"/>
            <a:ext cx="1327175" cy="370828"/>
          </a:xfrm>
          <a:prstGeom prst="rect">
            <a:avLst/>
          </a:prstGeom>
        </p:spPr>
      </p:pic>
    </p:spTree>
    <p:extLst>
      <p:ext uri="{BB962C8B-B14F-4D97-AF65-F5344CB8AC3E}">
        <p14:creationId xmlns:p14="http://schemas.microsoft.com/office/powerpoint/2010/main" val="526473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8" y="-1995"/>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pic>
        <p:nvPicPr>
          <p:cNvPr id="3" name="Afbeelding 2">
            <a:extLst>
              <a:ext uri="{FF2B5EF4-FFF2-40B4-BE49-F238E27FC236}">
                <a16:creationId xmlns:a16="http://schemas.microsoft.com/office/drawing/2014/main" id="{B8BC81DF-A158-5522-774B-1449F6158E66}"/>
              </a:ext>
            </a:extLst>
          </p:cNvPr>
          <p:cNvPicPr>
            <a:picLocks noChangeAspect="1"/>
          </p:cNvPicPr>
          <p:nvPr/>
        </p:nvPicPr>
        <p:blipFill>
          <a:blip r:embed="rId5"/>
          <a:stretch>
            <a:fillRect/>
          </a:stretch>
        </p:blipFill>
        <p:spPr>
          <a:xfrm>
            <a:off x="1230622" y="230014"/>
            <a:ext cx="9730756" cy="6397972"/>
          </a:xfrm>
          <a:prstGeom prst="rect">
            <a:avLst/>
          </a:prstGeom>
        </p:spPr>
      </p:pic>
    </p:spTree>
    <p:extLst>
      <p:ext uri="{BB962C8B-B14F-4D97-AF65-F5344CB8AC3E}">
        <p14:creationId xmlns:p14="http://schemas.microsoft.com/office/powerpoint/2010/main" val="100661686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3"/>
          <a:stretch>
            <a:fillRect/>
          </a:stretch>
        </p:blipFill>
        <p:spPr>
          <a:xfrm>
            <a:off x="1498125" y="513421"/>
            <a:ext cx="1327175" cy="370828"/>
          </a:xfrm>
          <a:prstGeom prst="rect">
            <a:avLst/>
          </a:prstGeom>
        </p:spPr>
      </p:pic>
      <p:sp>
        <p:nvSpPr>
          <p:cNvPr id="8" name="Tekstvak 7">
            <a:extLst>
              <a:ext uri="{FF2B5EF4-FFF2-40B4-BE49-F238E27FC236}">
                <a16:creationId xmlns:a16="http://schemas.microsoft.com/office/drawing/2014/main" id="{4A012956-C1D6-7245-A123-2826C0D5E151}"/>
              </a:ext>
            </a:extLst>
          </p:cNvPr>
          <p:cNvSpPr txBox="1"/>
          <p:nvPr/>
        </p:nvSpPr>
        <p:spPr>
          <a:xfrm>
            <a:off x="465695" y="2177228"/>
            <a:ext cx="10686718" cy="400110"/>
          </a:xfrm>
          <a:prstGeom prst="rect">
            <a:avLst/>
          </a:prstGeom>
          <a:solidFill>
            <a:srgbClr val="F9B146"/>
          </a:solidFill>
        </p:spPr>
        <p:txBody>
          <a:bodyPr wrap="square" rtlCol="0">
            <a:spAutoFit/>
          </a:bodyPr>
          <a:lstStyle/>
          <a:p>
            <a:r>
              <a:rPr lang="nl-NL" sz="2000" b="1" dirty="0">
                <a:solidFill>
                  <a:schemeClr val="bg1"/>
                </a:solidFill>
                <a:latin typeface="Kalinga" panose="020B0502040204020203" pitchFamily="34" charset="0"/>
                <a:cs typeface="Kalinga" panose="020B0502040204020203" pitchFamily="34" charset="0"/>
              </a:rPr>
              <a:t>Waar staan we nu in het Proces?</a:t>
            </a:r>
          </a:p>
        </p:txBody>
      </p:sp>
      <p:sp>
        <p:nvSpPr>
          <p:cNvPr id="2" name="Titel 1">
            <a:extLst>
              <a:ext uri="{FF2B5EF4-FFF2-40B4-BE49-F238E27FC236}">
                <a16:creationId xmlns:a16="http://schemas.microsoft.com/office/drawing/2014/main" id="{603F385D-E6AB-5EB2-B50F-EB0ADE5C8DC8}"/>
              </a:ext>
            </a:extLst>
          </p:cNvPr>
          <p:cNvSpPr>
            <a:spLocks noGrp="1"/>
          </p:cNvSpPr>
          <p:nvPr>
            <p:ph type="title"/>
          </p:nvPr>
        </p:nvSpPr>
        <p:spPr>
          <a:xfrm>
            <a:off x="465695" y="866019"/>
            <a:ext cx="5618019" cy="3204134"/>
          </a:xfrm>
        </p:spPr>
        <p:txBody>
          <a:bodyPr vert="horz" lIns="91440" tIns="45720" rIns="91440" bIns="45720" rtlCol="0" anchor="b">
            <a:noAutofit/>
          </a:bodyPr>
          <a:lstStyle/>
          <a:p>
            <a:pPr algn="l"/>
            <a:r>
              <a:rPr lang="nl-NL" sz="1800" b="1" i="0" u="none" strike="noStrike" dirty="0">
                <a:effectLst/>
                <a:latin typeface="Kalinga" panose="020B0502040204020203" pitchFamily="34" charset="0"/>
                <a:cs typeface="Kalinga" panose="020B0502040204020203" pitchFamily="34" charset="0"/>
              </a:rPr>
              <a:t>Fase 1:</a:t>
            </a:r>
            <a:br>
              <a:rPr lang="nl-NL" sz="1800" b="1" i="0" u="none" strike="noStrike" dirty="0">
                <a:effectLst/>
                <a:latin typeface="Kalinga" panose="020B0502040204020203" pitchFamily="34" charset="0"/>
                <a:cs typeface="Kalinga" panose="020B0502040204020203" pitchFamily="34" charset="0"/>
              </a:rPr>
            </a:br>
            <a:r>
              <a:rPr lang="nl-NL" sz="1800" b="1" dirty="0">
                <a:latin typeface="Kalinga" panose="020B0502040204020203" pitchFamily="34" charset="0"/>
                <a:cs typeface="Kalinga" panose="020B0502040204020203" pitchFamily="34" charset="0"/>
              </a:rPr>
              <a:t>5</a:t>
            </a:r>
            <a:r>
              <a:rPr lang="nl-NL" sz="1800" b="1" i="0" u="none" strike="noStrike" dirty="0">
                <a:effectLst/>
                <a:latin typeface="Kalinga" panose="020B0502040204020203" pitchFamily="34" charset="0"/>
                <a:cs typeface="Kalinga" panose="020B0502040204020203" pitchFamily="34" charset="0"/>
              </a:rPr>
              <a:t> stappen; 5 tussenproducten:</a:t>
            </a:r>
            <a:br>
              <a:rPr lang="nl-NL" sz="1800" b="0" i="0" u="none" strike="noStrike" dirty="0">
                <a:effectLst/>
                <a:latin typeface="Kalinga" panose="020B0502040204020203" pitchFamily="34" charset="0"/>
                <a:cs typeface="Kalinga" panose="020B0502040204020203" pitchFamily="34" charset="0"/>
              </a:rPr>
            </a:br>
            <a:r>
              <a:rPr lang="nl-NL" sz="1800" b="1" i="1" u="none" strike="noStrike" dirty="0">
                <a:effectLst/>
                <a:latin typeface="Kalinga" panose="020B0502040204020203" pitchFamily="34" charset="0"/>
                <a:cs typeface="Kalinga" panose="020B0502040204020203" pitchFamily="34" charset="0"/>
              </a:rPr>
              <a:t>De advieskring kijkt mee op de inhoud van deze tussenproducten.</a:t>
            </a:r>
            <a:endParaRPr lang="en-US" sz="1800" b="1" i="1" dirty="0">
              <a:latin typeface="Kalinga" panose="020B0502040204020203" pitchFamily="34" charset="0"/>
              <a:cs typeface="Kalinga" panose="020B0502040204020203" pitchFamily="34" charset="0"/>
            </a:endParaRPr>
          </a:p>
        </p:txBody>
      </p:sp>
      <p:sp>
        <p:nvSpPr>
          <p:cNvPr id="9" name="Content Placeholder 8">
            <a:extLst>
              <a:ext uri="{FF2B5EF4-FFF2-40B4-BE49-F238E27FC236}">
                <a16:creationId xmlns:a16="http://schemas.microsoft.com/office/drawing/2014/main" id="{FAD37DB3-2A62-B769-3BC4-28F14B6FFE9B}"/>
              </a:ext>
            </a:extLst>
          </p:cNvPr>
          <p:cNvSpPr>
            <a:spLocks noGrp="1"/>
          </p:cNvSpPr>
          <p:nvPr>
            <p:ph idx="1"/>
          </p:nvPr>
        </p:nvSpPr>
        <p:spPr>
          <a:xfrm>
            <a:off x="477980" y="4680772"/>
            <a:ext cx="10674433" cy="1874816"/>
          </a:xfrm>
        </p:spPr>
        <p:txBody>
          <a:bodyPr vert="horz" lIns="91440" tIns="45720" rIns="91440" bIns="45720" rtlCol="0">
            <a:noAutofit/>
          </a:bodyPr>
          <a:lstStyle/>
          <a:p>
            <a:pPr marL="400050" indent="-400050">
              <a:buFont typeface="+mj-lt"/>
              <a:buAutoNum type="romanUcPeriod"/>
            </a:pPr>
            <a:r>
              <a:rPr lang="nl-NL" sz="1800" b="1" i="0" u="none" strike="noStrike" dirty="0">
                <a:solidFill>
                  <a:srgbClr val="F9B146"/>
                </a:solidFill>
                <a:effectLst/>
                <a:latin typeface="Kalinga" panose="020B0502040204020203" pitchFamily="34" charset="0"/>
                <a:cs typeface="Kalinga" panose="020B0502040204020203" pitchFamily="34" charset="0"/>
              </a:rPr>
              <a:t>Karakteristiek van het vak: </a:t>
            </a:r>
            <a:r>
              <a:rPr lang="nl-NL" sz="1800" i="1" u="none" strike="noStrike" dirty="0">
                <a:solidFill>
                  <a:srgbClr val="F9B146"/>
                </a:solidFill>
                <a:effectLst/>
                <a:latin typeface="Kalinga" panose="020B0502040204020203" pitchFamily="34" charset="0"/>
                <a:cs typeface="Kalinga" panose="020B0502040204020203" pitchFamily="34" charset="0"/>
              </a:rPr>
              <a:t>in concept voorgelegd aan advieskring</a:t>
            </a:r>
          </a:p>
          <a:p>
            <a:pPr marL="400050" indent="-400050">
              <a:buFont typeface="+mj-lt"/>
              <a:buAutoNum type="romanUcPeriod"/>
            </a:pPr>
            <a:r>
              <a:rPr lang="nl-NL" sz="1800" b="1" i="0" u="none" strike="noStrike" dirty="0">
                <a:solidFill>
                  <a:srgbClr val="F9B146"/>
                </a:solidFill>
                <a:effectLst/>
                <a:latin typeface="Kalinga" panose="020B0502040204020203" pitchFamily="34" charset="0"/>
                <a:cs typeface="Kalinga" panose="020B0502040204020203" pitchFamily="34" charset="0"/>
              </a:rPr>
              <a:t>Raamwerk van concepteindtermen van het vak: in</a:t>
            </a:r>
            <a:r>
              <a:rPr lang="nl-NL" sz="1800" i="1" u="none" strike="noStrike" dirty="0">
                <a:solidFill>
                  <a:srgbClr val="F9B146"/>
                </a:solidFill>
                <a:effectLst/>
                <a:latin typeface="Kalinga" panose="020B0502040204020203" pitchFamily="34" charset="0"/>
                <a:cs typeface="Kalinga" panose="020B0502040204020203" pitchFamily="34" charset="0"/>
              </a:rPr>
              <a:t> concept voorgelegd aan advieskring</a:t>
            </a:r>
          </a:p>
          <a:p>
            <a:pPr marL="400050" indent="-400050">
              <a:buFont typeface="+mj-lt"/>
              <a:buAutoNum type="romanUcPeriod"/>
            </a:pPr>
            <a:r>
              <a:rPr lang="nl-NL" sz="1800" b="0" i="0" u="none" strike="noStrike" dirty="0">
                <a:effectLst/>
                <a:latin typeface="Kalinga" panose="020B0502040204020203" pitchFamily="34" charset="0"/>
                <a:cs typeface="Kalinga" panose="020B0502040204020203" pitchFamily="34" charset="0"/>
              </a:rPr>
              <a:t>Uitwerking selectie concepteindtermen van het vak</a:t>
            </a:r>
          </a:p>
          <a:p>
            <a:pPr marL="400050" indent="-400050">
              <a:buFont typeface="+mj-lt"/>
              <a:buAutoNum type="romanUcPeriod"/>
            </a:pPr>
            <a:r>
              <a:rPr lang="nl-NL" sz="1800" b="0" i="0" u="none" strike="noStrike" dirty="0">
                <a:effectLst/>
                <a:latin typeface="Kalinga" panose="020B0502040204020203" pitchFamily="34" charset="0"/>
                <a:cs typeface="Kalinga" panose="020B0502040204020203" pitchFamily="34" charset="0"/>
              </a:rPr>
              <a:t>Uitwerking volledige set concepteindtermen en verdeling CE-SE</a:t>
            </a:r>
          </a:p>
          <a:p>
            <a:pPr marL="400050" indent="-400050">
              <a:buFont typeface="+mj-lt"/>
              <a:buAutoNum type="romanUcPeriod"/>
            </a:pPr>
            <a:r>
              <a:rPr lang="nl-NL" sz="1800" b="0" i="0" u="none" strike="noStrike" dirty="0">
                <a:effectLst/>
                <a:latin typeface="Kalinga" panose="020B0502040204020203" pitchFamily="34" charset="0"/>
                <a:cs typeface="Kalinga" panose="020B0502040204020203" pitchFamily="34" charset="0"/>
              </a:rPr>
              <a:t>Conceptexamenprogramma van het vak + toelichtingsdocument</a:t>
            </a:r>
            <a:br>
              <a:rPr lang="nl-NL" sz="1800" b="0" i="0" u="none" strike="noStrike" dirty="0">
                <a:effectLst/>
                <a:latin typeface="Kalinga" panose="020B0502040204020203" pitchFamily="34" charset="0"/>
                <a:cs typeface="Kalinga" panose="020B0502040204020203" pitchFamily="34" charset="0"/>
              </a:rPr>
            </a:br>
            <a:endParaRPr lang="en-US" sz="1600" b="1" dirty="0">
              <a:solidFill>
                <a:srgbClr val="E2914B"/>
              </a:solidFill>
              <a:latin typeface="Kalinga" panose="020B0502040204020203" pitchFamily="34" charset="0"/>
              <a:cs typeface="Kalinga" panose="020B0502040204020203" pitchFamily="34" charset="0"/>
            </a:endParaRPr>
          </a:p>
        </p:txBody>
      </p:sp>
    </p:spTree>
    <p:extLst>
      <p:ext uri="{BB962C8B-B14F-4D97-AF65-F5344CB8AC3E}">
        <p14:creationId xmlns:p14="http://schemas.microsoft.com/office/powerpoint/2010/main" val="294136162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33594" y="0"/>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2" name="Titel 1">
            <a:extLst>
              <a:ext uri="{FF2B5EF4-FFF2-40B4-BE49-F238E27FC236}">
                <a16:creationId xmlns:a16="http://schemas.microsoft.com/office/drawing/2014/main" id="{BF098EB7-75AC-7EFE-DD6B-C3D986AE08F7}"/>
              </a:ext>
            </a:extLst>
          </p:cNvPr>
          <p:cNvSpPr>
            <a:spLocks noGrp="1"/>
          </p:cNvSpPr>
          <p:nvPr>
            <p:ph type="title"/>
          </p:nvPr>
        </p:nvSpPr>
        <p:spPr>
          <a:xfrm>
            <a:off x="477981" y="856696"/>
            <a:ext cx="11532311" cy="3204134"/>
          </a:xfrm>
          <a:solidFill>
            <a:schemeClr val="bg1">
              <a:lumMod val="95000"/>
              <a:lumOff val="5000"/>
            </a:schemeClr>
          </a:solidFill>
        </p:spPr>
        <p:txBody>
          <a:bodyPr vert="horz" lIns="91440" tIns="45720" rIns="91440" bIns="45720" rtlCol="0" anchor="b">
            <a:normAutofit/>
          </a:bodyPr>
          <a:lstStyle/>
          <a:p>
            <a:pPr marL="15875" indent="-15875"/>
            <a:r>
              <a:rPr lang="en-US" sz="2800" b="1" dirty="0" err="1">
                <a:solidFill>
                  <a:srgbClr val="F9B146"/>
                </a:solidFill>
                <a:latin typeface="Kalinga" panose="020B0502040204020203" pitchFamily="34" charset="0"/>
                <a:cs typeface="Kalinga" panose="020B0502040204020203" pitchFamily="34" charset="0"/>
              </a:rPr>
              <a:t>Kenmerken</a:t>
            </a:r>
            <a:r>
              <a:rPr lang="en-US" sz="2800" b="1" dirty="0">
                <a:solidFill>
                  <a:srgbClr val="F9B146"/>
                </a:solidFill>
                <a:latin typeface="Kalinga" panose="020B0502040204020203" pitchFamily="34" charset="0"/>
                <a:cs typeface="Kalinga" panose="020B0502040204020203" pitchFamily="34" charset="0"/>
              </a:rPr>
              <a:t> van GTC </a:t>
            </a:r>
            <a:r>
              <a:rPr lang="en-US" sz="2800" b="1" dirty="0" err="1">
                <a:solidFill>
                  <a:srgbClr val="F9B146"/>
                </a:solidFill>
                <a:latin typeface="Kalinga" panose="020B0502040204020203" pitchFamily="34" charset="0"/>
                <a:cs typeface="Kalinga" panose="020B0502040204020203" pitchFamily="34" charset="0"/>
              </a:rPr>
              <a:t>en</a:t>
            </a:r>
            <a:r>
              <a:rPr lang="en-US" sz="2800" b="1" dirty="0">
                <a:solidFill>
                  <a:srgbClr val="F9B146"/>
                </a:solidFill>
                <a:latin typeface="Kalinga" panose="020B0502040204020203" pitchFamily="34" charset="0"/>
                <a:cs typeface="Kalinga" panose="020B0502040204020203" pitchFamily="34" charset="0"/>
              </a:rPr>
              <a:t> LTC</a:t>
            </a:r>
            <a:br>
              <a:rPr lang="en-US" sz="2800" b="1" dirty="0">
                <a:solidFill>
                  <a:srgbClr val="F9B146"/>
                </a:solidFill>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I. Constructie van het vreemde: wat is het vreemde?</a:t>
            </a:r>
            <a:br>
              <a:rPr lang="nl-NL" sz="2800" dirty="0">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II. Perspectieven op het vreemde: wat valt er te vinden van het vreemde</a:t>
            </a:r>
            <a:br>
              <a:rPr lang="nl-NL" sz="2800" dirty="0">
                <a:latin typeface="Kalinga" panose="020B0502040204020203" pitchFamily="34" charset="0"/>
                <a:cs typeface="Kalinga" panose="020B0502040204020203" pitchFamily="34" charset="0"/>
              </a:rPr>
            </a:br>
            <a:r>
              <a:rPr lang="nl-NL" sz="2800" dirty="0">
                <a:latin typeface="Kalinga" panose="020B0502040204020203" pitchFamily="34" charset="0"/>
                <a:cs typeface="Kalinga" panose="020B0502040204020203" pitchFamily="34" charset="0"/>
              </a:rPr>
              <a:t>III. Reflectie op het eigene: wat betekent het vreemde voor </a:t>
            </a:r>
            <a:r>
              <a:rPr lang="nl-NL" sz="2800" dirty="0" err="1">
                <a:latin typeface="Kalinga" panose="020B0502040204020203" pitchFamily="34" charset="0"/>
                <a:cs typeface="Kalinga" panose="020B0502040204020203" pitchFamily="34" charset="0"/>
              </a:rPr>
              <a:t>mijzelf?</a:t>
            </a:r>
            <a:r>
              <a:rPr lang="nl-NL" sz="2800" b="1" dirty="0" err="1">
                <a:effectLst/>
                <a:latin typeface="Kalinga" panose="020B0502040204020203" pitchFamily="34" charset="0"/>
                <a:cs typeface="Kalinga" panose="020B0502040204020203" pitchFamily="34" charset="0"/>
              </a:rPr>
              <a:t>I</a:t>
            </a:r>
            <a:r>
              <a:rPr lang="nl-NL" sz="2800" b="1" dirty="0">
                <a:effectLst/>
                <a:latin typeface="Kalinga" panose="020B0502040204020203" pitchFamily="34" charset="0"/>
                <a:cs typeface="Kalinga" panose="020B0502040204020203" pitchFamily="34" charset="0"/>
              </a:rPr>
              <a:t>. </a:t>
            </a:r>
            <a:br>
              <a:rPr lang="nl-NL" sz="2800" b="1" dirty="0">
                <a:effectLst/>
                <a:latin typeface="Kalinga" panose="020B0502040204020203" pitchFamily="34" charset="0"/>
                <a:cs typeface="Kalinga" panose="020B0502040204020203" pitchFamily="34" charset="0"/>
              </a:rPr>
            </a:br>
            <a:r>
              <a:rPr lang="nl-NL" sz="2800" b="1" dirty="0">
                <a:solidFill>
                  <a:srgbClr val="F9B146"/>
                </a:solidFill>
                <a:effectLst/>
                <a:latin typeface="Kalinga" panose="020B0502040204020203" pitchFamily="34" charset="0"/>
                <a:cs typeface="Kalinga" panose="020B0502040204020203" pitchFamily="34" charset="0"/>
              </a:rPr>
              <a:t>Griekse taal en cultuur en Latijnse taal en cultuur als schoolvak </a:t>
            </a:r>
            <a:br>
              <a:rPr lang="nl-NL" sz="2800" b="1" dirty="0">
                <a:solidFill>
                  <a:srgbClr val="F9B146"/>
                </a:solidFill>
                <a:effectLst/>
                <a:latin typeface="Kalinga" panose="020B0502040204020203" pitchFamily="34" charset="0"/>
                <a:cs typeface="Kalinga" panose="020B0502040204020203" pitchFamily="34" charset="0"/>
              </a:rPr>
            </a:br>
            <a:r>
              <a:rPr lang="nl-NL" sz="2800" b="1" dirty="0">
                <a:solidFill>
                  <a:srgbClr val="F9B146"/>
                </a:solidFill>
                <a:effectLst/>
                <a:latin typeface="Kalinga" panose="020B0502040204020203" pitchFamily="34" charset="0"/>
                <a:cs typeface="Kalinga" panose="020B0502040204020203" pitchFamily="34" charset="0"/>
              </a:rPr>
              <a:t>Inhoudelijke aansluiting bij andere schoolvakken in de bovenbouw</a:t>
            </a:r>
            <a:endParaRPr lang="en-US" sz="2800" b="1" i="1" dirty="0">
              <a:latin typeface="Kalinga" panose="020B0502040204020203" pitchFamily="34" charset="0"/>
              <a:cs typeface="Kalinga" panose="020B0502040204020203" pitchFamily="34" charset="0"/>
            </a:endParaRPr>
          </a:p>
        </p:txBody>
      </p:sp>
      <p:sp>
        <p:nvSpPr>
          <p:cNvPr id="3" name="Content Placeholder 8">
            <a:extLst>
              <a:ext uri="{FF2B5EF4-FFF2-40B4-BE49-F238E27FC236}">
                <a16:creationId xmlns:a16="http://schemas.microsoft.com/office/drawing/2014/main" id="{00C5DEA3-64BE-ABBB-214B-F0C14CB07A12}"/>
              </a:ext>
            </a:extLst>
          </p:cNvPr>
          <p:cNvSpPr>
            <a:spLocks noGrp="1"/>
          </p:cNvSpPr>
          <p:nvPr>
            <p:ph idx="1"/>
          </p:nvPr>
        </p:nvSpPr>
        <p:spPr>
          <a:xfrm>
            <a:off x="477981" y="4680772"/>
            <a:ext cx="11330392" cy="2090410"/>
          </a:xfrm>
        </p:spPr>
        <p:txBody>
          <a:bodyPr vert="horz" lIns="91440" tIns="45720" rIns="91440" bIns="45720" rtlCol="0">
            <a:noAutofit/>
          </a:bodyPr>
          <a:lstStyle/>
          <a:p>
            <a:pPr marL="0" indent="0">
              <a:buNone/>
            </a:pPr>
            <a:endParaRPr lang="en-US" b="1" i="1" dirty="0">
              <a:latin typeface="Kalinga" panose="020B0502040204020203" pitchFamily="34" charset="0"/>
              <a:cs typeface="Kalinga" panose="020B0502040204020203" pitchFamily="34" charset="0"/>
            </a:endParaRPr>
          </a:p>
          <a:p>
            <a:pPr marL="0" indent="0">
              <a:buNone/>
            </a:pPr>
            <a:r>
              <a:rPr lang="nl-NL" sz="2400" b="1" i="1" dirty="0">
                <a:latin typeface="Kalinga" panose="020B0502040204020203" pitchFamily="34" charset="0"/>
                <a:cs typeface="Kalinga" panose="020B0502040204020203" pitchFamily="34" charset="0"/>
              </a:rPr>
              <a:t>Reactie op de </a:t>
            </a:r>
          </a:p>
          <a:p>
            <a:pPr marL="0" indent="0">
              <a:buNone/>
            </a:pPr>
            <a:r>
              <a:rPr lang="nl-NL" sz="2400" b="1" i="1" dirty="0">
                <a:latin typeface="Kalinga" panose="020B0502040204020203" pitchFamily="34" charset="0"/>
                <a:cs typeface="Kalinga" panose="020B0502040204020203" pitchFamily="34" charset="0"/>
              </a:rPr>
              <a:t>conceptkarakteristiek</a:t>
            </a:r>
            <a:endParaRPr lang="nl-NL" sz="2400" b="1" dirty="0">
              <a:effectLst/>
              <a:latin typeface="Kalinga" panose="020B0502040204020203" pitchFamily="34" charset="0"/>
              <a:cs typeface="Kalinga" panose="020B0502040204020203" pitchFamily="34" charset="0"/>
            </a:endParaRPr>
          </a:p>
        </p:txBody>
      </p:sp>
      <p:sp>
        <p:nvSpPr>
          <p:cNvPr id="6" name="Tekstvak 5">
            <a:extLst>
              <a:ext uri="{FF2B5EF4-FFF2-40B4-BE49-F238E27FC236}">
                <a16:creationId xmlns:a16="http://schemas.microsoft.com/office/drawing/2014/main" id="{40F90EC1-77B1-1859-4166-76D7CCAD36B4}"/>
              </a:ext>
            </a:extLst>
          </p:cNvPr>
          <p:cNvSpPr txBox="1"/>
          <p:nvPr/>
        </p:nvSpPr>
        <p:spPr>
          <a:xfrm>
            <a:off x="4747846" y="4557471"/>
            <a:ext cx="7234755" cy="1938992"/>
          </a:xfrm>
          <a:prstGeom prst="rect">
            <a:avLst/>
          </a:prstGeom>
          <a:solidFill>
            <a:srgbClr val="F9B146"/>
          </a:solidFill>
        </p:spPr>
        <p:txBody>
          <a:bodyPr wrap="square" rtlCol="0">
            <a:spAutoFit/>
          </a:bodyPr>
          <a:lstStyle/>
          <a:p>
            <a:pPr marL="342900" indent="-342900">
              <a:buFont typeface="+mj-lt"/>
              <a:buAutoNum type="arabicPeriod"/>
            </a:pPr>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Adviesvragenkomt eigenheid van vak voldoende tot zijn recht (wel/niet? Aanvullingen?</a:t>
            </a:r>
          </a:p>
          <a:p>
            <a:pPr marL="342900" indent="-342900">
              <a:buFont typeface="+mj-lt"/>
              <a:buAutoNum type="arabicPeriod"/>
            </a:pPr>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Is er groot bezwaar tegen een element?</a:t>
            </a:r>
          </a:p>
          <a:p>
            <a:pPr marL="342900" indent="-342900">
              <a:buFont typeface="+mj-lt"/>
              <a:buAutoNum type="arabicPeriod"/>
            </a:pPr>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Alternatief voor ‘vreemde-eigene’? (</a:t>
            </a:r>
            <a:r>
              <a:rPr lang="nl-NL" sz="2000" b="1" dirty="0" err="1">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z.v.d</a:t>
            </a:r>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a:t>
            </a:r>
          </a:p>
          <a:p>
            <a:pPr marL="342900" indent="-342900">
              <a:buFont typeface="+mj-lt"/>
              <a:buAutoNum type="arabicPeriod"/>
            </a:pPr>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Thematische aanpak is noodzakelijk om reflectie op het eigen te realiseren. Ja/Nee?</a:t>
            </a:r>
          </a:p>
        </p:txBody>
      </p:sp>
    </p:spTree>
    <p:extLst>
      <p:ext uri="{BB962C8B-B14F-4D97-AF65-F5344CB8AC3E}">
        <p14:creationId xmlns:p14="http://schemas.microsoft.com/office/powerpoint/2010/main" val="2795368428"/>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5" y="516"/>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8" name="Tekstvak 7">
            <a:extLst>
              <a:ext uri="{FF2B5EF4-FFF2-40B4-BE49-F238E27FC236}">
                <a16:creationId xmlns:a16="http://schemas.microsoft.com/office/drawing/2014/main" id="{4A012956-C1D6-7245-A123-2826C0D5E151}"/>
              </a:ext>
            </a:extLst>
          </p:cNvPr>
          <p:cNvSpPr txBox="1"/>
          <p:nvPr/>
        </p:nvSpPr>
        <p:spPr>
          <a:xfrm>
            <a:off x="472936" y="1382607"/>
            <a:ext cx="4807402" cy="400110"/>
          </a:xfrm>
          <a:prstGeom prst="rect">
            <a:avLst/>
          </a:prstGeom>
          <a:solidFill>
            <a:srgbClr val="F9B146"/>
          </a:solidFill>
        </p:spPr>
        <p:txBody>
          <a:bodyPr wrap="square" rtlCol="0">
            <a:spAutoFit/>
          </a:bodyPr>
          <a:lstStyle/>
          <a:p>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Vraag 1</a:t>
            </a:r>
            <a:endParaRPr lang="nl-NL" sz="2000" b="1" dirty="0">
              <a:solidFill>
                <a:schemeClr val="bg1">
                  <a:lumMod val="85000"/>
                  <a:lumOff val="15000"/>
                </a:schemeClr>
              </a:solidFill>
              <a:effectLst/>
              <a:latin typeface="Kalinga" panose="020B0502040204020203" pitchFamily="34" charset="0"/>
              <a:ea typeface="Times New Roman" panose="02020603050405020304" pitchFamily="18" charset="0"/>
              <a:cs typeface="Kalinga" panose="020B0502040204020203" pitchFamily="34" charset="0"/>
            </a:endParaRPr>
          </a:p>
        </p:txBody>
      </p:sp>
      <p:sp>
        <p:nvSpPr>
          <p:cNvPr id="6" name="Rectangle 2">
            <a:extLst>
              <a:ext uri="{FF2B5EF4-FFF2-40B4-BE49-F238E27FC236}">
                <a16:creationId xmlns:a16="http://schemas.microsoft.com/office/drawing/2014/main" id="{0B702DBD-A2F6-4D54-AD8D-4DD6C5981B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a:extLst>
              <a:ext uri="{FF2B5EF4-FFF2-40B4-BE49-F238E27FC236}">
                <a16:creationId xmlns:a16="http://schemas.microsoft.com/office/drawing/2014/main" id="{AF2D881B-533B-AC3C-5ED3-B6AEC812CF8D}"/>
              </a:ext>
            </a:extLst>
          </p:cNvPr>
          <p:cNvSpPr>
            <a:spLocks noChangeArrowheads="1"/>
          </p:cNvSpPr>
          <p:nvPr/>
        </p:nvSpPr>
        <p:spPr bwMode="auto">
          <a:xfrm>
            <a:off x="3" y="-262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tangle 2">
            <a:extLst>
              <a:ext uri="{FF2B5EF4-FFF2-40B4-BE49-F238E27FC236}">
                <a16:creationId xmlns:a16="http://schemas.microsoft.com/office/drawing/2014/main" id="{2610919A-47BD-644D-D1A7-2CECBAB35E1A}"/>
              </a:ext>
            </a:extLst>
          </p:cNvPr>
          <p:cNvSpPr>
            <a:spLocks noGrp="1" noChangeArrowheads="1"/>
          </p:cNvSpPr>
          <p:nvPr>
            <p:ph idx="1"/>
          </p:nvPr>
        </p:nvSpPr>
        <p:spPr bwMode="auto">
          <a:xfrm>
            <a:off x="465696" y="2719035"/>
            <a:ext cx="6181290" cy="1208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l-NL" sz="2000" dirty="0">
                <a:effectLst/>
                <a:latin typeface="Kalinga" panose="020B0502040204020203" pitchFamily="34" charset="0"/>
                <a:cs typeface="Kalinga" panose="020B0502040204020203" pitchFamily="34" charset="0"/>
              </a:rPr>
              <a:t>Laat de conceptkarakteristiek de eigenheid van GTC en LTC voldoende tot zijn recht komen? Waarom wel/niet en welke aanpassingen acht de advieskring eventueel nodig? </a:t>
            </a:r>
          </a:p>
        </p:txBody>
      </p:sp>
    </p:spTree>
    <p:extLst>
      <p:ext uri="{BB962C8B-B14F-4D97-AF65-F5344CB8AC3E}">
        <p14:creationId xmlns:p14="http://schemas.microsoft.com/office/powerpoint/2010/main" val="145892405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5" y="516"/>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8" name="Tekstvak 7">
            <a:extLst>
              <a:ext uri="{FF2B5EF4-FFF2-40B4-BE49-F238E27FC236}">
                <a16:creationId xmlns:a16="http://schemas.microsoft.com/office/drawing/2014/main" id="{4A012956-C1D6-7245-A123-2826C0D5E151}"/>
              </a:ext>
            </a:extLst>
          </p:cNvPr>
          <p:cNvSpPr txBox="1"/>
          <p:nvPr/>
        </p:nvSpPr>
        <p:spPr>
          <a:xfrm>
            <a:off x="472936" y="1382607"/>
            <a:ext cx="4807402" cy="400110"/>
          </a:xfrm>
          <a:prstGeom prst="rect">
            <a:avLst/>
          </a:prstGeom>
          <a:solidFill>
            <a:srgbClr val="F9B146"/>
          </a:solidFill>
        </p:spPr>
        <p:txBody>
          <a:bodyPr wrap="square" rtlCol="0">
            <a:spAutoFit/>
          </a:bodyPr>
          <a:lstStyle/>
          <a:p>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Vraag 2</a:t>
            </a:r>
            <a:endParaRPr lang="nl-NL" sz="2000" b="1" dirty="0">
              <a:solidFill>
                <a:schemeClr val="bg1">
                  <a:lumMod val="85000"/>
                  <a:lumOff val="15000"/>
                </a:schemeClr>
              </a:solidFill>
              <a:effectLst/>
              <a:latin typeface="Kalinga" panose="020B0502040204020203" pitchFamily="34" charset="0"/>
              <a:ea typeface="Times New Roman" panose="02020603050405020304" pitchFamily="18" charset="0"/>
              <a:cs typeface="Kalinga" panose="020B0502040204020203" pitchFamily="34" charset="0"/>
            </a:endParaRPr>
          </a:p>
        </p:txBody>
      </p:sp>
      <p:sp>
        <p:nvSpPr>
          <p:cNvPr id="6" name="Rectangle 2">
            <a:extLst>
              <a:ext uri="{FF2B5EF4-FFF2-40B4-BE49-F238E27FC236}">
                <a16:creationId xmlns:a16="http://schemas.microsoft.com/office/drawing/2014/main" id="{0B702DBD-A2F6-4D54-AD8D-4DD6C5981B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a:extLst>
              <a:ext uri="{FF2B5EF4-FFF2-40B4-BE49-F238E27FC236}">
                <a16:creationId xmlns:a16="http://schemas.microsoft.com/office/drawing/2014/main" id="{AF2D881B-533B-AC3C-5ED3-B6AEC812CF8D}"/>
              </a:ext>
            </a:extLst>
          </p:cNvPr>
          <p:cNvSpPr>
            <a:spLocks noChangeArrowheads="1"/>
          </p:cNvSpPr>
          <p:nvPr/>
        </p:nvSpPr>
        <p:spPr bwMode="auto">
          <a:xfrm>
            <a:off x="3" y="-262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tangle 2">
            <a:extLst>
              <a:ext uri="{FF2B5EF4-FFF2-40B4-BE49-F238E27FC236}">
                <a16:creationId xmlns:a16="http://schemas.microsoft.com/office/drawing/2014/main" id="{2610919A-47BD-644D-D1A7-2CECBAB35E1A}"/>
              </a:ext>
            </a:extLst>
          </p:cNvPr>
          <p:cNvSpPr>
            <a:spLocks noGrp="1" noChangeArrowheads="1"/>
          </p:cNvSpPr>
          <p:nvPr>
            <p:ph idx="1"/>
          </p:nvPr>
        </p:nvSpPr>
        <p:spPr bwMode="auto">
          <a:xfrm>
            <a:off x="465696" y="2857534"/>
            <a:ext cx="6181290" cy="93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l-NL" sz="2000" b="1" dirty="0">
                <a:effectLst/>
                <a:latin typeface="Kalinga" panose="020B0502040204020203" pitchFamily="34" charset="0"/>
                <a:cs typeface="Kalinga" panose="020B0502040204020203" pitchFamily="34" charset="0"/>
              </a:rPr>
              <a:t>Heeft de advieskring een groot bezwaar tegen een essentieel element in de tekst en/of mist de advieskring een belangrijk element in de tekst?</a:t>
            </a:r>
          </a:p>
        </p:txBody>
      </p:sp>
    </p:spTree>
    <p:extLst>
      <p:ext uri="{BB962C8B-B14F-4D97-AF65-F5344CB8AC3E}">
        <p14:creationId xmlns:p14="http://schemas.microsoft.com/office/powerpoint/2010/main" val="404262896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42846" y="10699"/>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8" name="Tekstvak 7">
            <a:extLst>
              <a:ext uri="{FF2B5EF4-FFF2-40B4-BE49-F238E27FC236}">
                <a16:creationId xmlns:a16="http://schemas.microsoft.com/office/drawing/2014/main" id="{4A012956-C1D6-7245-A123-2826C0D5E151}"/>
              </a:ext>
            </a:extLst>
          </p:cNvPr>
          <p:cNvSpPr txBox="1"/>
          <p:nvPr/>
        </p:nvSpPr>
        <p:spPr>
          <a:xfrm>
            <a:off x="472936" y="1102438"/>
            <a:ext cx="11204641" cy="1015663"/>
          </a:xfrm>
          <a:prstGeom prst="rect">
            <a:avLst/>
          </a:prstGeom>
          <a:solidFill>
            <a:srgbClr val="F9B146"/>
          </a:solidFill>
        </p:spPr>
        <p:txBody>
          <a:bodyPr wrap="square" rtlCol="0">
            <a:spAutoFit/>
          </a:bodyPr>
          <a:lstStyle/>
          <a:p>
            <a:r>
              <a:rPr lang="nl-NL" sz="2000" b="1" dirty="0">
                <a:solidFill>
                  <a:schemeClr val="bg1">
                    <a:lumMod val="95000"/>
                    <a:lumOff val="5000"/>
                  </a:schemeClr>
                </a:solidFill>
                <a:latin typeface="Kalinga" panose="020B0502040204020203" pitchFamily="34" charset="0"/>
                <a:ea typeface="Times New Roman" panose="02020603050405020304" pitchFamily="18" charset="0"/>
                <a:cs typeface="Kalinga" panose="020B0502040204020203" pitchFamily="34" charset="0"/>
              </a:rPr>
              <a:t>Vraag 3: </a:t>
            </a:r>
            <a:r>
              <a:rPr lang="nl-NL" sz="2000" b="1" dirty="0">
                <a:solidFill>
                  <a:schemeClr val="bg1">
                    <a:lumMod val="95000"/>
                    <a:lumOff val="5000"/>
                  </a:schemeClr>
                </a:solidFill>
                <a:effectLst/>
                <a:latin typeface="Kalinga" panose="020B0502040204020203" pitchFamily="34" charset="0"/>
                <a:cs typeface="Kalinga" panose="020B0502040204020203" pitchFamily="34" charset="0"/>
              </a:rPr>
              <a:t>Vindt de advieskring het een goed idee om het hoofddoel te formuleren zoals </a:t>
            </a:r>
            <a:r>
              <a:rPr lang="nl-NL" sz="2000" b="1" dirty="0" err="1">
                <a:solidFill>
                  <a:schemeClr val="bg1">
                    <a:lumMod val="95000"/>
                    <a:lumOff val="5000"/>
                  </a:schemeClr>
                </a:solidFill>
                <a:effectLst/>
                <a:latin typeface="Kalinga" panose="020B0502040204020203" pitchFamily="34" charset="0"/>
                <a:cs typeface="Kalinga" panose="020B0502040204020203" pitchFamily="34" charset="0"/>
              </a:rPr>
              <a:t>één</a:t>
            </a:r>
            <a:r>
              <a:rPr lang="nl-NL" sz="2000" b="1" dirty="0">
                <a:solidFill>
                  <a:schemeClr val="bg1">
                    <a:lumMod val="95000"/>
                    <a:lumOff val="5000"/>
                  </a:schemeClr>
                </a:solidFill>
                <a:effectLst/>
                <a:latin typeface="Kalinga" panose="020B0502040204020203" pitchFamily="34" charset="0"/>
                <a:cs typeface="Kalinga" panose="020B0502040204020203" pitchFamily="34" charset="0"/>
              </a:rPr>
              <a:t> van onderstaande suggesties? Zo ja, welke? Zo nee, heeft de advieskring eventueel andere suggesties? </a:t>
            </a:r>
            <a:endParaRPr lang="nl-NL" sz="2000" b="1" dirty="0">
              <a:solidFill>
                <a:schemeClr val="bg1">
                  <a:lumMod val="95000"/>
                  <a:lumOff val="5000"/>
                </a:schemeClr>
              </a:solidFill>
              <a:effectLst/>
              <a:latin typeface="Kalinga" panose="020B0502040204020203" pitchFamily="34" charset="0"/>
              <a:ea typeface="Times New Roman" panose="02020603050405020304" pitchFamily="18" charset="0"/>
              <a:cs typeface="Kalinga" panose="020B0502040204020203" pitchFamily="34" charset="0"/>
            </a:endParaRPr>
          </a:p>
        </p:txBody>
      </p:sp>
      <p:sp>
        <p:nvSpPr>
          <p:cNvPr id="3" name="Titel 1">
            <a:extLst>
              <a:ext uri="{FF2B5EF4-FFF2-40B4-BE49-F238E27FC236}">
                <a16:creationId xmlns:a16="http://schemas.microsoft.com/office/drawing/2014/main" id="{91DF3F86-BAC6-A975-167B-782D1B7DFCD7}"/>
              </a:ext>
            </a:extLst>
          </p:cNvPr>
          <p:cNvSpPr>
            <a:spLocks noGrp="1"/>
          </p:cNvSpPr>
          <p:nvPr>
            <p:ph type="title"/>
          </p:nvPr>
        </p:nvSpPr>
        <p:spPr>
          <a:xfrm>
            <a:off x="465694" y="4481056"/>
            <a:ext cx="11474259" cy="2148340"/>
          </a:xfrm>
          <a:solidFill>
            <a:schemeClr val="bg1">
              <a:lumMod val="95000"/>
              <a:lumOff val="5000"/>
            </a:schemeClr>
          </a:solidFill>
        </p:spPr>
        <p:txBody>
          <a:bodyPr vert="horz" lIns="91440" tIns="45720" rIns="91440" bIns="45720" rtlCol="0" anchor="b">
            <a:noAutofit/>
          </a:bodyPr>
          <a:lstStyle/>
          <a:p>
            <a:r>
              <a:rPr lang="nl-NL" sz="2000" b="1" i="1" u="sng" dirty="0">
                <a:solidFill>
                  <a:srgbClr val="F9B146"/>
                </a:solidFill>
                <a:effectLst/>
                <a:latin typeface="Kalinga" panose="020B0502040204020203" pitchFamily="34" charset="0"/>
                <a:cs typeface="Kalinga" panose="020B0502040204020203" pitchFamily="34" charset="0"/>
              </a:rPr>
              <a:t>Reflectie op het eigene via de spiegel van de oudheid </a:t>
            </a:r>
            <a:br>
              <a:rPr lang="nl-NL" sz="2000" i="1" dirty="0">
                <a:solidFill>
                  <a:srgbClr val="F9B146"/>
                </a:solidFill>
                <a:effectLst/>
                <a:latin typeface="Kalinga" panose="020B0502040204020203" pitchFamily="34" charset="0"/>
                <a:cs typeface="Kalinga" panose="020B0502040204020203" pitchFamily="34" charset="0"/>
              </a:rPr>
            </a:br>
            <a:r>
              <a:rPr lang="nl-NL" sz="2000" dirty="0">
                <a:solidFill>
                  <a:srgbClr val="F9B146"/>
                </a:solidFill>
                <a:effectLst/>
                <a:latin typeface="Kalinga" panose="020B0502040204020203" pitchFamily="34" charset="0"/>
                <a:cs typeface="Kalinga" panose="020B0502040204020203" pitchFamily="34" charset="0"/>
              </a:rPr>
              <a:t>Het voordeel van deze formulering is de herkenbaarheid voor het veld) </a:t>
            </a:r>
            <a:br>
              <a:rPr lang="nl-NL" sz="2000" dirty="0">
                <a:solidFill>
                  <a:srgbClr val="F9B146"/>
                </a:solidFill>
                <a:effectLst/>
                <a:latin typeface="Kalinga" panose="020B0502040204020203" pitchFamily="34" charset="0"/>
                <a:cs typeface="Kalinga" panose="020B0502040204020203" pitchFamily="34" charset="0"/>
              </a:rPr>
            </a:br>
            <a:r>
              <a:rPr lang="nl-NL" sz="2000" b="1" i="1" u="sng" dirty="0">
                <a:solidFill>
                  <a:srgbClr val="F9B146"/>
                </a:solidFill>
                <a:effectLst/>
                <a:latin typeface="Kalinga" panose="020B0502040204020203" pitchFamily="34" charset="0"/>
                <a:cs typeface="Kalinga" panose="020B0502040204020203" pitchFamily="34" charset="0"/>
              </a:rPr>
              <a:t>Intercultureel bewustzijn</a:t>
            </a:r>
            <a:br>
              <a:rPr lang="nl-NL" sz="2000" b="1" i="1" u="sng" dirty="0">
                <a:solidFill>
                  <a:srgbClr val="F9B146"/>
                </a:solidFill>
                <a:effectLst/>
                <a:latin typeface="Kalinga" panose="020B0502040204020203" pitchFamily="34" charset="0"/>
                <a:cs typeface="Kalinga" panose="020B0502040204020203" pitchFamily="34" charset="0"/>
              </a:rPr>
            </a:br>
            <a:r>
              <a:rPr lang="nl-NL" sz="2000" dirty="0">
                <a:solidFill>
                  <a:srgbClr val="F9B146"/>
                </a:solidFill>
                <a:effectLst/>
                <a:latin typeface="Kalinga" panose="020B0502040204020203" pitchFamily="34" charset="0"/>
                <a:cs typeface="Kalinga" panose="020B0502040204020203" pitchFamily="34" charset="0"/>
              </a:rPr>
              <a:t>Het voordeel van deze formulering is de aansluiting bij </a:t>
            </a:r>
            <a:r>
              <a:rPr lang="nl-NL" sz="2000" dirty="0" err="1">
                <a:solidFill>
                  <a:srgbClr val="F9B146"/>
                </a:solidFill>
                <a:effectLst/>
                <a:latin typeface="Kalinga" panose="020B0502040204020203" pitchFamily="34" charset="0"/>
                <a:cs typeface="Kalinga" panose="020B0502040204020203" pitchFamily="34" charset="0"/>
              </a:rPr>
              <a:t>literatuurdidactisch</a:t>
            </a:r>
            <a:r>
              <a:rPr lang="nl-NL" sz="2000" dirty="0">
                <a:solidFill>
                  <a:srgbClr val="F9B146"/>
                </a:solidFill>
                <a:effectLst/>
                <a:latin typeface="Kalinga" panose="020B0502040204020203" pitchFamily="34" charset="0"/>
                <a:cs typeface="Kalinga" panose="020B0502040204020203" pitchFamily="34" charset="0"/>
              </a:rPr>
              <a:t> onderzoek en bij de conceptexamenprogramma’s van de moderne vreemde talen die spreken </a:t>
            </a:r>
            <a:br>
              <a:rPr lang="nl-NL" sz="2000" dirty="0">
                <a:solidFill>
                  <a:srgbClr val="F9B146"/>
                </a:solidFill>
                <a:effectLst/>
                <a:latin typeface="Kalinga" panose="020B0502040204020203" pitchFamily="34" charset="0"/>
                <a:cs typeface="Kalinga" panose="020B0502040204020203" pitchFamily="34" charset="0"/>
              </a:rPr>
            </a:br>
            <a:r>
              <a:rPr lang="nl-NL" sz="2000" dirty="0">
                <a:solidFill>
                  <a:srgbClr val="F9B146"/>
                </a:solidFill>
                <a:effectLst/>
                <a:latin typeface="Kalinga" panose="020B0502040204020203" pitchFamily="34" charset="0"/>
                <a:cs typeface="Kalinga" panose="020B0502040204020203" pitchFamily="34" charset="0"/>
              </a:rPr>
              <a:t>van </a:t>
            </a:r>
            <a:r>
              <a:rPr lang="nl-NL" sz="2000" i="1" dirty="0">
                <a:solidFill>
                  <a:srgbClr val="F9B146"/>
                </a:solidFill>
                <a:effectLst/>
                <a:latin typeface="Kalinga" panose="020B0502040204020203" pitchFamily="34" charset="0"/>
                <a:cs typeface="Kalinga" panose="020B0502040204020203" pitchFamily="34" charset="0"/>
              </a:rPr>
              <a:t>interculturele competentie</a:t>
            </a:r>
            <a:r>
              <a:rPr lang="nl-NL" sz="2000" dirty="0">
                <a:solidFill>
                  <a:srgbClr val="F9B146"/>
                </a:solidFill>
                <a:effectLst/>
                <a:latin typeface="Kalinga" panose="020B0502040204020203" pitchFamily="34" charset="0"/>
                <a:cs typeface="Kalinga" panose="020B0502040204020203" pitchFamily="34" charset="0"/>
              </a:rPr>
              <a:t>.</a:t>
            </a:r>
            <a:br>
              <a:rPr lang="nl-NL" sz="2000" dirty="0">
                <a:solidFill>
                  <a:srgbClr val="F9B146"/>
                </a:solidFill>
                <a:effectLst/>
                <a:latin typeface="Kalinga" panose="020B0502040204020203" pitchFamily="34" charset="0"/>
                <a:cs typeface="Kalinga" panose="020B0502040204020203" pitchFamily="34" charset="0"/>
              </a:rPr>
            </a:br>
            <a:r>
              <a:rPr lang="nl-NL" sz="2000" b="1" i="1" u="sng" dirty="0">
                <a:solidFill>
                  <a:srgbClr val="F9B146"/>
                </a:solidFill>
                <a:effectLst/>
                <a:latin typeface="Kalinga" panose="020B0502040204020203" pitchFamily="34" charset="0"/>
                <a:cs typeface="Kalinga" panose="020B0502040204020203" pitchFamily="34" charset="0"/>
              </a:rPr>
              <a:t>Of anders……….</a:t>
            </a:r>
            <a:endParaRPr lang="en-US" sz="2000" b="1" i="1" dirty="0">
              <a:solidFill>
                <a:srgbClr val="F9B146"/>
              </a:solidFill>
              <a:latin typeface="Kalinga" panose="020B0502040204020203" pitchFamily="34" charset="0"/>
              <a:cs typeface="Kalinga" panose="020B0502040204020203" pitchFamily="34" charset="0"/>
            </a:endParaRPr>
          </a:p>
        </p:txBody>
      </p:sp>
      <p:sp>
        <p:nvSpPr>
          <p:cNvPr id="6" name="Rectangle 2">
            <a:extLst>
              <a:ext uri="{FF2B5EF4-FFF2-40B4-BE49-F238E27FC236}">
                <a16:creationId xmlns:a16="http://schemas.microsoft.com/office/drawing/2014/main" id="{0B702DBD-A2F6-4D54-AD8D-4DD6C5981B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a:extLst>
              <a:ext uri="{FF2B5EF4-FFF2-40B4-BE49-F238E27FC236}">
                <a16:creationId xmlns:a16="http://schemas.microsoft.com/office/drawing/2014/main" id="{AF2D881B-533B-AC3C-5ED3-B6AEC812CF8D}"/>
              </a:ext>
            </a:extLst>
          </p:cNvPr>
          <p:cNvSpPr>
            <a:spLocks noChangeArrowheads="1"/>
          </p:cNvSpPr>
          <p:nvPr/>
        </p:nvSpPr>
        <p:spPr bwMode="auto">
          <a:xfrm>
            <a:off x="3" y="-262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tangle 2">
            <a:extLst>
              <a:ext uri="{FF2B5EF4-FFF2-40B4-BE49-F238E27FC236}">
                <a16:creationId xmlns:a16="http://schemas.microsoft.com/office/drawing/2014/main" id="{2610919A-47BD-644D-D1A7-2CECBAB35E1A}"/>
              </a:ext>
            </a:extLst>
          </p:cNvPr>
          <p:cNvSpPr>
            <a:spLocks noGrp="1" noChangeArrowheads="1"/>
          </p:cNvSpPr>
          <p:nvPr>
            <p:ph idx="1"/>
          </p:nvPr>
        </p:nvSpPr>
        <p:spPr bwMode="auto">
          <a:xfrm>
            <a:off x="465696" y="2165037"/>
            <a:ext cx="6181290" cy="231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l-NL" sz="2000" dirty="0">
                <a:effectLst/>
                <a:latin typeface="Kalinga" panose="020B0502040204020203" pitchFamily="34" charset="0"/>
                <a:cs typeface="Kalinga" panose="020B0502040204020203" pitchFamily="34" charset="0"/>
              </a:rPr>
              <a:t>De commissie is van mening dat de formulering van het hoofddoel </a:t>
            </a:r>
            <a:r>
              <a:rPr lang="nl-NL" sz="2000" i="1" dirty="0">
                <a:effectLst/>
                <a:latin typeface="Kalinga" panose="020B0502040204020203" pitchFamily="34" charset="0"/>
                <a:cs typeface="Kalinga" panose="020B0502040204020203" pitchFamily="34" charset="0"/>
              </a:rPr>
              <a:t>reflectie op het eigene via het vreemde </a:t>
            </a:r>
            <a:r>
              <a:rPr lang="nl-NL" sz="2000" dirty="0">
                <a:effectLst/>
                <a:latin typeface="Kalinga" panose="020B0502040204020203" pitchFamily="34" charset="0"/>
                <a:cs typeface="Kalinga" panose="020B0502040204020203" pitchFamily="34" charset="0"/>
              </a:rPr>
              <a:t>aanpassing behoeft. De oudheid benoemen als het vreemde doet immers niet altijd recht aan het perspectief van een leerling op de oudheid. De commissie stelt daarom een van onderstaande herformuleringen van het hoofddoel voor: </a:t>
            </a:r>
          </a:p>
        </p:txBody>
      </p:sp>
    </p:spTree>
    <p:extLst>
      <p:ext uri="{BB962C8B-B14F-4D97-AF65-F5344CB8AC3E}">
        <p14:creationId xmlns:p14="http://schemas.microsoft.com/office/powerpoint/2010/main" val="26093446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binnen, plafond, vloer&#10;&#10;Automatisch gegenereerde beschrijving">
            <a:extLst>
              <a:ext uri="{FF2B5EF4-FFF2-40B4-BE49-F238E27FC236}">
                <a16:creationId xmlns:a16="http://schemas.microsoft.com/office/drawing/2014/main" id="{2DEA7F52-3741-D045-941F-1628C3F5980E}"/>
              </a:ext>
            </a:extLst>
          </p:cNvPr>
          <p:cNvPicPr>
            <a:picLocks noChangeAspect="1"/>
          </p:cNvPicPr>
          <p:nvPr/>
        </p:nvPicPr>
        <p:blipFill rotWithShape="1">
          <a:blip r:embed="rId3"/>
          <a:srcRect l="3716" t="9091" r="31648"/>
          <a:stretch/>
        </p:blipFill>
        <p:spPr>
          <a:xfrm>
            <a:off x="3523485" y="516"/>
            <a:ext cx="8668512" cy="6857990"/>
          </a:xfrm>
          <a:prstGeom prst="rect">
            <a:avLst/>
          </a:prstGeom>
        </p:spPr>
      </p:pic>
      <p:sp>
        <p:nvSpPr>
          <p:cNvPr id="16" name="Rectangle 15">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1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descr="Afbeelding met tekst&#10;&#10;Automatisch gegenereerde beschrijving">
            <a:extLst>
              <a:ext uri="{FF2B5EF4-FFF2-40B4-BE49-F238E27FC236}">
                <a16:creationId xmlns:a16="http://schemas.microsoft.com/office/drawing/2014/main" id="{1E48F6F6-7C4E-0445-A94A-C25E3A741D27}"/>
              </a:ext>
            </a:extLst>
          </p:cNvPr>
          <p:cNvPicPr>
            <a:picLocks noChangeAspect="1"/>
          </p:cNvPicPr>
          <p:nvPr/>
        </p:nvPicPr>
        <p:blipFill>
          <a:blip r:embed="rId4"/>
          <a:stretch>
            <a:fillRect/>
          </a:stretch>
        </p:blipFill>
        <p:spPr>
          <a:xfrm rot="544181">
            <a:off x="6393660" y="2331378"/>
            <a:ext cx="1327175" cy="370828"/>
          </a:xfrm>
          <a:prstGeom prst="rect">
            <a:avLst/>
          </a:prstGeom>
        </p:spPr>
      </p:pic>
      <p:sp>
        <p:nvSpPr>
          <p:cNvPr id="8" name="Tekstvak 7">
            <a:extLst>
              <a:ext uri="{FF2B5EF4-FFF2-40B4-BE49-F238E27FC236}">
                <a16:creationId xmlns:a16="http://schemas.microsoft.com/office/drawing/2014/main" id="{4A012956-C1D6-7245-A123-2826C0D5E151}"/>
              </a:ext>
            </a:extLst>
          </p:cNvPr>
          <p:cNvSpPr txBox="1"/>
          <p:nvPr/>
        </p:nvSpPr>
        <p:spPr>
          <a:xfrm>
            <a:off x="472936" y="1382607"/>
            <a:ext cx="4807402" cy="400110"/>
          </a:xfrm>
          <a:prstGeom prst="rect">
            <a:avLst/>
          </a:prstGeom>
          <a:solidFill>
            <a:srgbClr val="F9B146"/>
          </a:solidFill>
        </p:spPr>
        <p:txBody>
          <a:bodyPr wrap="square" rtlCol="0">
            <a:spAutoFit/>
          </a:bodyPr>
          <a:lstStyle/>
          <a:p>
            <a:r>
              <a:rPr lang="nl-NL" sz="2000" b="1" dirty="0">
                <a:solidFill>
                  <a:schemeClr val="bg1">
                    <a:lumMod val="85000"/>
                    <a:lumOff val="15000"/>
                  </a:schemeClr>
                </a:solidFill>
                <a:latin typeface="Kalinga" panose="020B0502040204020203" pitchFamily="34" charset="0"/>
                <a:ea typeface="Times New Roman" panose="02020603050405020304" pitchFamily="18" charset="0"/>
                <a:cs typeface="Kalinga" panose="020B0502040204020203" pitchFamily="34" charset="0"/>
              </a:rPr>
              <a:t>Vraag 4</a:t>
            </a:r>
            <a:endParaRPr lang="nl-NL" sz="2000" b="1" dirty="0">
              <a:solidFill>
                <a:schemeClr val="bg1">
                  <a:lumMod val="85000"/>
                  <a:lumOff val="15000"/>
                </a:schemeClr>
              </a:solidFill>
              <a:effectLst/>
              <a:latin typeface="Kalinga" panose="020B0502040204020203" pitchFamily="34" charset="0"/>
              <a:ea typeface="Times New Roman" panose="02020603050405020304" pitchFamily="18" charset="0"/>
              <a:cs typeface="Kalinga" panose="020B0502040204020203" pitchFamily="34" charset="0"/>
            </a:endParaRPr>
          </a:p>
        </p:txBody>
      </p:sp>
      <p:sp>
        <p:nvSpPr>
          <p:cNvPr id="6" name="Rectangle 2">
            <a:extLst>
              <a:ext uri="{FF2B5EF4-FFF2-40B4-BE49-F238E27FC236}">
                <a16:creationId xmlns:a16="http://schemas.microsoft.com/office/drawing/2014/main" id="{0B702DBD-A2F6-4D54-AD8D-4DD6C5981B5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7" name="Rectangle 4">
            <a:extLst>
              <a:ext uri="{FF2B5EF4-FFF2-40B4-BE49-F238E27FC236}">
                <a16:creationId xmlns:a16="http://schemas.microsoft.com/office/drawing/2014/main" id="{AF2D881B-533B-AC3C-5ED3-B6AEC812CF8D}"/>
              </a:ext>
            </a:extLst>
          </p:cNvPr>
          <p:cNvSpPr>
            <a:spLocks noChangeArrowheads="1"/>
          </p:cNvSpPr>
          <p:nvPr/>
        </p:nvSpPr>
        <p:spPr bwMode="auto">
          <a:xfrm>
            <a:off x="3" y="-262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tangle 2">
            <a:extLst>
              <a:ext uri="{FF2B5EF4-FFF2-40B4-BE49-F238E27FC236}">
                <a16:creationId xmlns:a16="http://schemas.microsoft.com/office/drawing/2014/main" id="{2610919A-47BD-644D-D1A7-2CECBAB35E1A}"/>
              </a:ext>
            </a:extLst>
          </p:cNvPr>
          <p:cNvSpPr>
            <a:spLocks noGrp="1" noChangeArrowheads="1"/>
          </p:cNvSpPr>
          <p:nvPr>
            <p:ph idx="1"/>
          </p:nvPr>
        </p:nvSpPr>
        <p:spPr bwMode="auto">
          <a:xfrm>
            <a:off x="465696" y="2520263"/>
            <a:ext cx="6181290" cy="1605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a:buNone/>
            </a:pPr>
            <a:r>
              <a:rPr lang="nl-NL" sz="2000" dirty="0">
                <a:effectLst/>
                <a:latin typeface="Verdana" panose="020B0604030504040204" pitchFamily="34" charset="0"/>
              </a:rPr>
              <a:t>In de karakteristiek staat dat een thematische aanpak noodzakelijk is om reflectie op het eigene en het vreemde te kunnen realiseren.</a:t>
            </a:r>
          </a:p>
          <a:p>
            <a:pPr marL="0" indent="0">
              <a:buNone/>
            </a:pPr>
            <a:r>
              <a:rPr lang="nl-NL" sz="2000" b="1" dirty="0">
                <a:effectLst/>
                <a:latin typeface="Verdana" panose="020B0604030504040204" pitchFamily="34" charset="0"/>
              </a:rPr>
              <a:t>Onderschrijft de advieskring dit uitgangspunt? Waarom wel/niet? </a:t>
            </a:r>
          </a:p>
        </p:txBody>
      </p:sp>
    </p:spTree>
    <p:extLst>
      <p:ext uri="{BB962C8B-B14F-4D97-AF65-F5344CB8AC3E}">
        <p14:creationId xmlns:p14="http://schemas.microsoft.com/office/powerpoint/2010/main" val="93285516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3458</TotalTime>
  <Words>2003</Words>
  <Application>Microsoft Macintosh PowerPoint</Application>
  <PresentationFormat>Breedbeeld</PresentationFormat>
  <Paragraphs>148</Paragraphs>
  <Slides>15</Slides>
  <Notes>15</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15</vt:i4>
      </vt:variant>
    </vt:vector>
  </HeadingPairs>
  <TitlesOfParts>
    <vt:vector size="24" baseType="lpstr">
      <vt:lpstr>Arial</vt:lpstr>
      <vt:lpstr>Calibri</vt:lpstr>
      <vt:lpstr>Calibri Light</vt:lpstr>
      <vt:lpstr>Helvetica</vt:lpstr>
      <vt:lpstr>Kalinga</vt:lpstr>
      <vt:lpstr>Montserrat</vt:lpstr>
      <vt:lpstr>SymbolMT</vt:lpstr>
      <vt:lpstr>Verdana</vt:lpstr>
      <vt:lpstr>Kantoorthema</vt:lpstr>
      <vt:lpstr>                         BGV-webcafé |   Actualisatie curriculum GTC/LTC      van visie naar advies</vt:lpstr>
      <vt:lpstr>Opdracht Het ministerie van OCW heeft SLO de opdracht gegeven examenprogramma’s voor een aantal vakgebieden te actualiseren. In de werkopdracht van het ministerie staan de inhoudelijke uitgangspunten en kwaliteitscriteria beschreven. </vt:lpstr>
      <vt:lpstr>PowerPoint-presentatie</vt:lpstr>
      <vt:lpstr>Fase 1: 5 stappen; 5 tussenproducten: De advieskring kijkt mee op de inhoud van deze tussenproducten.</vt:lpstr>
      <vt:lpstr>Kenmerken van GTC en LTC I. Constructie van het vreemde: wat is het vreemde? II. Perspectieven op het vreemde: wat valt er te vinden van het vreemde III. Reflectie op het eigene: wat betekent het vreemde voor mijzelf?I.  Griekse taal en cultuur en Latijnse taal en cultuur als schoolvak  Inhoudelijke aansluiting bij andere schoolvakken in de bovenbouw</vt:lpstr>
      <vt:lpstr>PowerPoint-presentatie</vt:lpstr>
      <vt:lpstr>PowerPoint-presentatie</vt:lpstr>
      <vt:lpstr>Reflectie op het eigene via de spiegel van de oudheid  Het voordeel van deze formulering is de herkenbaarheid voor het veld)  Intercultureel bewustzijn Het voordeel van deze formulering is de aansluiting bij literatuurdidactisch onderzoek en bij de conceptexamenprogramma’s van de moderne vreemde talen die spreken  van interculturele competentie. Of anders……….</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BGV-webcafé | Pecunia non olet.</dc:title>
  <dc:creator>Annemieke van der Plaat</dc:creator>
  <cp:lastModifiedBy>Annemieke van der Plaat</cp:lastModifiedBy>
  <cp:revision>6</cp:revision>
  <dcterms:created xsi:type="dcterms:W3CDTF">2021-03-10T11:46:50Z</dcterms:created>
  <dcterms:modified xsi:type="dcterms:W3CDTF">2023-04-19T13:53:00Z</dcterms:modified>
</cp:coreProperties>
</file>