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74" r:id="rId3"/>
    <p:sldId id="262" r:id="rId4"/>
    <p:sldId id="264" r:id="rId5"/>
    <p:sldId id="275" r:id="rId6"/>
    <p:sldId id="276" r:id="rId7"/>
    <p:sldId id="278" r:id="rId8"/>
    <p:sldId id="277" r:id="rId9"/>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7D31"/>
    <a:srgbClr val="E6E6E6"/>
    <a:srgbClr val="000000"/>
    <a:srgbClr val="FFA259"/>
    <a:srgbClr val="E2914B"/>
    <a:srgbClr val="D7D7D7"/>
    <a:srgbClr val="879096"/>
    <a:srgbClr val="C0BDB8"/>
    <a:srgbClr val="F9B14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739875C-9AB0-2842-9FB9-6FAD6F5298AA}" v="16" dt="2024-11-18T08:50:23.86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122"/>
    <p:restoredTop sz="82042" autoAdjust="0"/>
  </p:normalViewPr>
  <p:slideViewPr>
    <p:cSldViewPr snapToGrid="0" snapToObjects="1">
      <p:cViewPr varScale="1">
        <p:scale>
          <a:sx n="95" d="100"/>
          <a:sy n="95" d="100"/>
        </p:scale>
        <p:origin x="576" y="192"/>
      </p:cViewPr>
      <p:guideLst/>
    </p:cSldViewPr>
  </p:slideViewPr>
  <p:notesTextViewPr>
    <p:cViewPr>
      <p:scale>
        <a:sx n="1" d="1"/>
        <a:sy n="1" d="1"/>
      </p:scale>
      <p:origin x="0" y="-5872"/>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E721C0-54B7-294D-84DD-5F22E415FBDF}" type="datetimeFigureOut">
              <a:rPr lang="nl-NL" smtClean="0"/>
              <a:t>18-11-2024</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D62CB4-E611-BA46-B0D7-A3B61B2BD829}" type="slidenum">
              <a:rPr lang="nl-NL" smtClean="0"/>
              <a:t>‹nr.›</a:t>
            </a:fld>
            <a:endParaRPr lang="nl-NL"/>
          </a:p>
        </p:txBody>
      </p:sp>
    </p:spTree>
    <p:extLst>
      <p:ext uri="{BB962C8B-B14F-4D97-AF65-F5344CB8AC3E}">
        <p14:creationId xmlns:p14="http://schemas.microsoft.com/office/powerpoint/2010/main" val="4807490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geschiedenisvandaag.nu/" TargetMode="External"/><Relationship Id="rId2" Type="http://schemas.openxmlformats.org/officeDocument/2006/relationships/slide" Target="../slides/slide6.xml"/><Relationship Id="rId1" Type="http://schemas.openxmlformats.org/officeDocument/2006/relationships/notesMaster" Target="../notesMasters/notesMaster1.xml"/><Relationship Id="rId5" Type="http://schemas.openxmlformats.org/officeDocument/2006/relationships/hyperlink" Target="https://www.examenblad.nl/system/files/2022/bijlage_1B_havo_vwo_bij_Regeling_hulpmiddelen_ce_vo_2024_vs_def.pdf" TargetMode="External"/><Relationship Id="rId4" Type="http://schemas.openxmlformats.org/officeDocument/2006/relationships/hyperlink" Target="https://vfvo.nl/"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1</a:t>
            </a:fld>
            <a:endParaRPr lang="nl-NL"/>
          </a:p>
        </p:txBody>
      </p:sp>
    </p:spTree>
    <p:extLst>
      <p:ext uri="{BB962C8B-B14F-4D97-AF65-F5344CB8AC3E}">
        <p14:creationId xmlns:p14="http://schemas.microsoft.com/office/powerpoint/2010/main" val="45225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F14E0C-3232-C689-DBF6-FD8763B60410}"/>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D33ED652-4408-13ED-3E51-A61DE88D299C}"/>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7DC8AA27-13DE-AD1F-B715-FE5DC30F08BD}"/>
              </a:ext>
            </a:extLst>
          </p:cNvPr>
          <p:cNvSpPr>
            <a:spLocks noGrp="1"/>
          </p:cNvSpPr>
          <p:nvPr>
            <p:ph type="body" idx="1"/>
          </p:nvPr>
        </p:nvSpPr>
        <p:spPr/>
        <p:txBody>
          <a:bodyPr/>
          <a:lstStyle/>
          <a:p>
            <a:r>
              <a:rPr lang="nl-NL" sz="1100" dirty="0"/>
              <a:t>In juni 2022 is er op verzoek van de gremia (VCN, SHZG, BGV) overleg gevoerd met Min OCW en de </a:t>
            </a:r>
            <a:r>
              <a:rPr lang="nl-NL" sz="1100" dirty="0" err="1"/>
              <a:t>CvTE</a:t>
            </a:r>
            <a:r>
              <a:rPr lang="nl-NL" sz="1100" dirty="0"/>
              <a:t>. De aanleiding zijn de al veel langer bestaande signalen over overladenheid en wat dit doet met de motivatie van onze leerlingen.</a:t>
            </a:r>
          </a:p>
          <a:p>
            <a:r>
              <a:rPr lang="nl-NL" sz="1100" dirty="0"/>
              <a:t>De Coronajaren hebben a.h.w. nog eens een vergrootglas gelegd op die al veel langer bestaande problematiek.</a:t>
            </a:r>
          </a:p>
          <a:p>
            <a:endParaRPr lang="nl-NL" sz="1100" dirty="0"/>
          </a:p>
          <a:p>
            <a:r>
              <a:rPr lang="nl-NL" sz="1100" dirty="0"/>
              <a:t>Voor de BGV was het doorstrepen van alle Coronamaatverlichtingsregelen voor het CE 2023 m.u.v. de verlenging van Tijdvak 2 een zoveelste impuls om aandacht te vragen voor onze specifieke doelgroep. Dat overleg waarbij nu ook het SLO aanschoof, vond plaats in februari 2023. In aanloop daarvoor organiseerden we een BGV-</a:t>
            </a:r>
            <a:r>
              <a:rPr lang="nl-NL" sz="1100" dirty="0" err="1"/>
              <a:t>webcafé</a:t>
            </a:r>
            <a:r>
              <a:rPr lang="nl-NL" sz="1100" dirty="0"/>
              <a:t> op 16 januari met als thema Post Corona en Pre CE.</a:t>
            </a:r>
          </a:p>
          <a:p>
            <a:endParaRPr lang="nl-NL" sz="1100" dirty="0"/>
          </a:p>
          <a:p>
            <a:r>
              <a:rPr lang="nl-NL" sz="1100" dirty="0"/>
              <a:t>Toen in 2023 werd er onvoldoende urgentie gevoeld – of mogelijkheid gezien – om op korte termijn (voor het CE 2023) in te grijpen. Bovendien was het proces van Actualisatie curriculum net gestart, waarin ook de klassieke talen mee mochten doen, was voor </a:t>
            </a:r>
            <a:r>
              <a:rPr lang="nl-NL" sz="1100" dirty="0" err="1"/>
              <a:t>CvTE</a:t>
            </a:r>
            <a:r>
              <a:rPr lang="nl-NL" sz="1100" dirty="0"/>
              <a:t> en SLO. De verwachting van de VVC was dat we snel met een vernieuwd curriculum aan de slag zouden gaan, waarmee natuurlijk precies die bekende problematiek (overladenheid en motivatie) aangepakt zou worden.</a:t>
            </a:r>
          </a:p>
          <a:p>
            <a:endParaRPr lang="nl-NL" sz="1100" dirty="0"/>
          </a:p>
          <a:p>
            <a:r>
              <a:rPr lang="nl-NL" sz="1100" dirty="0"/>
              <a:t>Nu blijkt dat de feitelijke invoering (mogelijk veel) langer gaat duren, hebben de gremia in het overleg met Min OCW, de SLO en de 3 gremia opnieuw aandacht gevraagd voor de leerlingen die nu nog middenin de overladenheid zitten. We krijgen het aanbod om met voorstellen te komen, waarna de haalbaarheid en wenselijkheid verder bekeken kan worden.</a:t>
            </a:r>
          </a:p>
          <a:p>
            <a:endParaRPr lang="nl-NL" sz="1100" dirty="0"/>
          </a:p>
          <a:p>
            <a:r>
              <a:rPr lang="nl-NL" sz="1100" dirty="0"/>
              <a:t>We hebben het nu specifiek over het verlichten van overladenheid in het eindexamenjaar en op het (centraal)examen, vanuit de vraag: Wat heb ik als classicus nodig om mijn vak (voorbereiden op het CE) goed neer te zetten. </a:t>
            </a:r>
            <a:r>
              <a:rPr lang="nl-NL" sz="1100" b="1" dirty="0"/>
              <a:t>Het gaat vandaag om onze professionele ruimte en verantwoordelijkheid</a:t>
            </a:r>
            <a:r>
              <a:rPr lang="nl-NL" sz="1100" dirty="0"/>
              <a:t>. Gelukkig hebben we in de onderbouw en klas 4+5 meer ruimte voor eigen invulling. De ideeën die we nu op papier zetten, werken zo ook door in ons onderwijs klas 1 -5. </a:t>
            </a:r>
          </a:p>
          <a:p>
            <a:r>
              <a:rPr lang="nl-NL" sz="1100" dirty="0"/>
              <a:t>Het enige dat niet kan is afwijken van de letter van het SE-programma en van het CE-programma, want daarvoor zou een wetswijziging nodig zijn en dat is een langdurig proces. En die wijziging is al op de rit in het kader van de actualisatie curriculum. Dus dat traject loopt al, maar vraagt echt nog wel even tijd.</a:t>
            </a:r>
          </a:p>
        </p:txBody>
      </p:sp>
      <p:sp>
        <p:nvSpPr>
          <p:cNvPr id="4" name="Tijdelijke aanduiding voor dianummer 3">
            <a:extLst>
              <a:ext uri="{FF2B5EF4-FFF2-40B4-BE49-F238E27FC236}">
                <a16:creationId xmlns:a16="http://schemas.microsoft.com/office/drawing/2014/main" id="{E0FDBE52-8741-CB33-3F97-34989B925ECA}"/>
              </a:ext>
            </a:extLst>
          </p:cNvPr>
          <p:cNvSpPr>
            <a:spLocks noGrp="1"/>
          </p:cNvSpPr>
          <p:nvPr>
            <p:ph type="sldNum" sz="quarter" idx="5"/>
          </p:nvPr>
        </p:nvSpPr>
        <p:spPr/>
        <p:txBody>
          <a:bodyPr/>
          <a:lstStyle/>
          <a:p>
            <a:fld id="{9BD62CB4-E611-BA46-B0D7-A3B61B2BD829}" type="slidenum">
              <a:rPr lang="nl-NL" smtClean="0"/>
              <a:t>2</a:t>
            </a:fld>
            <a:endParaRPr lang="nl-NL"/>
          </a:p>
        </p:txBody>
      </p:sp>
    </p:spTree>
    <p:extLst>
      <p:ext uri="{BB962C8B-B14F-4D97-AF65-F5344CB8AC3E}">
        <p14:creationId xmlns:p14="http://schemas.microsoft.com/office/powerpoint/2010/main" val="13525123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indent="0">
              <a:buFontTx/>
              <a:buNone/>
            </a:pPr>
            <a:r>
              <a:rPr lang="nl-NL" sz="1100" dirty="0">
                <a:latin typeface="+mn-lt"/>
              </a:rPr>
              <a:t>Hier zie je hoe de looptijd is voor de verschillende </a:t>
            </a:r>
            <a:r>
              <a:rPr lang="nl-NL" sz="1100" dirty="0" err="1">
                <a:latin typeface="+mn-lt"/>
              </a:rPr>
              <a:t>vakclusters</a:t>
            </a:r>
            <a:r>
              <a:rPr lang="nl-NL" sz="1100" dirty="0">
                <a:latin typeface="+mn-lt"/>
              </a:rPr>
              <a:t>. </a:t>
            </a:r>
          </a:p>
          <a:p>
            <a:pPr marL="0" indent="0">
              <a:buFontTx/>
              <a:buNone/>
            </a:pPr>
            <a:r>
              <a:rPr lang="nl-NL" sz="1100" dirty="0">
                <a:latin typeface="+mn-lt"/>
              </a:rPr>
              <a:t>Klassieke talen zit in de tweede tranche.</a:t>
            </a:r>
          </a:p>
          <a:p>
            <a:pPr marL="0" indent="0">
              <a:buFontTx/>
              <a:buNone/>
            </a:pPr>
            <a:r>
              <a:rPr lang="nl-NL" sz="1100" dirty="0">
                <a:latin typeface="+mn-lt"/>
              </a:rPr>
              <a:t>Eerst Fase 1, 2, 3, 4 als vier opeenvolgende fasen</a:t>
            </a:r>
          </a:p>
          <a:p>
            <a:pPr marL="0" indent="0">
              <a:buFontTx/>
              <a:buNone/>
            </a:pPr>
            <a:r>
              <a:rPr lang="nl-NL" sz="1100" dirty="0">
                <a:latin typeface="+mn-lt"/>
              </a:rPr>
              <a:t>Rond de zomer nog 1, dan 2 + 3 parallel en daarna 4.</a:t>
            </a:r>
          </a:p>
          <a:p>
            <a:pPr marL="0" indent="0">
              <a:buFontTx/>
              <a:buNone/>
            </a:pPr>
            <a:endParaRPr lang="nl-NL" sz="1100" dirty="0">
              <a:latin typeface="+mn-lt"/>
            </a:endParaRPr>
          </a:p>
          <a:p>
            <a:pPr algn="l">
              <a:spcBef>
                <a:spcPts val="3750"/>
              </a:spcBef>
            </a:pPr>
            <a:r>
              <a:rPr lang="nl-NL" sz="1100" b="0" i="0" u="none" strike="noStrike" dirty="0">
                <a:solidFill>
                  <a:srgbClr val="000FA0"/>
                </a:solidFill>
                <a:effectLst/>
                <a:latin typeface="+mn-lt"/>
              </a:rPr>
              <a:t>Hoe verder?</a:t>
            </a:r>
          </a:p>
          <a:p>
            <a:pPr algn="l"/>
            <a:r>
              <a:rPr lang="nl-NL" sz="1100" b="0" i="0" u="none" strike="noStrike" dirty="0">
                <a:solidFill>
                  <a:srgbClr val="000000"/>
                </a:solidFill>
                <a:effectLst/>
                <a:latin typeface="+mn-lt"/>
              </a:rPr>
              <a:t>In september 2024 is onder leiding van het College voor Toetsen en Examens (</a:t>
            </a:r>
            <a:r>
              <a:rPr lang="nl-NL" sz="1100" b="0" i="0" u="none" strike="noStrike" dirty="0" err="1">
                <a:solidFill>
                  <a:srgbClr val="000000"/>
                </a:solidFill>
                <a:effectLst/>
                <a:latin typeface="+mn-lt"/>
              </a:rPr>
              <a:t>CvTE</a:t>
            </a:r>
            <a:r>
              <a:rPr lang="nl-NL" sz="1100" b="0" i="0" u="none" strike="noStrike" dirty="0">
                <a:solidFill>
                  <a:srgbClr val="000000"/>
                </a:solidFill>
                <a:effectLst/>
                <a:latin typeface="+mn-lt"/>
              </a:rPr>
              <a:t>) de ontwikkeling van conceptsyllabi gestart voor de vakken met een centraal examen. </a:t>
            </a:r>
          </a:p>
          <a:p>
            <a:pPr algn="l"/>
            <a:r>
              <a:rPr lang="nl-NL" sz="1100" b="0" i="0" u="none" strike="noStrike" dirty="0">
                <a:solidFill>
                  <a:srgbClr val="000000"/>
                </a:solidFill>
                <a:effectLst/>
                <a:latin typeface="+mn-lt"/>
              </a:rPr>
              <a:t>Daarnaast zijn de voorbereidingen gestart voor de fase van beproeven. Tijdens deze fase beproeven scholen de conceptexamenprogramma’s Nederlands, moderne vreemde talen, wiskunde havo-vwo, natuurwetenschappelijke vakken, maatschappijleer, Friese taal en cultuur, klassieke talen en de moderne vreemde talen Arabisch, Chinees, Italiaans, Russisch en Turks en conceptsyllabi. Dit gebeurt in afstemming met onder andere vakverenigingen, vervolgonderwijs, </a:t>
            </a:r>
            <a:r>
              <a:rPr lang="nl-NL" sz="1100" b="0" i="0" u="none" strike="noStrike" dirty="0" err="1">
                <a:solidFill>
                  <a:srgbClr val="000000"/>
                </a:solidFill>
                <a:effectLst/>
                <a:latin typeface="+mn-lt"/>
              </a:rPr>
              <a:t>CvTE</a:t>
            </a:r>
            <a:r>
              <a:rPr lang="nl-NL" sz="1100" b="0" i="0" u="none" strike="noStrike" dirty="0">
                <a:solidFill>
                  <a:srgbClr val="000000"/>
                </a:solidFill>
                <a:effectLst/>
                <a:latin typeface="+mn-lt"/>
              </a:rPr>
              <a:t> en stichting Cito. De werving van scholen starten we begin 2025. De fase van beproeven op scholen start vanaf schooljaar 2025-2026.</a:t>
            </a:r>
          </a:p>
          <a:p>
            <a:pPr algn="l"/>
            <a:endParaRPr lang="nl-NL" sz="1100" b="0" i="0" u="none" strike="noStrike" dirty="0">
              <a:solidFill>
                <a:srgbClr val="000000"/>
              </a:solidFill>
              <a:effectLst/>
              <a:latin typeface="+mn-lt"/>
            </a:endParaRPr>
          </a:p>
          <a:p>
            <a:r>
              <a:rPr lang="nl-NL" sz="1100" dirty="0">
                <a:latin typeface="+mn-lt"/>
              </a:rPr>
              <a:t>Bron: </a:t>
            </a:r>
            <a:r>
              <a:rPr lang="nl-NL" sz="1100" dirty="0" err="1">
                <a:latin typeface="+mn-lt"/>
              </a:rPr>
              <a:t>https</a:t>
            </a:r>
            <a:r>
              <a:rPr lang="nl-NL" sz="1100" dirty="0">
                <a:latin typeface="+mn-lt"/>
              </a:rPr>
              <a:t>://</a:t>
            </a:r>
            <a:r>
              <a:rPr lang="nl-NL" sz="1100" dirty="0" err="1">
                <a:latin typeface="+mn-lt"/>
              </a:rPr>
              <a:t>www.slo.nl</a:t>
            </a:r>
            <a:r>
              <a:rPr lang="nl-NL" sz="1100" dirty="0">
                <a:latin typeface="+mn-lt"/>
              </a:rPr>
              <a:t>/</a:t>
            </a:r>
            <a:r>
              <a:rPr lang="nl-NL" sz="1100" dirty="0" err="1">
                <a:latin typeface="+mn-lt"/>
              </a:rPr>
              <a:t>publish</a:t>
            </a:r>
            <a:r>
              <a:rPr lang="nl-NL" sz="1100" dirty="0">
                <a:latin typeface="+mn-lt"/>
              </a:rPr>
              <a:t>/pages/19799/infographic_examenprogramma_s_november_2024.pdf</a:t>
            </a:r>
          </a:p>
          <a:p>
            <a:r>
              <a:rPr lang="nl-NL" sz="1100" dirty="0">
                <a:latin typeface="+mn-lt"/>
              </a:rPr>
              <a:t>Te vinden op: </a:t>
            </a:r>
            <a:r>
              <a:rPr lang="nl-NL" sz="1100" dirty="0" err="1">
                <a:latin typeface="+mn-lt"/>
              </a:rPr>
              <a:t>https</a:t>
            </a:r>
            <a:r>
              <a:rPr lang="nl-NL" sz="1100" dirty="0">
                <a:latin typeface="+mn-lt"/>
              </a:rPr>
              <a:t>://</a:t>
            </a:r>
            <a:r>
              <a:rPr lang="nl-NL" sz="1100" dirty="0" err="1">
                <a:latin typeface="+mn-lt"/>
              </a:rPr>
              <a:t>www.slo.nl</a:t>
            </a:r>
            <a:r>
              <a:rPr lang="nl-NL" sz="1100" dirty="0">
                <a:latin typeface="+mn-lt"/>
              </a:rPr>
              <a:t>/thema/meer/actualisatie-kerndoelen-examenprogramma/actualisatie-examenprogramma/</a:t>
            </a:r>
            <a:endParaRPr lang="nl-NL" sz="1100" b="0" i="0" u="none" strike="noStrike" dirty="0">
              <a:solidFill>
                <a:srgbClr val="000000"/>
              </a:solidFill>
              <a:effectLst/>
              <a:latin typeface="+mn-lt"/>
            </a:endParaRPr>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3</a:t>
            </a:fld>
            <a:endParaRPr lang="nl-NL"/>
          </a:p>
        </p:txBody>
      </p:sp>
    </p:spTree>
    <p:extLst>
      <p:ext uri="{BB962C8B-B14F-4D97-AF65-F5344CB8AC3E}">
        <p14:creationId xmlns:p14="http://schemas.microsoft.com/office/powerpoint/2010/main" val="28868530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8AC819-08A4-B496-4CCE-B42A8FAA25E3}"/>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36BDEE5B-9D8E-6084-B531-A44BC6BEEFC8}"/>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E2267E83-1908-41B0-1F0C-484EB0938E47}"/>
              </a:ext>
            </a:extLst>
          </p:cNvPr>
          <p:cNvSpPr>
            <a:spLocks noGrp="1"/>
          </p:cNvSpPr>
          <p:nvPr>
            <p:ph type="body" idx="1"/>
          </p:nvPr>
        </p:nvSpPr>
        <p:spPr/>
        <p:txBody>
          <a:bodyPr/>
          <a:lstStyle/>
          <a:p>
            <a:r>
              <a:rPr lang="nl-NL" sz="1100" dirty="0">
                <a:latin typeface="+mn-lt"/>
              </a:rPr>
              <a:t>Uit inventarisatie najaar 2022  / jan. 2023.</a:t>
            </a:r>
          </a:p>
          <a:p>
            <a:pPr>
              <a:lnSpc>
                <a:spcPct val="107000"/>
              </a:lnSpc>
              <a:spcAft>
                <a:spcPts val="800"/>
              </a:spcAft>
            </a:pPr>
            <a:r>
              <a:rPr lang="nl-NL" sz="1100" dirty="0" err="1">
                <a:latin typeface="+mn-lt"/>
                <a:ea typeface="Corbel" panose="020B0503020204020204" pitchFamily="34" charset="0"/>
                <a:cs typeface="Times New Roman" panose="02020603050405020304" pitchFamily="18" charset="0"/>
              </a:rPr>
              <a:t>T.a.v.</a:t>
            </a:r>
            <a:r>
              <a:rPr lang="nl-NL" sz="1100" dirty="0" err="1">
                <a:effectLst/>
                <a:latin typeface="+mn-lt"/>
                <a:ea typeface="Corbel" panose="020B0503020204020204" pitchFamily="34" charset="0"/>
                <a:cs typeface="Times New Roman" panose="02020603050405020304" pitchFamily="18" charset="0"/>
              </a:rPr>
              <a:t>Pensum</a:t>
            </a:r>
            <a:endParaRPr lang="nl-NL" sz="1100" dirty="0">
              <a:effectLst/>
              <a:latin typeface="+mn-lt"/>
              <a:ea typeface="Corbel" panose="020B0503020204020204" pitchFamily="34" charset="0"/>
              <a:cs typeface="Times New Roman" panose="02020603050405020304" pitchFamily="18" charset="0"/>
            </a:endParaRPr>
          </a:p>
          <a:p>
            <a:pPr>
              <a:lnSpc>
                <a:spcPct val="107000"/>
              </a:lnSpc>
              <a:spcAft>
                <a:spcPts val="800"/>
              </a:spcAft>
            </a:pPr>
            <a:r>
              <a:rPr lang="nl-NL" sz="1100" dirty="0">
                <a:effectLst/>
                <a:latin typeface="+mn-lt"/>
                <a:ea typeface="Corbel" panose="020B0503020204020204" pitchFamily="34" charset="0"/>
                <a:cs typeface="Times New Roman" panose="02020603050405020304" pitchFamily="18" charset="0"/>
              </a:rPr>
              <a:t>1. Start eind klas 5 al met het CE-pensum.</a:t>
            </a:r>
          </a:p>
          <a:p>
            <a:pPr>
              <a:lnSpc>
                <a:spcPct val="107000"/>
              </a:lnSpc>
              <a:spcAft>
                <a:spcPts val="800"/>
              </a:spcAft>
            </a:pPr>
            <a:r>
              <a:rPr lang="nl-NL" sz="1100" dirty="0">
                <a:effectLst/>
                <a:latin typeface="+mn-lt"/>
                <a:ea typeface="Corbel" panose="020B0503020204020204" pitchFamily="34" charset="0"/>
                <a:cs typeface="Times New Roman" panose="02020603050405020304" pitchFamily="18" charset="0"/>
              </a:rPr>
              <a:t>2. Verminder of verlaag Het aantal OCT-pagina’s in vertaling </a:t>
            </a:r>
          </a:p>
          <a:p>
            <a:pPr>
              <a:lnSpc>
                <a:spcPct val="107000"/>
              </a:lnSpc>
              <a:spcAft>
                <a:spcPts val="800"/>
              </a:spcAft>
            </a:pPr>
            <a:r>
              <a:rPr lang="nl-NL" sz="1100" dirty="0">
                <a:effectLst/>
                <a:latin typeface="+mn-lt"/>
                <a:ea typeface="Corbel" panose="020B0503020204020204" pitchFamily="34" charset="0"/>
                <a:cs typeface="Times New Roman" panose="02020603050405020304" pitchFamily="18" charset="0"/>
              </a:rPr>
              <a:t>3. Verminder het aantal OCT-pagina’s originele teksten van 20 OCT-pp naar …</a:t>
            </a:r>
          </a:p>
          <a:p>
            <a:pPr>
              <a:lnSpc>
                <a:spcPct val="107000"/>
              </a:lnSpc>
              <a:spcAft>
                <a:spcPts val="800"/>
              </a:spcAft>
            </a:pPr>
            <a:r>
              <a:rPr lang="nl-NL" sz="1100" dirty="0">
                <a:effectLst/>
                <a:latin typeface="+mn-lt"/>
                <a:ea typeface="Corbel" panose="020B0503020204020204" pitchFamily="34" charset="0"/>
                <a:cs typeface="Times New Roman" panose="02020603050405020304" pitchFamily="18" charset="0"/>
              </a:rPr>
              <a:t>4. Stel geen vragen over teksten in vertaling</a:t>
            </a:r>
          </a:p>
          <a:p>
            <a:pPr>
              <a:lnSpc>
                <a:spcPct val="107000"/>
              </a:lnSpc>
              <a:spcAft>
                <a:spcPts val="800"/>
              </a:spcAft>
            </a:pPr>
            <a:r>
              <a:rPr lang="nl-NL" sz="1100" dirty="0">
                <a:effectLst/>
                <a:latin typeface="+mn-lt"/>
                <a:ea typeface="Corbel" panose="020B0503020204020204" pitchFamily="34" charset="0"/>
                <a:cs typeface="Times New Roman" panose="02020603050405020304" pitchFamily="18" charset="0"/>
              </a:rPr>
              <a:t>5. Verminder de leerstof vlak voor CE (door mededelingen (in voorjaar dat van de 20 voorgeschreven OCT-pp een tekst niet op CE bevraagd zal worden)</a:t>
            </a:r>
          </a:p>
        </p:txBody>
      </p:sp>
      <p:sp>
        <p:nvSpPr>
          <p:cNvPr id="4" name="Tijdelijke aanduiding voor dianummer 3">
            <a:extLst>
              <a:ext uri="{FF2B5EF4-FFF2-40B4-BE49-F238E27FC236}">
                <a16:creationId xmlns:a16="http://schemas.microsoft.com/office/drawing/2014/main" id="{8ADA5A12-AC88-F6B4-FD73-85C4C27D5DAC}"/>
              </a:ext>
            </a:extLst>
          </p:cNvPr>
          <p:cNvSpPr>
            <a:spLocks noGrp="1"/>
          </p:cNvSpPr>
          <p:nvPr>
            <p:ph type="sldNum" sz="quarter" idx="5"/>
          </p:nvPr>
        </p:nvSpPr>
        <p:spPr/>
        <p:txBody>
          <a:bodyPr/>
          <a:lstStyle/>
          <a:p>
            <a:fld id="{9BD62CB4-E611-BA46-B0D7-A3B61B2BD829}" type="slidenum">
              <a:rPr lang="nl-NL" smtClean="0"/>
              <a:t>4</a:t>
            </a:fld>
            <a:endParaRPr lang="nl-NL"/>
          </a:p>
        </p:txBody>
      </p:sp>
    </p:spTree>
    <p:extLst>
      <p:ext uri="{BB962C8B-B14F-4D97-AF65-F5344CB8AC3E}">
        <p14:creationId xmlns:p14="http://schemas.microsoft.com/office/powerpoint/2010/main" val="12804266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4D6BBF-B761-B8EA-1CC9-BD0B3A4F3ABB}"/>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FD0CC8A3-4FF4-48AF-BEB4-23A3326B2284}"/>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AD30788B-9E47-C669-1E1D-CA20D75C3212}"/>
              </a:ext>
            </a:extLst>
          </p:cNvPr>
          <p:cNvSpPr>
            <a:spLocks noGrp="1"/>
          </p:cNvSpPr>
          <p:nvPr>
            <p:ph type="body" idx="1"/>
          </p:nvPr>
        </p:nvSpPr>
        <p:spPr/>
        <p:txBody>
          <a:bodyPr/>
          <a:lstStyle/>
          <a:p>
            <a:r>
              <a:rPr lang="nl-NL" sz="1100" dirty="0">
                <a:latin typeface="+mn-lt"/>
              </a:rPr>
              <a:t>Uit inventarisatie najaar 2022  / jan. </a:t>
            </a:r>
            <a:r>
              <a:rPr lang="nl-NL" sz="1100">
                <a:latin typeface="+mn-lt"/>
              </a:rPr>
              <a:t>2023.</a:t>
            </a:r>
            <a:endParaRPr lang="nl-NL" sz="1100" b="1" dirty="0">
              <a:latin typeface="+mn-lt"/>
              <a:ea typeface="Corbel" panose="020B0503020204020204" pitchFamily="34" charset="0"/>
              <a:cs typeface="Times New Roman" panose="02020603050405020304" pitchFamily="18" charset="0"/>
            </a:endParaRPr>
          </a:p>
          <a:p>
            <a:pPr>
              <a:lnSpc>
                <a:spcPct val="107000"/>
              </a:lnSpc>
              <a:spcAft>
                <a:spcPts val="800"/>
              </a:spcAft>
            </a:pPr>
            <a:r>
              <a:rPr lang="nl-NL" sz="1100" b="1" dirty="0" err="1">
                <a:latin typeface="+mn-lt"/>
                <a:ea typeface="Corbel" panose="020B0503020204020204" pitchFamily="34" charset="0"/>
                <a:cs typeface="Times New Roman" panose="02020603050405020304" pitchFamily="18" charset="0"/>
              </a:rPr>
              <a:t>T.a.v.</a:t>
            </a:r>
            <a:r>
              <a:rPr lang="nl-NL" sz="1100" b="1" dirty="0" err="1">
                <a:effectLst/>
                <a:latin typeface="+mn-lt"/>
                <a:ea typeface="Corbel" panose="020B0503020204020204" pitchFamily="34" charset="0"/>
                <a:cs typeface="Times New Roman" panose="02020603050405020304" pitchFamily="18" charset="0"/>
              </a:rPr>
              <a:t>Pensum</a:t>
            </a:r>
            <a:endParaRPr lang="nl-NL" sz="1100" b="1" dirty="0">
              <a:effectLst/>
              <a:latin typeface="+mn-lt"/>
              <a:ea typeface="Corbel" panose="020B0503020204020204" pitchFamily="34" charset="0"/>
              <a:cs typeface="Times New Roman" panose="02020603050405020304" pitchFamily="18" charset="0"/>
            </a:endParaRPr>
          </a:p>
          <a:p>
            <a:pPr>
              <a:lnSpc>
                <a:spcPct val="107000"/>
              </a:lnSpc>
              <a:spcAft>
                <a:spcPts val="800"/>
              </a:spcAft>
            </a:pPr>
            <a:r>
              <a:rPr lang="nl-NL" sz="1100" dirty="0">
                <a:effectLst/>
                <a:latin typeface="+mn-lt"/>
                <a:ea typeface="Corbel" panose="020B0503020204020204" pitchFamily="34" charset="0"/>
                <a:cs typeface="Times New Roman" panose="02020603050405020304" pitchFamily="18" charset="0"/>
              </a:rPr>
              <a:t>1. Start eind klas 5 al met het CE-pensum.</a:t>
            </a:r>
          </a:p>
          <a:p>
            <a:pPr>
              <a:lnSpc>
                <a:spcPct val="107000"/>
              </a:lnSpc>
              <a:spcAft>
                <a:spcPts val="800"/>
              </a:spcAft>
            </a:pPr>
            <a:r>
              <a:rPr lang="nl-NL" sz="1100" dirty="0">
                <a:effectLst/>
                <a:latin typeface="+mn-lt"/>
                <a:ea typeface="Corbel" panose="020B0503020204020204" pitchFamily="34" charset="0"/>
                <a:cs typeface="Times New Roman" panose="02020603050405020304" pitchFamily="18" charset="0"/>
              </a:rPr>
              <a:t>2. Verminder of verlaag Het aantal OCT-pagina’s in vertaling </a:t>
            </a:r>
          </a:p>
          <a:p>
            <a:pPr>
              <a:lnSpc>
                <a:spcPct val="107000"/>
              </a:lnSpc>
              <a:spcAft>
                <a:spcPts val="800"/>
              </a:spcAft>
            </a:pPr>
            <a:r>
              <a:rPr lang="nl-NL" sz="1100" dirty="0">
                <a:effectLst/>
                <a:latin typeface="+mn-lt"/>
                <a:ea typeface="Corbel" panose="020B0503020204020204" pitchFamily="34" charset="0"/>
                <a:cs typeface="Times New Roman" panose="02020603050405020304" pitchFamily="18" charset="0"/>
              </a:rPr>
              <a:t>3. Verminder het aantal OCT-pagina’s originele teksten van 20 OCT-pp naar …</a:t>
            </a:r>
          </a:p>
          <a:p>
            <a:pPr>
              <a:lnSpc>
                <a:spcPct val="107000"/>
              </a:lnSpc>
              <a:spcAft>
                <a:spcPts val="800"/>
              </a:spcAft>
            </a:pPr>
            <a:r>
              <a:rPr lang="nl-NL" sz="1100" dirty="0">
                <a:effectLst/>
                <a:latin typeface="+mn-lt"/>
                <a:ea typeface="Corbel" panose="020B0503020204020204" pitchFamily="34" charset="0"/>
                <a:cs typeface="Times New Roman" panose="02020603050405020304" pitchFamily="18" charset="0"/>
              </a:rPr>
              <a:t>4. Stel geen vragen over teksten in vertaling</a:t>
            </a:r>
          </a:p>
          <a:p>
            <a:pPr>
              <a:lnSpc>
                <a:spcPct val="107000"/>
              </a:lnSpc>
              <a:spcAft>
                <a:spcPts val="800"/>
              </a:spcAft>
            </a:pPr>
            <a:r>
              <a:rPr lang="nl-NL" sz="1100" dirty="0">
                <a:effectLst/>
                <a:latin typeface="+mn-lt"/>
                <a:ea typeface="Corbel" panose="020B0503020204020204" pitchFamily="34" charset="0"/>
                <a:cs typeface="Times New Roman" panose="02020603050405020304" pitchFamily="18" charset="0"/>
              </a:rPr>
              <a:t>5. Verminder de leerstof vlak voor CE (door mededelingen (in voorjaar dat van de 20 voorgeschreven OCT-pp een tekst niet op CE bevraagd zal worden)</a:t>
            </a:r>
          </a:p>
          <a:p>
            <a:pPr>
              <a:lnSpc>
                <a:spcPct val="107000"/>
              </a:lnSpc>
              <a:spcAft>
                <a:spcPts val="800"/>
              </a:spcAft>
            </a:pPr>
            <a:r>
              <a:rPr lang="nl-NL" sz="1100" b="1" dirty="0">
                <a:effectLst/>
                <a:latin typeface="+mn-lt"/>
                <a:ea typeface="Corbel" panose="020B0503020204020204" pitchFamily="34" charset="0"/>
                <a:cs typeface="Times New Roman" panose="02020603050405020304" pitchFamily="18" charset="0"/>
              </a:rPr>
              <a:t>II. Pensumselectie</a:t>
            </a:r>
          </a:p>
          <a:p>
            <a:pPr>
              <a:lnSpc>
                <a:spcPct val="107000"/>
              </a:lnSpc>
              <a:spcAft>
                <a:spcPts val="800"/>
              </a:spcAft>
            </a:pPr>
            <a:r>
              <a:rPr lang="nl-NL" sz="1100" dirty="0">
                <a:effectLst/>
                <a:latin typeface="+mn-lt"/>
                <a:ea typeface="Corbel" panose="020B0503020204020204" pitchFamily="34" charset="0"/>
                <a:cs typeface="Times New Roman" panose="02020603050405020304" pitchFamily="18" charset="0"/>
              </a:rPr>
              <a:t>1. Kies een pensum met meer samenhang </a:t>
            </a:r>
          </a:p>
          <a:p>
            <a:pPr>
              <a:lnSpc>
                <a:spcPct val="107000"/>
              </a:lnSpc>
              <a:spcAft>
                <a:spcPts val="800"/>
              </a:spcAft>
            </a:pPr>
            <a:r>
              <a:rPr lang="nl-NL" sz="1100" dirty="0">
                <a:effectLst/>
                <a:latin typeface="+mn-lt"/>
                <a:ea typeface="Corbel" panose="020B0503020204020204" pitchFamily="34" charset="0"/>
                <a:cs typeface="Times New Roman" panose="02020603050405020304" pitchFamily="18" charset="0"/>
              </a:rPr>
              <a:t>2. Kies een pensum dat (thematisch) aansluit bij de actualiteit of dat zich leent tot personalisatie</a:t>
            </a:r>
          </a:p>
          <a:p>
            <a:pPr>
              <a:lnSpc>
                <a:spcPct val="107000"/>
              </a:lnSpc>
              <a:spcAft>
                <a:spcPts val="800"/>
              </a:spcAft>
            </a:pPr>
            <a:r>
              <a:rPr lang="nl-NL" sz="1100" dirty="0">
                <a:effectLst/>
                <a:latin typeface="+mn-lt"/>
                <a:ea typeface="Corbel" panose="020B0503020204020204" pitchFamily="34" charset="0"/>
                <a:cs typeface="Times New Roman" panose="02020603050405020304" pitchFamily="18" charset="0"/>
              </a:rPr>
              <a:t>3. Alterneer Ovidius/Vergilius en Homerus/Herodotus; de andere auteurs kunnen in het kader van SE worden gelezen</a:t>
            </a:r>
          </a:p>
        </p:txBody>
      </p:sp>
      <p:sp>
        <p:nvSpPr>
          <p:cNvPr id="4" name="Tijdelijke aanduiding voor dianummer 3">
            <a:extLst>
              <a:ext uri="{FF2B5EF4-FFF2-40B4-BE49-F238E27FC236}">
                <a16:creationId xmlns:a16="http://schemas.microsoft.com/office/drawing/2014/main" id="{392B4C9C-996B-965C-5924-6A58E7B878FB}"/>
              </a:ext>
            </a:extLst>
          </p:cNvPr>
          <p:cNvSpPr>
            <a:spLocks noGrp="1"/>
          </p:cNvSpPr>
          <p:nvPr>
            <p:ph type="sldNum" sz="quarter" idx="5"/>
          </p:nvPr>
        </p:nvSpPr>
        <p:spPr/>
        <p:txBody>
          <a:bodyPr/>
          <a:lstStyle/>
          <a:p>
            <a:fld id="{9BD62CB4-E611-BA46-B0D7-A3B61B2BD829}" type="slidenum">
              <a:rPr lang="nl-NL" smtClean="0"/>
              <a:t>5</a:t>
            </a:fld>
            <a:endParaRPr lang="nl-NL"/>
          </a:p>
        </p:txBody>
      </p:sp>
    </p:spTree>
    <p:extLst>
      <p:ext uri="{BB962C8B-B14F-4D97-AF65-F5344CB8AC3E}">
        <p14:creationId xmlns:p14="http://schemas.microsoft.com/office/powerpoint/2010/main" val="13016632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F756F6-4330-92F2-8161-2A7DD2382D2B}"/>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4B383B94-CA71-20A6-AF0F-3F9FE9E06A81}"/>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2C9D91FD-2D50-7642-109A-F16233565D31}"/>
              </a:ext>
            </a:extLst>
          </p:cNvPr>
          <p:cNvSpPr>
            <a:spLocks noGrp="1"/>
          </p:cNvSpPr>
          <p:nvPr>
            <p:ph type="body" idx="1"/>
          </p:nvPr>
        </p:nvSpPr>
        <p:spPr/>
        <p:txBody>
          <a:bodyPr/>
          <a:lstStyle/>
          <a:p>
            <a:r>
              <a:rPr lang="nl-NL" sz="1100" dirty="0">
                <a:latin typeface="+mn-lt"/>
              </a:rPr>
              <a:t>Uit inventarisatie najaar2022  / jan. 2023.</a:t>
            </a:r>
          </a:p>
          <a:p>
            <a:endParaRPr lang="nl-NL" sz="1100" dirty="0">
              <a:latin typeface="+mn-lt"/>
            </a:endParaRPr>
          </a:p>
          <a:p>
            <a:pPr>
              <a:lnSpc>
                <a:spcPct val="107000"/>
              </a:lnSpc>
              <a:spcAft>
                <a:spcPts val="800"/>
              </a:spcAft>
            </a:pPr>
            <a:r>
              <a:rPr lang="nl-NL" sz="1100" b="1" dirty="0">
                <a:effectLst/>
                <a:latin typeface="+mn-lt"/>
                <a:ea typeface="Corbel" panose="020B0503020204020204" pitchFamily="34" charset="0"/>
                <a:cs typeface="Times New Roman" panose="02020603050405020304" pitchFamily="18" charset="0"/>
              </a:rPr>
              <a:t>m.b.t. de Proefvertaling</a:t>
            </a:r>
            <a:endParaRPr lang="nl-NL" sz="1100" dirty="0">
              <a:effectLst/>
              <a:latin typeface="+mn-lt"/>
              <a:ea typeface="Corbel" panose="020B0503020204020204" pitchFamily="34" charset="0"/>
              <a:cs typeface="Times New Roman" panose="02020603050405020304" pitchFamily="18" charset="0"/>
            </a:endParaRPr>
          </a:p>
          <a:p>
            <a:pPr>
              <a:lnSpc>
                <a:spcPct val="107000"/>
              </a:lnSpc>
              <a:spcAft>
                <a:spcPts val="800"/>
              </a:spcAft>
            </a:pPr>
            <a:r>
              <a:rPr lang="nl-NL" sz="1100" dirty="0">
                <a:effectLst/>
                <a:latin typeface="+mn-lt"/>
                <a:ea typeface="Corbel" panose="020B0503020204020204" pitchFamily="34" charset="0"/>
                <a:cs typeface="Times New Roman" panose="02020603050405020304" pitchFamily="18" charset="0"/>
              </a:rPr>
              <a:t>1. Lever de tekst van de proefvertaling aan met tussenregel wit (zoals ook in examenboeken).</a:t>
            </a:r>
          </a:p>
          <a:p>
            <a:pPr>
              <a:lnSpc>
                <a:spcPct val="107000"/>
              </a:lnSpc>
              <a:spcAft>
                <a:spcPts val="800"/>
              </a:spcAft>
            </a:pPr>
            <a:r>
              <a:rPr lang="nl-NL" sz="1100" dirty="0">
                <a:effectLst/>
                <a:latin typeface="+mn-lt"/>
                <a:ea typeface="Corbel" panose="020B0503020204020204" pitchFamily="34" charset="0"/>
                <a:cs typeface="Times New Roman" panose="02020603050405020304" pitchFamily="18" charset="0"/>
              </a:rPr>
              <a:t>2. Onderstreep de woorden in de tekst die worden geannoteerd.</a:t>
            </a:r>
          </a:p>
          <a:p>
            <a:pPr>
              <a:lnSpc>
                <a:spcPct val="107000"/>
              </a:lnSpc>
              <a:spcAft>
                <a:spcPts val="800"/>
              </a:spcAft>
            </a:pPr>
            <a:r>
              <a:rPr lang="nl-NL" sz="1100" dirty="0">
                <a:effectLst/>
                <a:latin typeface="+mn-lt"/>
                <a:ea typeface="Corbel" panose="020B0503020204020204" pitchFamily="34" charset="0"/>
                <a:cs typeface="Times New Roman" panose="02020603050405020304" pitchFamily="18" charset="0"/>
              </a:rPr>
              <a:t>3. Verbeter de lay-out van de annotaties</a:t>
            </a:r>
          </a:p>
          <a:p>
            <a:pPr>
              <a:lnSpc>
                <a:spcPct val="107000"/>
              </a:lnSpc>
              <a:spcAft>
                <a:spcPts val="800"/>
              </a:spcAft>
            </a:pPr>
            <a:r>
              <a:rPr lang="nl-NL" sz="1100" dirty="0">
                <a:effectLst/>
                <a:latin typeface="+mn-lt"/>
                <a:ea typeface="Corbel" panose="020B0503020204020204" pitchFamily="34" charset="0"/>
                <a:cs typeface="Times New Roman" panose="02020603050405020304" pitchFamily="18" charset="0"/>
              </a:rPr>
              <a:t>4. Stem de annotaties af op recente ontwikkelingen in de (vertaal) didactiek en het taalgebruik van leerlingen.</a:t>
            </a:r>
          </a:p>
          <a:p>
            <a:pPr>
              <a:lnSpc>
                <a:spcPct val="107000"/>
              </a:lnSpc>
              <a:spcAft>
                <a:spcPts val="800"/>
              </a:spcAft>
            </a:pPr>
            <a:r>
              <a:rPr lang="nl-NL" sz="1100" dirty="0">
                <a:effectLst/>
                <a:latin typeface="+mn-lt"/>
                <a:ea typeface="Corbel" panose="020B0503020204020204" pitchFamily="34" charset="0"/>
                <a:cs typeface="Times New Roman" panose="02020603050405020304" pitchFamily="18" charset="0"/>
              </a:rPr>
              <a:t>5. Vertaal de alinea voor en na de proefvertaling voor en evt. ook een zin in het middenstuk.</a:t>
            </a:r>
          </a:p>
          <a:p>
            <a:pPr>
              <a:lnSpc>
                <a:spcPct val="107000"/>
              </a:lnSpc>
              <a:spcAft>
                <a:spcPts val="800"/>
              </a:spcAft>
            </a:pPr>
            <a:r>
              <a:rPr lang="nl-NL" sz="1100" dirty="0">
                <a:effectLst/>
                <a:latin typeface="+mn-lt"/>
                <a:ea typeface="Corbel" panose="020B0503020204020204" pitchFamily="34" charset="0"/>
                <a:cs typeface="Times New Roman" panose="02020603050405020304" pitchFamily="18" charset="0"/>
              </a:rPr>
              <a:t>6. Annoteer ruimhartig.</a:t>
            </a:r>
          </a:p>
          <a:p>
            <a:pPr>
              <a:lnSpc>
                <a:spcPct val="107000"/>
              </a:lnSpc>
              <a:spcAft>
                <a:spcPts val="800"/>
              </a:spcAft>
            </a:pPr>
            <a:r>
              <a:rPr lang="nl-NL" sz="1100" dirty="0">
                <a:effectLst/>
                <a:latin typeface="+mn-lt"/>
                <a:ea typeface="Corbel" panose="020B0503020204020204" pitchFamily="34" charset="0"/>
                <a:cs typeface="Times New Roman" panose="02020603050405020304" pitchFamily="18" charset="0"/>
              </a:rPr>
              <a:t>7. Kort het aantal regels in (dan zijn er ook meer punten per </a:t>
            </a:r>
            <a:r>
              <a:rPr lang="nl-NL" sz="1100" dirty="0" err="1">
                <a:effectLst/>
                <a:latin typeface="+mn-lt"/>
                <a:ea typeface="Corbel" panose="020B0503020204020204" pitchFamily="34" charset="0"/>
                <a:cs typeface="Times New Roman" panose="02020603050405020304" pitchFamily="18" charset="0"/>
              </a:rPr>
              <a:t>kolon</a:t>
            </a:r>
            <a:r>
              <a:rPr lang="nl-NL" sz="1100" dirty="0">
                <a:effectLst/>
                <a:latin typeface="+mn-lt"/>
                <a:ea typeface="Corbel" panose="020B0503020204020204" pitchFamily="34" charset="0"/>
                <a:cs typeface="Times New Roman" panose="02020603050405020304" pitchFamily="18" charset="0"/>
              </a:rPr>
              <a:t> te verdelen)</a:t>
            </a:r>
          </a:p>
          <a:p>
            <a:pPr>
              <a:lnSpc>
                <a:spcPct val="107000"/>
              </a:lnSpc>
              <a:spcAft>
                <a:spcPts val="800"/>
              </a:spcAft>
            </a:pPr>
            <a:r>
              <a:rPr lang="nl-NL" sz="1100" dirty="0">
                <a:effectLst/>
                <a:latin typeface="+mn-lt"/>
                <a:ea typeface="Corbel" panose="020B0503020204020204" pitchFamily="34" charset="0"/>
                <a:cs typeface="Times New Roman" panose="02020603050405020304" pitchFamily="18" charset="0"/>
              </a:rPr>
              <a:t>8. Kies een passage van lagere moeilijkheidsgraad</a:t>
            </a:r>
          </a:p>
          <a:p>
            <a:pPr>
              <a:lnSpc>
                <a:spcPct val="107000"/>
              </a:lnSpc>
              <a:spcAft>
                <a:spcPts val="800"/>
              </a:spcAft>
            </a:pPr>
            <a:r>
              <a:rPr lang="nl-NL" sz="1100" dirty="0">
                <a:effectLst/>
                <a:latin typeface="+mn-lt"/>
                <a:ea typeface="Corbel" panose="020B0503020204020204" pitchFamily="34" charset="0"/>
                <a:cs typeface="Times New Roman" panose="02020603050405020304" pitchFamily="18" charset="0"/>
              </a:rPr>
              <a:t>9. Verklein de weging van de proefvertaling</a:t>
            </a:r>
          </a:p>
          <a:p>
            <a:pPr>
              <a:lnSpc>
                <a:spcPct val="107000"/>
              </a:lnSpc>
              <a:spcAft>
                <a:spcPts val="800"/>
              </a:spcAft>
            </a:pPr>
            <a:r>
              <a:rPr lang="nl-NL" sz="1100" dirty="0">
                <a:effectLst/>
                <a:latin typeface="+mn-lt"/>
                <a:ea typeface="Corbel" panose="020B0503020204020204" pitchFamily="34" charset="0"/>
                <a:cs typeface="Times New Roman" panose="02020603050405020304" pitchFamily="18" charset="0"/>
              </a:rPr>
              <a:t>10. Voeg een blad toe met extra annotaties</a:t>
            </a:r>
          </a:p>
          <a:p>
            <a:endParaRPr lang="nl-NL" sz="1100" dirty="0">
              <a:latin typeface="+mn-lt"/>
            </a:endParaRPr>
          </a:p>
          <a:p>
            <a:pPr>
              <a:lnSpc>
                <a:spcPct val="107000"/>
              </a:lnSpc>
              <a:spcAft>
                <a:spcPts val="800"/>
              </a:spcAft>
            </a:pPr>
            <a:r>
              <a:rPr lang="nl-NL" sz="1100" b="1" dirty="0">
                <a:effectLst/>
                <a:latin typeface="+mn-lt"/>
                <a:ea typeface="Corbel" panose="020B0503020204020204" pitchFamily="34" charset="0"/>
                <a:cs typeface="Times New Roman" panose="02020603050405020304" pitchFamily="18" charset="0"/>
              </a:rPr>
              <a:t>m.b.t. de Vragen </a:t>
            </a:r>
            <a:r>
              <a:rPr lang="nl-NL" sz="1100" dirty="0">
                <a:effectLst/>
                <a:latin typeface="+mn-lt"/>
                <a:ea typeface="Corbel" panose="020B0503020204020204" pitchFamily="34" charset="0"/>
                <a:cs typeface="Times New Roman" panose="02020603050405020304" pitchFamily="18" charset="0"/>
              </a:rPr>
              <a:t>(de punten hieronder hebben meer betrekking op de vragen Latijn)</a:t>
            </a:r>
          </a:p>
          <a:p>
            <a:pPr>
              <a:lnSpc>
                <a:spcPct val="107000"/>
              </a:lnSpc>
              <a:spcAft>
                <a:spcPts val="800"/>
              </a:spcAft>
            </a:pPr>
            <a:r>
              <a:rPr lang="nl-NL" sz="1100" dirty="0">
                <a:effectLst/>
                <a:latin typeface="+mn-lt"/>
                <a:ea typeface="Corbel" panose="020B0503020204020204" pitchFamily="34" charset="0"/>
                <a:cs typeface="Times New Roman" panose="02020603050405020304" pitchFamily="18" charset="0"/>
              </a:rPr>
              <a:t>1. Laat de vraagstelling ook aansluiten bij wat speelt in de maatschappij. </a:t>
            </a:r>
          </a:p>
          <a:p>
            <a:pPr>
              <a:lnSpc>
                <a:spcPct val="107000"/>
              </a:lnSpc>
              <a:spcAft>
                <a:spcPts val="800"/>
              </a:spcAft>
            </a:pPr>
            <a:r>
              <a:rPr lang="nl-NL" sz="1100" dirty="0">
                <a:effectLst/>
                <a:latin typeface="+mn-lt"/>
                <a:ea typeface="Corbel" panose="020B0503020204020204" pitchFamily="34" charset="0"/>
                <a:cs typeface="Times New Roman" panose="02020603050405020304" pitchFamily="18" charset="0"/>
              </a:rPr>
              <a:t>2. Stel ook vragen over teksten in vertaling of over vergelijkbare teksten met de tekstpassage als bron erbij.</a:t>
            </a:r>
          </a:p>
          <a:p>
            <a:pPr>
              <a:lnSpc>
                <a:spcPct val="107000"/>
              </a:lnSpc>
              <a:spcAft>
                <a:spcPts val="800"/>
              </a:spcAft>
            </a:pPr>
            <a:r>
              <a:rPr lang="nl-NL" sz="1100" dirty="0">
                <a:effectLst/>
                <a:latin typeface="+mn-lt"/>
                <a:ea typeface="Corbel" panose="020B0503020204020204" pitchFamily="34" charset="0"/>
                <a:cs typeface="Times New Roman" panose="02020603050405020304" pitchFamily="18" charset="0"/>
              </a:rPr>
              <a:t>Of zeg : “er komen geen vragen over de teksten in vertaling / secondaire teksten.”</a:t>
            </a:r>
          </a:p>
          <a:p>
            <a:pPr>
              <a:lnSpc>
                <a:spcPct val="107000"/>
              </a:lnSpc>
              <a:spcAft>
                <a:spcPts val="800"/>
              </a:spcAft>
            </a:pPr>
            <a:r>
              <a:rPr lang="nl-NL" sz="1100" dirty="0">
                <a:effectLst/>
                <a:latin typeface="+mn-lt"/>
                <a:ea typeface="Corbel" panose="020B0503020204020204" pitchFamily="34" charset="0"/>
                <a:cs typeface="Times New Roman" panose="02020603050405020304" pitchFamily="18" charset="0"/>
              </a:rPr>
              <a:t>3. Stel meer vragen op eindterm A1.3 en B3 en C5, </a:t>
            </a:r>
          </a:p>
          <a:p>
            <a:pPr>
              <a:lnSpc>
                <a:spcPct val="107000"/>
              </a:lnSpc>
              <a:spcAft>
                <a:spcPts val="800"/>
              </a:spcAft>
            </a:pPr>
            <a:r>
              <a:rPr lang="nl-NL" sz="1100" dirty="0">
                <a:effectLst/>
                <a:latin typeface="+mn-lt"/>
                <a:ea typeface="Corbel" panose="020B0503020204020204" pitchFamily="34" charset="0"/>
                <a:cs typeface="Times New Roman" panose="02020603050405020304" pitchFamily="18" charset="0"/>
              </a:rPr>
              <a:t>4. Stel vragen op een hoger denkniveau (waarbij de leerling niet alleen hoeft te noemen wat er staat (citeervraag), maar de tekst moet verwerken en interpreteren </a:t>
            </a:r>
          </a:p>
          <a:p>
            <a:pPr>
              <a:lnSpc>
                <a:spcPct val="107000"/>
              </a:lnSpc>
              <a:spcAft>
                <a:spcPts val="800"/>
              </a:spcAft>
            </a:pPr>
            <a:r>
              <a:rPr lang="nl-NL" sz="1100" dirty="0">
                <a:effectLst/>
                <a:latin typeface="+mn-lt"/>
                <a:ea typeface="Corbel" panose="020B0503020204020204" pitchFamily="34" charset="0"/>
                <a:cs typeface="Times New Roman" panose="02020603050405020304" pitchFamily="18" charset="0"/>
              </a:rPr>
              <a:t>5. Lever bij gelezen stof (deels) vertaling bij</a:t>
            </a:r>
          </a:p>
          <a:p>
            <a:pPr>
              <a:lnSpc>
                <a:spcPct val="107000"/>
              </a:lnSpc>
              <a:spcAft>
                <a:spcPts val="800"/>
              </a:spcAft>
            </a:pPr>
            <a:r>
              <a:rPr lang="nl-NL" sz="1100" b="1" dirty="0">
                <a:effectLst/>
                <a:latin typeface="+mn-lt"/>
                <a:ea typeface="Corbel" panose="020B0503020204020204" pitchFamily="34" charset="0"/>
                <a:cs typeface="Times New Roman" panose="02020603050405020304" pitchFamily="18" charset="0"/>
              </a:rPr>
              <a:t>NB </a:t>
            </a:r>
            <a:r>
              <a:rPr lang="nl-NL" sz="1100" b="0" dirty="0">
                <a:effectLst/>
                <a:latin typeface="+mn-lt"/>
                <a:ea typeface="Corbel" panose="020B0503020204020204" pitchFamily="34" charset="0"/>
                <a:cs typeface="Times New Roman" panose="02020603050405020304" pitchFamily="18" charset="0"/>
              </a:rPr>
              <a:t>Centraal examen is in aantal vragen en in aantal regels te verwerken teksten </a:t>
            </a:r>
            <a:r>
              <a:rPr lang="nl-NL" sz="1100" b="0" dirty="0" err="1">
                <a:effectLst/>
                <a:latin typeface="+mn-lt"/>
                <a:ea typeface="Corbel" panose="020B0503020204020204" pitchFamily="34" charset="0"/>
                <a:cs typeface="Times New Roman" panose="02020603050405020304" pitchFamily="18" charset="0"/>
              </a:rPr>
              <a:t>alelen</a:t>
            </a:r>
            <a:r>
              <a:rPr lang="nl-NL" sz="1100" b="0" dirty="0">
                <a:effectLst/>
                <a:latin typeface="+mn-lt"/>
                <a:ea typeface="Corbel" panose="020B0503020204020204" pitchFamily="34" charset="0"/>
                <a:cs typeface="Times New Roman" panose="02020603050405020304" pitchFamily="18" charset="0"/>
              </a:rPr>
              <a:t> maar </a:t>
            </a:r>
            <a:r>
              <a:rPr lang="nl-NL" sz="1100" b="0" dirty="0" err="1">
                <a:effectLst/>
                <a:latin typeface="+mn-lt"/>
                <a:ea typeface="Corbel" panose="020B0503020204020204" pitchFamily="34" charset="0"/>
                <a:cs typeface="Times New Roman" panose="02020603050405020304" pitchFamily="18" charset="0"/>
              </a:rPr>
              <a:t>teogenomen</a:t>
            </a:r>
            <a:r>
              <a:rPr lang="nl-NL" sz="1100" b="0" dirty="0">
                <a:effectLst/>
                <a:latin typeface="+mn-lt"/>
                <a:ea typeface="Corbel" panose="020B0503020204020204" pitchFamily="34" charset="0"/>
                <a:cs typeface="Times New Roman" panose="02020603050405020304" pitchFamily="18" charset="0"/>
              </a:rPr>
              <a:t>.</a:t>
            </a:r>
          </a:p>
          <a:p>
            <a:pPr>
              <a:lnSpc>
                <a:spcPct val="107000"/>
              </a:lnSpc>
              <a:spcAft>
                <a:spcPts val="800"/>
              </a:spcAft>
            </a:pPr>
            <a:r>
              <a:rPr lang="nl-NL" sz="1100" b="0" dirty="0">
                <a:effectLst/>
                <a:latin typeface="+mn-lt"/>
                <a:ea typeface="Corbel" panose="020B0503020204020204" pitchFamily="34" charset="0"/>
                <a:cs typeface="Times New Roman" panose="02020603050405020304" pitchFamily="18" charset="0"/>
              </a:rPr>
              <a:t>Annotaties zijn ook toegenomen bij de PV, maar ook:</a:t>
            </a:r>
          </a:p>
          <a:p>
            <a:pPr>
              <a:lnSpc>
                <a:spcPct val="107000"/>
              </a:lnSpc>
              <a:spcAft>
                <a:spcPts val="800"/>
              </a:spcAft>
            </a:pPr>
            <a:r>
              <a:rPr lang="nl-NL" sz="1100" b="0" dirty="0">
                <a:effectLst/>
                <a:latin typeface="+mn-lt"/>
                <a:ea typeface="Corbel" panose="020B0503020204020204" pitchFamily="34" charset="0"/>
                <a:cs typeface="Times New Roman" panose="02020603050405020304" pitchFamily="18" charset="0"/>
              </a:rPr>
              <a:t>Minder uren in onder en bovenbouw</a:t>
            </a:r>
          </a:p>
          <a:p>
            <a:pPr>
              <a:lnSpc>
                <a:spcPct val="107000"/>
              </a:lnSpc>
              <a:spcAft>
                <a:spcPts val="800"/>
              </a:spcAft>
            </a:pPr>
            <a:r>
              <a:rPr lang="nl-NL" sz="1100" b="0" dirty="0">
                <a:effectLst/>
                <a:latin typeface="+mn-lt"/>
                <a:ea typeface="Corbel" panose="020B0503020204020204" pitchFamily="34" charset="0"/>
                <a:cs typeface="Times New Roman" panose="02020603050405020304" pitchFamily="18" charset="0"/>
              </a:rPr>
              <a:t>Meer stof uitgebreid (receptie dieper tekstbegrip stilistiek en </a:t>
            </a:r>
            <a:r>
              <a:rPr lang="nl-NL" sz="1100" b="0" dirty="0" err="1">
                <a:effectLst/>
                <a:latin typeface="+mn-lt"/>
                <a:ea typeface="Corbel" panose="020B0503020204020204" pitchFamily="34" charset="0"/>
                <a:cs typeface="Times New Roman" panose="02020603050405020304" pitchFamily="18" charset="0"/>
              </a:rPr>
              <a:t>narr</a:t>
            </a:r>
            <a:r>
              <a:rPr lang="nl-NL" sz="1100" b="0" dirty="0">
                <a:effectLst/>
                <a:latin typeface="+mn-lt"/>
                <a:ea typeface="Corbel" panose="020B0503020204020204" pitchFamily="34" charset="0"/>
                <a:cs typeface="Times New Roman" panose="02020603050405020304" pitchFamily="18" charset="0"/>
              </a:rPr>
              <a:t> / argumentatieve middelen nu allemaal voorgeschreven.)</a:t>
            </a:r>
          </a:p>
          <a:p>
            <a:pPr>
              <a:lnSpc>
                <a:spcPct val="107000"/>
              </a:lnSpc>
              <a:spcAft>
                <a:spcPts val="800"/>
              </a:spcAft>
            </a:pPr>
            <a:r>
              <a:rPr lang="nl-NL" sz="1100" b="0" dirty="0">
                <a:effectLst/>
                <a:latin typeface="+mn-lt"/>
                <a:ea typeface="Corbel" panose="020B0503020204020204" pitchFamily="34" charset="0"/>
                <a:cs typeface="Times New Roman" panose="02020603050405020304" pitchFamily="18" charset="0"/>
              </a:rPr>
              <a:t>Algehele achteruitgang in taal- en leesvaardigheid (en historisch en culturele </a:t>
            </a:r>
            <a:r>
              <a:rPr lang="nl-NL" sz="1100" b="0" dirty="0" err="1">
                <a:effectLst/>
                <a:latin typeface="+mn-lt"/>
                <a:ea typeface="Corbel" panose="020B0503020204020204" pitchFamily="34" charset="0"/>
                <a:cs typeface="Times New Roman" panose="02020603050405020304" pitchFamily="18" charset="0"/>
              </a:rPr>
              <a:t>ontwikeling</a:t>
            </a:r>
            <a:r>
              <a:rPr lang="nl-NL" sz="1100" b="0" dirty="0">
                <a:effectLst/>
                <a:latin typeface="+mn-lt"/>
                <a:ea typeface="Corbel" panose="020B0503020204020204" pitchFamily="34" charset="0"/>
                <a:cs typeface="Times New Roman" panose="02020603050405020304" pitchFamily="18" charset="0"/>
              </a:rPr>
              <a:t>).</a:t>
            </a:r>
            <a:endParaRPr lang="nl-NL" sz="1100" b="1" dirty="0">
              <a:effectLst/>
              <a:latin typeface="+mn-lt"/>
              <a:ea typeface="Corbel" panose="020B050302020402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endParaRPr lang="nl-NL" sz="1100" dirty="0">
              <a:effectLst/>
              <a:latin typeface="+mn-lt"/>
              <a:ea typeface="Corbel" panose="020B050302020402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nl-NL" sz="1100" b="1" dirty="0">
                <a:effectLst/>
                <a:latin typeface="+mn-lt"/>
                <a:ea typeface="Corbel" panose="020B0503020204020204" pitchFamily="34" charset="0"/>
                <a:cs typeface="Times New Roman" panose="02020603050405020304" pitchFamily="18" charset="0"/>
              </a:rPr>
              <a:t>m.b.t. de vorm / rooster</a:t>
            </a:r>
          </a:p>
          <a:p>
            <a:pPr marL="342900" marR="0" lvl="0" indent="-342900" algn="l" defTabSz="914400" rtl="0" eaLnBrk="1" fontAlgn="auto" latinLnBrk="0" hangingPunct="1">
              <a:lnSpc>
                <a:spcPct val="107000"/>
              </a:lnSpc>
              <a:spcBef>
                <a:spcPts val="0"/>
              </a:spcBef>
              <a:spcAft>
                <a:spcPts val="800"/>
              </a:spcAft>
              <a:buClrTx/>
              <a:buSzTx/>
              <a:buFontTx/>
              <a:buAutoNum type="arabicPeriod"/>
              <a:tabLst/>
              <a:defRPr/>
            </a:pPr>
            <a:r>
              <a:rPr lang="nl-NL" sz="1100" dirty="0">
                <a:effectLst/>
                <a:latin typeface="+mn-lt"/>
                <a:ea typeface="Corbel" panose="020B0503020204020204" pitchFamily="34" charset="0"/>
                <a:cs typeface="Times New Roman" panose="02020603050405020304" pitchFamily="18" charset="0"/>
              </a:rPr>
              <a:t>Splits het examen op in twee zittingen, eerst de vragen, op de/een volgende dag de proefvertaling</a:t>
            </a:r>
          </a:p>
          <a:p>
            <a:pPr marL="342900" marR="0" lvl="0" indent="-342900" algn="l" defTabSz="914400" rtl="0" eaLnBrk="1" fontAlgn="auto" latinLnBrk="0" hangingPunct="1">
              <a:lnSpc>
                <a:spcPct val="107000"/>
              </a:lnSpc>
              <a:spcBef>
                <a:spcPts val="0"/>
              </a:spcBef>
              <a:spcAft>
                <a:spcPts val="800"/>
              </a:spcAft>
              <a:buClrTx/>
              <a:buSzTx/>
              <a:buFontTx/>
              <a:buAutoNum type="arabicPeriod"/>
              <a:tabLst/>
              <a:defRPr/>
            </a:pPr>
            <a:endParaRPr lang="nl-NL" sz="1100" dirty="0">
              <a:effectLst/>
              <a:latin typeface="+mn-lt"/>
              <a:ea typeface="Corbel" panose="020B0503020204020204" pitchFamily="34" charset="0"/>
              <a:cs typeface="Times New Roman" panose="02020603050405020304" pitchFamily="18" charset="0"/>
            </a:endParaRPr>
          </a:p>
          <a:p>
            <a:pPr>
              <a:lnSpc>
                <a:spcPct val="107000"/>
              </a:lnSpc>
              <a:spcAft>
                <a:spcPts val="800"/>
              </a:spcAft>
            </a:pPr>
            <a:r>
              <a:rPr lang="nl-NL" sz="1100" b="1" dirty="0">
                <a:effectLst/>
                <a:latin typeface="+mn-lt"/>
                <a:ea typeface="Corbel" panose="020B0503020204020204" pitchFamily="34" charset="0"/>
                <a:cs typeface="Times New Roman" panose="02020603050405020304" pitchFamily="18" charset="0"/>
              </a:rPr>
              <a:t>m.b.t. de Correctie</a:t>
            </a:r>
            <a:endParaRPr lang="nl-NL" sz="1100" dirty="0">
              <a:effectLst/>
              <a:latin typeface="+mn-lt"/>
              <a:ea typeface="Corbel" panose="020B0503020204020204" pitchFamily="34" charset="0"/>
              <a:cs typeface="Times New Roman" panose="02020603050405020304" pitchFamily="18" charset="0"/>
            </a:endParaRPr>
          </a:p>
          <a:p>
            <a:pPr>
              <a:lnSpc>
                <a:spcPct val="107000"/>
              </a:lnSpc>
              <a:spcAft>
                <a:spcPts val="800"/>
              </a:spcAft>
            </a:pPr>
            <a:r>
              <a:rPr lang="nl-NL" sz="1100" dirty="0">
                <a:effectLst/>
                <a:latin typeface="+mn-lt"/>
                <a:ea typeface="Corbel" panose="020B0503020204020204" pitchFamily="34" charset="0"/>
                <a:cs typeface="Times New Roman" panose="02020603050405020304" pitchFamily="18" charset="0"/>
              </a:rPr>
              <a:t>1. Ken meer punten toe per </a:t>
            </a:r>
            <a:r>
              <a:rPr lang="nl-NL" sz="1100" dirty="0" err="1">
                <a:effectLst/>
                <a:latin typeface="+mn-lt"/>
                <a:ea typeface="Corbel" panose="020B0503020204020204" pitchFamily="34" charset="0"/>
                <a:cs typeface="Times New Roman" panose="02020603050405020304" pitchFamily="18" charset="0"/>
              </a:rPr>
              <a:t>kolon</a:t>
            </a:r>
            <a:r>
              <a:rPr lang="nl-NL" sz="1100" dirty="0">
                <a:effectLst/>
                <a:latin typeface="+mn-lt"/>
                <a:ea typeface="Corbel" panose="020B0503020204020204" pitchFamily="34" charset="0"/>
                <a:cs typeface="Times New Roman" panose="02020603050405020304" pitchFamily="18" charset="0"/>
              </a:rPr>
              <a:t>, zodat je niet met 1 fout 0 punten scoort </a:t>
            </a:r>
          </a:p>
          <a:p>
            <a:pPr>
              <a:lnSpc>
                <a:spcPct val="107000"/>
              </a:lnSpc>
              <a:spcAft>
                <a:spcPts val="800"/>
              </a:spcAft>
            </a:pPr>
            <a:r>
              <a:rPr lang="nl-NL" sz="1100" dirty="0">
                <a:effectLst/>
                <a:latin typeface="+mn-lt"/>
                <a:ea typeface="Corbel" panose="020B0503020204020204" pitchFamily="34" charset="0"/>
                <a:cs typeface="Times New Roman" panose="02020603050405020304" pitchFamily="18" charset="0"/>
              </a:rPr>
              <a:t>2. Wees coulanter met citeren van een woord teveel / te weinig</a:t>
            </a:r>
          </a:p>
          <a:p>
            <a:pPr>
              <a:lnSpc>
                <a:spcPct val="107000"/>
              </a:lnSpc>
              <a:spcAft>
                <a:spcPts val="800"/>
              </a:spcAft>
            </a:pPr>
            <a:r>
              <a:rPr lang="nl-NL" sz="1100" dirty="0">
                <a:effectLst/>
                <a:latin typeface="+mn-lt"/>
                <a:ea typeface="Corbel" panose="020B0503020204020204" pitchFamily="34" charset="0"/>
                <a:cs typeface="Times New Roman" panose="02020603050405020304" pitchFamily="18" charset="0"/>
              </a:rPr>
              <a:t>3. Stel niet de vraag om alle punten/opties te noemen voor het punt toegekend mag worden</a:t>
            </a:r>
          </a:p>
          <a:p>
            <a:pPr>
              <a:lnSpc>
                <a:spcPct val="107000"/>
              </a:lnSpc>
              <a:spcAft>
                <a:spcPts val="800"/>
              </a:spcAft>
            </a:pPr>
            <a:r>
              <a:rPr lang="nl-NL" sz="1100" dirty="0">
                <a:effectLst/>
                <a:latin typeface="+mn-lt"/>
                <a:ea typeface="Corbel" panose="020B0503020204020204" pitchFamily="34" charset="0"/>
                <a:cs typeface="Times New Roman" panose="02020603050405020304" pitchFamily="18" charset="0"/>
              </a:rPr>
              <a:t>4. Reken een vrijere vertaling in goedlopend Nederlands goed</a:t>
            </a:r>
          </a:p>
          <a:p>
            <a:pPr>
              <a:lnSpc>
                <a:spcPct val="107000"/>
              </a:lnSpc>
              <a:spcAft>
                <a:spcPts val="800"/>
              </a:spcAft>
            </a:pPr>
            <a:r>
              <a:rPr lang="nl-NL" sz="1100" dirty="0">
                <a:effectLst/>
                <a:latin typeface="+mn-lt"/>
                <a:ea typeface="Corbel" panose="020B0503020204020204" pitchFamily="34" charset="0"/>
                <a:cs typeface="Times New Roman" panose="02020603050405020304" pitchFamily="18" charset="0"/>
              </a:rPr>
              <a:t>5. Ken pluspunten toe aan een mooie vertaling</a:t>
            </a:r>
          </a:p>
          <a:p>
            <a:pPr>
              <a:lnSpc>
                <a:spcPct val="107000"/>
              </a:lnSpc>
              <a:spcAft>
                <a:spcPts val="800"/>
              </a:spcAft>
            </a:pPr>
            <a:r>
              <a:rPr lang="nl-NL" sz="1100" dirty="0">
                <a:effectLst/>
                <a:latin typeface="+mn-lt"/>
                <a:ea typeface="Corbel" panose="020B0503020204020204" pitchFamily="34" charset="0"/>
                <a:cs typeface="Times New Roman" panose="02020603050405020304" pitchFamily="18" charset="0"/>
              </a:rPr>
              <a:t> </a:t>
            </a:r>
          </a:p>
          <a:p>
            <a:pPr>
              <a:lnSpc>
                <a:spcPct val="107000"/>
              </a:lnSpc>
              <a:spcAft>
                <a:spcPts val="800"/>
              </a:spcAft>
            </a:pPr>
            <a:r>
              <a:rPr lang="nl-NL" sz="1100" b="1" dirty="0">
                <a:effectLst/>
                <a:latin typeface="+mn-lt"/>
                <a:ea typeface="Corbel" panose="020B0503020204020204" pitchFamily="34" charset="0"/>
                <a:cs typeface="Times New Roman" panose="02020603050405020304" pitchFamily="18" charset="0"/>
              </a:rPr>
              <a:t>m.b.t. Hulpmiddelen</a:t>
            </a:r>
            <a:endParaRPr lang="nl-NL" sz="1100" dirty="0">
              <a:effectLst/>
              <a:latin typeface="+mn-lt"/>
              <a:ea typeface="Corbel" panose="020B0503020204020204" pitchFamily="34" charset="0"/>
              <a:cs typeface="Times New Roman" panose="02020603050405020304" pitchFamily="18" charset="0"/>
            </a:endParaRPr>
          </a:p>
          <a:p>
            <a:pPr>
              <a:lnSpc>
                <a:spcPct val="107000"/>
              </a:lnSpc>
              <a:spcAft>
                <a:spcPts val="800"/>
              </a:spcAft>
            </a:pPr>
            <a:r>
              <a:rPr lang="nl-NL" sz="1100" dirty="0">
                <a:effectLst/>
                <a:latin typeface="+mn-lt"/>
                <a:ea typeface="Corbel" panose="020B0503020204020204" pitchFamily="34" charset="0"/>
                <a:cs typeface="Times New Roman" panose="02020603050405020304" pitchFamily="18" charset="0"/>
              </a:rPr>
              <a:t>Ter ondersteuning van docenten en gymnasiasten zou een </a:t>
            </a:r>
            <a:r>
              <a:rPr lang="nl-NL" sz="1100" dirty="0" err="1">
                <a:effectLst/>
                <a:latin typeface="+mn-lt"/>
                <a:ea typeface="Corbel" panose="020B0503020204020204" pitchFamily="34" charset="0"/>
                <a:cs typeface="Times New Roman" panose="02020603050405020304" pitchFamily="18" charset="0"/>
              </a:rPr>
              <a:t>Vakwebsite</a:t>
            </a:r>
            <a:r>
              <a:rPr lang="nl-NL" sz="1100" dirty="0">
                <a:effectLst/>
                <a:latin typeface="+mn-lt"/>
                <a:ea typeface="Corbel" panose="020B0503020204020204" pitchFamily="34" charset="0"/>
                <a:cs typeface="Times New Roman" panose="02020603050405020304" pitchFamily="18" charset="0"/>
              </a:rPr>
              <a:t> à la </a:t>
            </a:r>
            <a:r>
              <a:rPr lang="nl-NL" sz="1100" u="sng" dirty="0">
                <a:solidFill>
                  <a:srgbClr val="69A020"/>
                </a:solidFill>
                <a:effectLst/>
                <a:latin typeface="+mn-lt"/>
                <a:ea typeface="Corbel" panose="020B0503020204020204" pitchFamily="34" charset="0"/>
                <a:cs typeface="Times New Roman" panose="02020603050405020304" pitchFamily="18" charset="0"/>
                <a:hlinkClick r:id="rId3"/>
              </a:rPr>
              <a:t>www.geschiedenisvandaag.nu</a:t>
            </a:r>
            <a:r>
              <a:rPr lang="nl-NL" sz="1100" dirty="0">
                <a:effectLst/>
                <a:latin typeface="+mn-lt"/>
                <a:ea typeface="Corbel" panose="020B0503020204020204" pitchFamily="34" charset="0"/>
                <a:cs typeface="Times New Roman" panose="02020603050405020304" pitchFamily="18" charset="0"/>
              </a:rPr>
              <a:t> / </a:t>
            </a:r>
            <a:r>
              <a:rPr lang="nl-NL" sz="1100" u="sng" dirty="0">
                <a:solidFill>
                  <a:srgbClr val="69A020"/>
                </a:solidFill>
                <a:effectLst/>
                <a:latin typeface="+mn-lt"/>
                <a:ea typeface="Corbel" panose="020B0503020204020204" pitchFamily="34" charset="0"/>
                <a:cs typeface="Times New Roman" panose="02020603050405020304" pitchFamily="18" charset="0"/>
                <a:hlinkClick r:id="rId4"/>
              </a:rPr>
              <a:t>https://vfvo.nl</a:t>
            </a:r>
            <a:r>
              <a:rPr lang="nl-NL" sz="1100" dirty="0">
                <a:effectLst/>
                <a:latin typeface="+mn-lt"/>
                <a:ea typeface="Corbel" panose="020B0503020204020204" pitchFamily="34" charset="0"/>
                <a:cs typeface="Times New Roman" panose="02020603050405020304" pitchFamily="18" charset="0"/>
              </a:rPr>
              <a:t> helpend zijn</a:t>
            </a:r>
          </a:p>
          <a:p>
            <a:pPr>
              <a:lnSpc>
                <a:spcPct val="107000"/>
              </a:lnSpc>
              <a:spcAft>
                <a:spcPts val="800"/>
              </a:spcAft>
            </a:pPr>
            <a:r>
              <a:rPr lang="nl-NL" sz="1100" dirty="0">
                <a:effectLst/>
                <a:latin typeface="+mn-lt"/>
                <a:ea typeface="Corbel" panose="020B0503020204020204" pitchFamily="34" charset="0"/>
                <a:cs typeface="Times New Roman" panose="02020603050405020304" pitchFamily="18" charset="0"/>
              </a:rPr>
              <a:t>- met vraagvoorbeelden</a:t>
            </a:r>
          </a:p>
          <a:p>
            <a:pPr>
              <a:lnSpc>
                <a:spcPct val="107000"/>
              </a:lnSpc>
              <a:spcAft>
                <a:spcPts val="800"/>
              </a:spcAft>
            </a:pPr>
            <a:r>
              <a:rPr lang="nl-NL" sz="1100" dirty="0">
                <a:effectLst/>
                <a:latin typeface="+mn-lt"/>
                <a:ea typeface="Corbel" panose="020B0503020204020204" pitchFamily="34" charset="0"/>
                <a:cs typeface="Times New Roman" panose="02020603050405020304" pitchFamily="18" charset="0"/>
              </a:rPr>
              <a:t>- oefenvragen</a:t>
            </a:r>
          </a:p>
          <a:p>
            <a:pPr>
              <a:lnSpc>
                <a:spcPct val="107000"/>
              </a:lnSpc>
              <a:spcAft>
                <a:spcPts val="800"/>
              </a:spcAft>
            </a:pPr>
            <a:r>
              <a:rPr lang="nl-NL" sz="1100" dirty="0">
                <a:effectLst/>
                <a:latin typeface="+mn-lt"/>
                <a:ea typeface="Corbel" panose="020B0503020204020204" pitchFamily="34" charset="0"/>
                <a:cs typeface="Times New Roman" panose="02020603050405020304" pitchFamily="18" charset="0"/>
              </a:rPr>
              <a:t>- uitwerking syllabus</a:t>
            </a:r>
          </a:p>
          <a:p>
            <a:pPr marL="171450" indent="-171450">
              <a:lnSpc>
                <a:spcPct val="107000"/>
              </a:lnSpc>
              <a:spcAft>
                <a:spcPts val="800"/>
              </a:spcAft>
              <a:buFontTx/>
              <a:buChar char="-"/>
            </a:pPr>
            <a:r>
              <a:rPr lang="nl-NL" sz="1100" dirty="0">
                <a:effectLst/>
                <a:latin typeface="+mn-lt"/>
                <a:ea typeface="Corbel" panose="020B0503020204020204" pitchFamily="34" charset="0"/>
                <a:cs typeface="Times New Roman" panose="02020603050405020304" pitchFamily="18" charset="0"/>
              </a:rPr>
              <a:t>nuttige websites</a:t>
            </a:r>
          </a:p>
          <a:p>
            <a:pPr marL="0" indent="0">
              <a:lnSpc>
                <a:spcPct val="107000"/>
              </a:lnSpc>
              <a:spcAft>
                <a:spcPts val="800"/>
              </a:spcAft>
              <a:buFontTx/>
              <a:buNone/>
            </a:pPr>
            <a:endParaRPr lang="nl-NL" sz="1100" dirty="0">
              <a:effectLst/>
              <a:latin typeface="+mn-lt"/>
              <a:cs typeface="Times New Roman" panose="02020603050405020304" pitchFamily="18" charset="0"/>
            </a:endParaRPr>
          </a:p>
          <a:p>
            <a:pPr marL="0" indent="0">
              <a:lnSpc>
                <a:spcPct val="107000"/>
              </a:lnSpc>
              <a:spcAft>
                <a:spcPts val="800"/>
              </a:spcAft>
              <a:buFontTx/>
              <a:buNone/>
            </a:pPr>
            <a:r>
              <a:rPr lang="nl-NL" sz="1100" b="1" dirty="0">
                <a:effectLst/>
                <a:latin typeface="+mn-lt"/>
                <a:cs typeface="Times New Roman" panose="02020603050405020304" pitchFamily="18" charset="0"/>
              </a:rPr>
              <a:t>Uit de chat:</a:t>
            </a:r>
            <a:endParaRPr lang="nl-NL" sz="1100" dirty="0">
              <a:effectLst/>
              <a:latin typeface="+mn-lt"/>
              <a:cs typeface="Times New Roman" panose="02020603050405020304" pitchFamily="18" charset="0"/>
            </a:endParaRPr>
          </a:p>
          <a:p>
            <a:pPr marL="0" indent="0">
              <a:lnSpc>
                <a:spcPct val="107000"/>
              </a:lnSpc>
              <a:spcAft>
                <a:spcPts val="800"/>
              </a:spcAft>
              <a:buFontTx/>
              <a:buNone/>
            </a:pPr>
            <a:r>
              <a:rPr lang="nl-NL" sz="1100" dirty="0">
                <a:effectLst/>
                <a:latin typeface="+mn-lt"/>
                <a:cs typeface="Times New Roman" panose="02020603050405020304" pitchFamily="18" charset="0"/>
              </a:rPr>
              <a:t>Tip Ina Zwiers </a:t>
            </a:r>
            <a:r>
              <a:rPr lang="nl-NL" sz="1100" dirty="0" err="1">
                <a:effectLst/>
                <a:latin typeface="+mn-lt"/>
                <a:cs typeface="Times New Roman" panose="02020603050405020304" pitchFamily="18" charset="0"/>
              </a:rPr>
              <a:t>nav</a:t>
            </a:r>
            <a:r>
              <a:rPr lang="nl-NL" sz="1100" dirty="0">
                <a:effectLst/>
                <a:latin typeface="+mn-lt"/>
                <a:cs typeface="Times New Roman" panose="02020603050405020304" pitchFamily="18" charset="0"/>
              </a:rPr>
              <a:t> vraag</a:t>
            </a:r>
          </a:p>
          <a:p>
            <a:pPr marL="0" indent="0">
              <a:lnSpc>
                <a:spcPct val="107000"/>
              </a:lnSpc>
              <a:spcAft>
                <a:spcPts val="800"/>
              </a:spcAft>
              <a:buFontTx/>
              <a:buNone/>
            </a:pPr>
            <a:r>
              <a:rPr lang="nl-NL" sz="1100" dirty="0">
                <a:effectLst/>
                <a:latin typeface="+mn-lt"/>
                <a:cs typeface="Times New Roman" panose="02020603050405020304" pitchFamily="18" charset="0"/>
              </a:rPr>
              <a:t>Is extra katern toegestaan op CE naast Pinkster?</a:t>
            </a:r>
          </a:p>
          <a:p>
            <a:pPr marL="0" indent="0">
              <a:lnSpc>
                <a:spcPct val="107000"/>
              </a:lnSpc>
              <a:spcAft>
                <a:spcPts val="800"/>
              </a:spcAft>
              <a:buFontTx/>
              <a:buNone/>
            </a:pPr>
            <a:r>
              <a:rPr lang="nl-NL" sz="1600" b="0" i="0" u="none" strike="noStrike" dirty="0" err="1">
                <a:solidFill>
                  <a:srgbClr val="000000"/>
                </a:solidFill>
                <a:effectLst/>
              </a:rPr>
              <a:t>bgv</a:t>
            </a:r>
            <a:r>
              <a:rPr lang="nl-NL" sz="1600" b="0" i="0" u="none" strike="noStrike" dirty="0">
                <a:solidFill>
                  <a:srgbClr val="000000"/>
                </a:solidFill>
                <a:effectLst/>
              </a:rPr>
              <a:t>: Voor regeling woordenboek Latijn OCW: </a:t>
            </a:r>
            <a:r>
              <a:rPr lang="nl-NL" sz="1600" b="0" i="0" u="none" strike="noStrike" dirty="0">
                <a:solidFill>
                  <a:srgbClr val="000000"/>
                </a:solidFill>
                <a:effectLst/>
                <a:hlinkClick r:id="rId5" tooltip="https://www.examenblad.nl/system/files/2022/bijlage_1b_havo_vwo_bij_regeling_hulpmiddelen_ce_vo_2024_vs_def.pdf"/>
              </a:rPr>
              <a:t>bijlage_1B_havo_vwo_bij_Regeling_hulpmiddelen_ce_vo_2024_vs_def.pdf</a:t>
            </a:r>
            <a:r>
              <a:rPr lang="nl-NL" sz="1600" b="0" i="0" u="none" strike="noStrike" dirty="0">
                <a:solidFill>
                  <a:srgbClr val="000000"/>
                </a:solidFill>
                <a:effectLst/>
              </a:rPr>
              <a:t>. Zie 3.1.3. De regel is dus: 'Woordenboek + grammatica-overzicht + alfabetische werkwoordenlijst.' Pinkster is hiervan 'slechts' een </a:t>
            </a:r>
            <a:r>
              <a:rPr lang="nl-NL" sz="1600" b="0" i="1" u="none" strike="noStrike" dirty="0">
                <a:solidFill>
                  <a:srgbClr val="000000"/>
                </a:solidFill>
                <a:effectLst/>
              </a:rPr>
              <a:t>voorbeeld </a:t>
            </a:r>
            <a:r>
              <a:rPr lang="nl-NL" sz="1600" b="0" i="0" u="none" strike="noStrike" dirty="0">
                <a:solidFill>
                  <a:srgbClr val="000000"/>
                </a:solidFill>
                <a:effectLst/>
              </a:rPr>
              <a:t>('voorbeeld 1’).</a:t>
            </a:r>
          </a:p>
          <a:p>
            <a:pPr marL="0" indent="0">
              <a:lnSpc>
                <a:spcPct val="107000"/>
              </a:lnSpc>
              <a:spcAft>
                <a:spcPts val="800"/>
              </a:spcAft>
              <a:buFontTx/>
              <a:buNone/>
            </a:pPr>
            <a:endParaRPr lang="nl-NL" sz="1600" b="0" i="0" u="none" strike="noStrike" dirty="0">
              <a:solidFill>
                <a:srgbClr val="000000"/>
              </a:solidFill>
              <a:effectLst/>
              <a:latin typeface="+mn-lt"/>
            </a:endParaRPr>
          </a:p>
          <a:p>
            <a:pPr marL="0" indent="0">
              <a:lnSpc>
                <a:spcPct val="107000"/>
              </a:lnSpc>
              <a:spcAft>
                <a:spcPts val="800"/>
              </a:spcAft>
              <a:buFontTx/>
              <a:buNone/>
            </a:pPr>
            <a:r>
              <a:rPr lang="nl-NL" sz="1600" b="0" i="0" u="none" strike="noStrike" dirty="0">
                <a:solidFill>
                  <a:srgbClr val="000000"/>
                </a:solidFill>
                <a:effectLst/>
              </a:rPr>
              <a:t>Kristel: Overigens heeft het nieuwe woordenboek Grieks dat vorig jaar is uitgekomen het grammatica overzicht als los boekje (moet je ook apart bestellen). Maar er staat dus géén grammatica achterin</a:t>
            </a:r>
          </a:p>
          <a:p>
            <a:pPr marL="0" indent="0">
              <a:lnSpc>
                <a:spcPct val="107000"/>
              </a:lnSpc>
              <a:spcAft>
                <a:spcPts val="800"/>
              </a:spcAft>
              <a:buFontTx/>
              <a:buNone/>
            </a:pPr>
            <a:endParaRPr lang="nl-NL" sz="1600" b="0" i="0" u="none" strike="noStrike" dirty="0">
              <a:solidFill>
                <a:srgbClr val="000000"/>
              </a:solidFill>
              <a:effectLst/>
              <a:latin typeface="+mn-lt"/>
            </a:endParaRPr>
          </a:p>
          <a:p>
            <a:pPr marL="0" indent="0">
              <a:lnSpc>
                <a:spcPct val="107000"/>
              </a:lnSpc>
              <a:spcAft>
                <a:spcPts val="800"/>
              </a:spcAft>
              <a:buFontTx/>
              <a:buNone/>
            </a:pPr>
            <a:r>
              <a:rPr lang="nl-NL" sz="1600" b="0" i="0" u="none" strike="noStrike" dirty="0">
                <a:solidFill>
                  <a:srgbClr val="000000"/>
                </a:solidFill>
                <a:effectLst/>
                <a:latin typeface="+mn-lt"/>
              </a:rPr>
              <a:t>Hebben jullie nog aanvullingen?</a:t>
            </a:r>
          </a:p>
          <a:p>
            <a:pPr marL="0" indent="0">
              <a:lnSpc>
                <a:spcPct val="107000"/>
              </a:lnSpc>
              <a:spcAft>
                <a:spcPts val="800"/>
              </a:spcAft>
              <a:buFontTx/>
              <a:buNone/>
            </a:pPr>
            <a:r>
              <a:rPr lang="nl-NL" sz="2400" b="0" i="0" u="none" strike="noStrike" dirty="0">
                <a:solidFill>
                  <a:srgbClr val="000000"/>
                </a:solidFill>
                <a:effectLst/>
              </a:rPr>
              <a:t>Annemijn: nee, iedereen is gewoon moe, denk dat veel mensen verschillende maatregelen wel zouden zien zitten </a:t>
            </a:r>
            <a:endParaRPr lang="nl-NL" sz="1600" b="0" i="0" u="none" strike="noStrike" dirty="0">
              <a:solidFill>
                <a:srgbClr val="000000"/>
              </a:solidFill>
              <a:effectLst/>
              <a:latin typeface="+mn-lt"/>
            </a:endParaRPr>
          </a:p>
          <a:p>
            <a:pPr marL="0" indent="0">
              <a:lnSpc>
                <a:spcPct val="107000"/>
              </a:lnSpc>
              <a:spcAft>
                <a:spcPts val="800"/>
              </a:spcAft>
              <a:buFontTx/>
              <a:buNone/>
            </a:pPr>
            <a:r>
              <a:rPr lang="nl-NL" sz="1600" b="0" i="0" u="none" strike="noStrike" dirty="0">
                <a:solidFill>
                  <a:srgbClr val="000000"/>
                </a:solidFill>
                <a:effectLst/>
              </a:rPr>
              <a:t>nee, iedereen is gewoon moe, denk dat veel mensen verschillende maatregelen wel zouden zien zitten </a:t>
            </a:r>
            <a:endParaRPr lang="nl-NL" sz="1100" dirty="0">
              <a:latin typeface="+mn-lt"/>
            </a:endParaRPr>
          </a:p>
        </p:txBody>
      </p:sp>
      <p:sp>
        <p:nvSpPr>
          <p:cNvPr id="4" name="Tijdelijke aanduiding voor dianummer 3">
            <a:extLst>
              <a:ext uri="{FF2B5EF4-FFF2-40B4-BE49-F238E27FC236}">
                <a16:creationId xmlns:a16="http://schemas.microsoft.com/office/drawing/2014/main" id="{45F50548-3291-47B6-FE99-634BEBB625D8}"/>
              </a:ext>
            </a:extLst>
          </p:cNvPr>
          <p:cNvSpPr>
            <a:spLocks noGrp="1"/>
          </p:cNvSpPr>
          <p:nvPr>
            <p:ph type="sldNum" sz="quarter" idx="5"/>
          </p:nvPr>
        </p:nvSpPr>
        <p:spPr/>
        <p:txBody>
          <a:bodyPr/>
          <a:lstStyle/>
          <a:p>
            <a:fld id="{9BD62CB4-E611-BA46-B0D7-A3B61B2BD829}" type="slidenum">
              <a:rPr lang="nl-NL" smtClean="0"/>
              <a:t>6</a:t>
            </a:fld>
            <a:endParaRPr lang="nl-NL"/>
          </a:p>
        </p:txBody>
      </p:sp>
    </p:spTree>
    <p:extLst>
      <p:ext uri="{BB962C8B-B14F-4D97-AF65-F5344CB8AC3E}">
        <p14:creationId xmlns:p14="http://schemas.microsoft.com/office/powerpoint/2010/main" val="6451630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5EB5F3-6C74-171E-698E-6C9A93718C4C}"/>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C3B38DF2-EDDA-ABDF-B8D3-B2E95DB01FEA}"/>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19632192-B276-194F-E956-0D1652886257}"/>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3A501EF5-866C-61E9-5319-127387671C09}"/>
              </a:ext>
            </a:extLst>
          </p:cNvPr>
          <p:cNvSpPr>
            <a:spLocks noGrp="1"/>
          </p:cNvSpPr>
          <p:nvPr>
            <p:ph type="sldNum" sz="quarter" idx="5"/>
          </p:nvPr>
        </p:nvSpPr>
        <p:spPr/>
        <p:txBody>
          <a:bodyPr/>
          <a:lstStyle/>
          <a:p>
            <a:fld id="{9BD62CB4-E611-BA46-B0D7-A3B61B2BD829}" type="slidenum">
              <a:rPr lang="nl-NL" smtClean="0"/>
              <a:t>7</a:t>
            </a:fld>
            <a:endParaRPr lang="nl-NL"/>
          </a:p>
        </p:txBody>
      </p:sp>
    </p:spTree>
    <p:extLst>
      <p:ext uri="{BB962C8B-B14F-4D97-AF65-F5344CB8AC3E}">
        <p14:creationId xmlns:p14="http://schemas.microsoft.com/office/powerpoint/2010/main" val="26938063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15D586-340D-D842-6148-17378FA6ED3A}"/>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97C27E86-FF32-40D5-F3A9-8E99639D2698}"/>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0B5523F8-9056-B9F0-497A-4BB1963568FF}"/>
              </a:ext>
            </a:extLst>
          </p:cNvPr>
          <p:cNvSpPr>
            <a:spLocks noGrp="1"/>
          </p:cNvSpPr>
          <p:nvPr>
            <p:ph type="body" idx="1"/>
          </p:nvPr>
        </p:nvSpPr>
        <p:spPr/>
        <p:txBody>
          <a:bodyPr/>
          <a:lstStyle/>
          <a:p>
            <a:r>
              <a:rPr lang="nl-NL" sz="1100" dirty="0">
                <a:effectLst/>
                <a:latin typeface="+mn-lt"/>
                <a:ea typeface="Corbel" panose="020B0503020204020204" pitchFamily="34" charset="0"/>
                <a:cs typeface="Times New Roman" panose="02020603050405020304" pitchFamily="18" charset="0"/>
              </a:rPr>
              <a:t>We hebben met elkaar gesproken over wat docent en leerling kan helpen in de klas, in de school en op het examen.</a:t>
            </a:r>
          </a:p>
          <a:p>
            <a:r>
              <a:rPr lang="nl-NL" sz="1100" dirty="0">
                <a:effectLst/>
                <a:latin typeface="+mn-lt"/>
                <a:ea typeface="Corbel" panose="020B0503020204020204" pitchFamily="34" charset="0"/>
                <a:cs typeface="Times New Roman" panose="02020603050405020304" pitchFamily="18" charset="0"/>
              </a:rPr>
              <a:t>Het is altijd afwegen en ruimte zoeken en ook geven en nemen.</a:t>
            </a:r>
          </a:p>
          <a:p>
            <a:r>
              <a:rPr lang="nl-NL" sz="1100" dirty="0">
                <a:effectLst/>
                <a:latin typeface="+mn-lt"/>
                <a:ea typeface="Corbel" panose="020B0503020204020204" pitchFamily="34" charset="0"/>
                <a:cs typeface="Times New Roman" panose="02020603050405020304" pitchFamily="18" charset="0"/>
              </a:rPr>
              <a:t>Ken je een situatie waarin je aanvoelde: “Maar zo kan ik mijn onderwijs eigenlijk niet meer verantwoorden. Hier trek ik een streep?”</a:t>
            </a:r>
          </a:p>
          <a:p>
            <a:endParaRPr lang="nl-NL" sz="1100" dirty="0">
              <a:effectLst/>
              <a:latin typeface="+mn-lt"/>
              <a:ea typeface="Corbel" panose="020B0503020204020204" pitchFamily="34" charset="0"/>
              <a:cs typeface="Times New Roman" panose="02020603050405020304" pitchFamily="18" charset="0"/>
            </a:endParaRPr>
          </a:p>
          <a:p>
            <a:r>
              <a:rPr lang="nl-NL" sz="1100" dirty="0">
                <a:effectLst/>
                <a:latin typeface="+mn-lt"/>
                <a:ea typeface="Corbel" panose="020B0503020204020204" pitchFamily="34" charset="0"/>
                <a:cs typeface="Times New Roman" panose="02020603050405020304" pitchFamily="18" charset="0"/>
              </a:rPr>
              <a:t>Uit de chat:</a:t>
            </a:r>
          </a:p>
          <a:p>
            <a:r>
              <a:rPr lang="nl-NL" sz="1100" dirty="0">
                <a:effectLst/>
                <a:latin typeface="+mn-lt"/>
                <a:ea typeface="Corbel" panose="020B0503020204020204" pitchFamily="34" charset="0"/>
                <a:cs typeface="Times New Roman" panose="02020603050405020304" pitchFamily="18" charset="0"/>
              </a:rPr>
              <a:t>(Ike te </a:t>
            </a:r>
            <a:r>
              <a:rPr lang="nl-NL" sz="1100" dirty="0" err="1">
                <a:effectLst/>
                <a:latin typeface="+mn-lt"/>
                <a:ea typeface="Corbel" panose="020B0503020204020204" pitchFamily="34" charset="0"/>
                <a:cs typeface="Times New Roman" panose="02020603050405020304" pitchFamily="18" charset="0"/>
              </a:rPr>
              <a:t>Strake</a:t>
            </a:r>
            <a:r>
              <a:rPr lang="nl-NL" sz="1100" dirty="0">
                <a:effectLst/>
                <a:latin typeface="+mn-lt"/>
                <a:ea typeface="Corbel" panose="020B0503020204020204" pitchFamily="34" charset="0"/>
                <a:cs typeface="Times New Roman" panose="02020603050405020304" pitchFamily="18" charset="0"/>
              </a:rPr>
              <a:t>)</a:t>
            </a:r>
          </a:p>
          <a:p>
            <a:pPr algn="l"/>
            <a:r>
              <a:rPr lang="nl-NL" sz="1600" b="0" i="0" u="none" strike="noStrike" dirty="0">
                <a:solidFill>
                  <a:srgbClr val="000000"/>
                </a:solidFill>
                <a:effectLst/>
                <a:latin typeface="-apple-system"/>
              </a:rPr>
              <a:t>Annemieke, ik heb nog een vraag over de nieuwste versie van het woordenboek van Pinkster en het al dan niet (mogen) gebruiken van een los grammatica-overzicht. Is niet meteen relevant nu wellicht. Kan ook na de vergadering wat mij betreft.</a:t>
            </a:r>
          </a:p>
          <a:p>
            <a:r>
              <a:rPr lang="nl-NL" sz="1600" b="0" i="0" u="none" strike="noStrike" dirty="0">
                <a:solidFill>
                  <a:srgbClr val="000000"/>
                </a:solidFill>
                <a:effectLst/>
                <a:latin typeface="-apple-system"/>
              </a:rPr>
              <a:t> </a:t>
            </a:r>
            <a:endParaRPr lang="nl-NL" sz="1100" dirty="0">
              <a:effectLst/>
              <a:latin typeface="+mn-lt"/>
              <a:ea typeface="Corbel" panose="020B0503020204020204" pitchFamily="34" charset="0"/>
              <a:cs typeface="Times New Roman" panose="02020603050405020304" pitchFamily="18" charset="0"/>
            </a:endParaRPr>
          </a:p>
        </p:txBody>
      </p:sp>
      <p:sp>
        <p:nvSpPr>
          <p:cNvPr id="4" name="Tijdelijke aanduiding voor dianummer 3">
            <a:extLst>
              <a:ext uri="{FF2B5EF4-FFF2-40B4-BE49-F238E27FC236}">
                <a16:creationId xmlns:a16="http://schemas.microsoft.com/office/drawing/2014/main" id="{3A67A26D-1D04-5F73-967B-BA397BC915D3}"/>
              </a:ext>
            </a:extLst>
          </p:cNvPr>
          <p:cNvSpPr>
            <a:spLocks noGrp="1"/>
          </p:cNvSpPr>
          <p:nvPr>
            <p:ph type="sldNum" sz="quarter" idx="5"/>
          </p:nvPr>
        </p:nvSpPr>
        <p:spPr/>
        <p:txBody>
          <a:bodyPr/>
          <a:lstStyle/>
          <a:p>
            <a:fld id="{9BD62CB4-E611-BA46-B0D7-A3B61B2BD829}" type="slidenum">
              <a:rPr lang="nl-NL" smtClean="0"/>
              <a:t>8</a:t>
            </a:fld>
            <a:endParaRPr lang="nl-NL"/>
          </a:p>
        </p:txBody>
      </p:sp>
    </p:spTree>
    <p:extLst>
      <p:ext uri="{BB962C8B-B14F-4D97-AF65-F5344CB8AC3E}">
        <p14:creationId xmlns:p14="http://schemas.microsoft.com/office/powerpoint/2010/main" val="1152894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6C173D-6578-6946-AC53-81EBCB00D9AF}"/>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A027DEAD-4FB0-F046-BB01-ABD63ABF07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B3183707-2102-FC43-ADF9-B590F2D5A8A5}"/>
              </a:ext>
            </a:extLst>
          </p:cNvPr>
          <p:cNvSpPr>
            <a:spLocks noGrp="1"/>
          </p:cNvSpPr>
          <p:nvPr>
            <p:ph type="dt" sz="half" idx="10"/>
          </p:nvPr>
        </p:nvSpPr>
        <p:spPr/>
        <p:txBody>
          <a:bodyPr/>
          <a:lstStyle/>
          <a:p>
            <a:fld id="{5B568E51-4EA6-5C46-9DD1-1CA50A5A2FCD}" type="datetimeFigureOut">
              <a:rPr lang="nl-NL" smtClean="0"/>
              <a:t>18-11-2024</a:t>
            </a:fld>
            <a:endParaRPr lang="nl-NL"/>
          </a:p>
        </p:txBody>
      </p:sp>
      <p:sp>
        <p:nvSpPr>
          <p:cNvPr id="5" name="Tijdelijke aanduiding voor voettekst 4">
            <a:extLst>
              <a:ext uri="{FF2B5EF4-FFF2-40B4-BE49-F238E27FC236}">
                <a16:creationId xmlns:a16="http://schemas.microsoft.com/office/drawing/2014/main" id="{1B590F15-BCF0-CD41-BCCB-0939AAEC83CB}"/>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3273CE6-B8C1-9848-BB98-32D56F2081F6}"/>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3447481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84B724-E81E-924B-8AF5-7C1C486D6AB2}"/>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C0DE8E06-7214-424E-AC55-9E5C6311AD33}"/>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1726C8D1-2CE0-7440-8957-16F6AC9129C7}"/>
              </a:ext>
            </a:extLst>
          </p:cNvPr>
          <p:cNvSpPr>
            <a:spLocks noGrp="1"/>
          </p:cNvSpPr>
          <p:nvPr>
            <p:ph type="dt" sz="half" idx="10"/>
          </p:nvPr>
        </p:nvSpPr>
        <p:spPr/>
        <p:txBody>
          <a:bodyPr/>
          <a:lstStyle/>
          <a:p>
            <a:fld id="{5B568E51-4EA6-5C46-9DD1-1CA50A5A2FCD}" type="datetimeFigureOut">
              <a:rPr lang="nl-NL" smtClean="0"/>
              <a:t>18-11-2024</a:t>
            </a:fld>
            <a:endParaRPr lang="nl-NL"/>
          </a:p>
        </p:txBody>
      </p:sp>
      <p:sp>
        <p:nvSpPr>
          <p:cNvPr id="5" name="Tijdelijke aanduiding voor voettekst 4">
            <a:extLst>
              <a:ext uri="{FF2B5EF4-FFF2-40B4-BE49-F238E27FC236}">
                <a16:creationId xmlns:a16="http://schemas.microsoft.com/office/drawing/2014/main" id="{05FD8330-8299-5843-BA27-F96C9544CF3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53D7B4BD-1612-3C40-9450-B7173A6A6A08}"/>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1871445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75DA882D-AEF3-1F4E-9CA0-CDF4FA4CD4B2}"/>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5602CF5F-4364-5E41-80CD-735F949C67D7}"/>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39900125-2663-1F4D-B809-83631E26E9DB}"/>
              </a:ext>
            </a:extLst>
          </p:cNvPr>
          <p:cNvSpPr>
            <a:spLocks noGrp="1"/>
          </p:cNvSpPr>
          <p:nvPr>
            <p:ph type="dt" sz="half" idx="10"/>
          </p:nvPr>
        </p:nvSpPr>
        <p:spPr/>
        <p:txBody>
          <a:bodyPr/>
          <a:lstStyle/>
          <a:p>
            <a:fld id="{5B568E51-4EA6-5C46-9DD1-1CA50A5A2FCD}" type="datetimeFigureOut">
              <a:rPr lang="nl-NL" smtClean="0"/>
              <a:t>18-11-2024</a:t>
            </a:fld>
            <a:endParaRPr lang="nl-NL"/>
          </a:p>
        </p:txBody>
      </p:sp>
      <p:sp>
        <p:nvSpPr>
          <p:cNvPr id="5" name="Tijdelijke aanduiding voor voettekst 4">
            <a:extLst>
              <a:ext uri="{FF2B5EF4-FFF2-40B4-BE49-F238E27FC236}">
                <a16:creationId xmlns:a16="http://schemas.microsoft.com/office/drawing/2014/main" id="{738899B5-04B3-CB40-B9B6-82D3B79ED86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E162E9EF-D1AF-ED43-A0AE-BD9B604EA4B0}"/>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1128994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652005-C314-124E-83B3-CDBB4743E1F9}"/>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ADCF500B-0768-F24A-8794-4A5363858259}"/>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14A0218B-18B8-9D44-8C68-7A8BC25473F8}"/>
              </a:ext>
            </a:extLst>
          </p:cNvPr>
          <p:cNvSpPr>
            <a:spLocks noGrp="1"/>
          </p:cNvSpPr>
          <p:nvPr>
            <p:ph type="dt" sz="half" idx="10"/>
          </p:nvPr>
        </p:nvSpPr>
        <p:spPr/>
        <p:txBody>
          <a:bodyPr/>
          <a:lstStyle/>
          <a:p>
            <a:fld id="{5B568E51-4EA6-5C46-9DD1-1CA50A5A2FCD}" type="datetimeFigureOut">
              <a:rPr lang="nl-NL" smtClean="0"/>
              <a:t>18-11-2024</a:t>
            </a:fld>
            <a:endParaRPr lang="nl-NL"/>
          </a:p>
        </p:txBody>
      </p:sp>
      <p:sp>
        <p:nvSpPr>
          <p:cNvPr id="5" name="Tijdelijke aanduiding voor voettekst 4">
            <a:extLst>
              <a:ext uri="{FF2B5EF4-FFF2-40B4-BE49-F238E27FC236}">
                <a16:creationId xmlns:a16="http://schemas.microsoft.com/office/drawing/2014/main" id="{9C4A5CE6-5134-D845-9984-1A7F2312BC0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E3988F1-F61E-4441-A227-27EF7F682ED4}"/>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4103566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59FBBE-B158-3B4F-9D74-7937BF380B70}"/>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477FC9EC-0D22-9846-A877-B68B3D27C9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D81F2E83-6B2A-FB43-A4BD-E3C910C23B63}"/>
              </a:ext>
            </a:extLst>
          </p:cNvPr>
          <p:cNvSpPr>
            <a:spLocks noGrp="1"/>
          </p:cNvSpPr>
          <p:nvPr>
            <p:ph type="dt" sz="half" idx="10"/>
          </p:nvPr>
        </p:nvSpPr>
        <p:spPr/>
        <p:txBody>
          <a:bodyPr/>
          <a:lstStyle/>
          <a:p>
            <a:fld id="{5B568E51-4EA6-5C46-9DD1-1CA50A5A2FCD}" type="datetimeFigureOut">
              <a:rPr lang="nl-NL" smtClean="0"/>
              <a:t>18-11-2024</a:t>
            </a:fld>
            <a:endParaRPr lang="nl-NL"/>
          </a:p>
        </p:txBody>
      </p:sp>
      <p:sp>
        <p:nvSpPr>
          <p:cNvPr id="5" name="Tijdelijke aanduiding voor voettekst 4">
            <a:extLst>
              <a:ext uri="{FF2B5EF4-FFF2-40B4-BE49-F238E27FC236}">
                <a16:creationId xmlns:a16="http://schemas.microsoft.com/office/drawing/2014/main" id="{5D4E7BC4-03B5-3A45-98CB-7006879D7B0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2C81009F-A244-A84E-9E09-59F9802CA457}"/>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796102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D7B7DD-7A79-7746-B2EA-73099F5B5D7E}"/>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BABD23E4-B877-E74E-A3FF-12DCE59DF869}"/>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C9E66F95-8F0E-B64C-A214-A59450E663E0}"/>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E8C8B979-F4CB-D74C-ADF5-8FC456FDDFB3}"/>
              </a:ext>
            </a:extLst>
          </p:cNvPr>
          <p:cNvSpPr>
            <a:spLocks noGrp="1"/>
          </p:cNvSpPr>
          <p:nvPr>
            <p:ph type="dt" sz="half" idx="10"/>
          </p:nvPr>
        </p:nvSpPr>
        <p:spPr/>
        <p:txBody>
          <a:bodyPr/>
          <a:lstStyle/>
          <a:p>
            <a:fld id="{5B568E51-4EA6-5C46-9DD1-1CA50A5A2FCD}" type="datetimeFigureOut">
              <a:rPr lang="nl-NL" smtClean="0"/>
              <a:t>18-11-2024</a:t>
            </a:fld>
            <a:endParaRPr lang="nl-NL"/>
          </a:p>
        </p:txBody>
      </p:sp>
      <p:sp>
        <p:nvSpPr>
          <p:cNvPr id="6" name="Tijdelijke aanduiding voor voettekst 5">
            <a:extLst>
              <a:ext uri="{FF2B5EF4-FFF2-40B4-BE49-F238E27FC236}">
                <a16:creationId xmlns:a16="http://schemas.microsoft.com/office/drawing/2014/main" id="{D1FF8BBB-2FA1-7C45-8668-03FAA39A40F9}"/>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0CAC25B0-EC7C-864E-A4F5-CE4CD2AAAFB1}"/>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2799288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D89CB34-AC35-584B-9E5D-3E6D12F6EE65}"/>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7933B552-49BA-2049-B843-97D06D205E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202A2FE4-408E-6C4B-9123-4F5DB55D6FE7}"/>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206C31AE-C5E2-9C42-AFC5-8BD333BEF5B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2A0156C9-C174-7244-A75A-223D2A3EC7C0}"/>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C995981A-396B-4644-8C6C-59FAD409827C}"/>
              </a:ext>
            </a:extLst>
          </p:cNvPr>
          <p:cNvSpPr>
            <a:spLocks noGrp="1"/>
          </p:cNvSpPr>
          <p:nvPr>
            <p:ph type="dt" sz="half" idx="10"/>
          </p:nvPr>
        </p:nvSpPr>
        <p:spPr/>
        <p:txBody>
          <a:bodyPr/>
          <a:lstStyle/>
          <a:p>
            <a:fld id="{5B568E51-4EA6-5C46-9DD1-1CA50A5A2FCD}" type="datetimeFigureOut">
              <a:rPr lang="nl-NL" smtClean="0"/>
              <a:t>18-11-2024</a:t>
            </a:fld>
            <a:endParaRPr lang="nl-NL"/>
          </a:p>
        </p:txBody>
      </p:sp>
      <p:sp>
        <p:nvSpPr>
          <p:cNvPr id="8" name="Tijdelijke aanduiding voor voettekst 7">
            <a:extLst>
              <a:ext uri="{FF2B5EF4-FFF2-40B4-BE49-F238E27FC236}">
                <a16:creationId xmlns:a16="http://schemas.microsoft.com/office/drawing/2014/main" id="{C741BAAD-1C4C-C848-BF23-8589EA5A0580}"/>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0B526650-706B-A343-9230-92C6A73917B3}"/>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823197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DD6027-E962-CA4C-A4E0-406BE52806F8}"/>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65918552-B58D-4645-9115-E317511A64B1}"/>
              </a:ext>
            </a:extLst>
          </p:cNvPr>
          <p:cNvSpPr>
            <a:spLocks noGrp="1"/>
          </p:cNvSpPr>
          <p:nvPr>
            <p:ph type="dt" sz="half" idx="10"/>
          </p:nvPr>
        </p:nvSpPr>
        <p:spPr/>
        <p:txBody>
          <a:bodyPr/>
          <a:lstStyle/>
          <a:p>
            <a:fld id="{5B568E51-4EA6-5C46-9DD1-1CA50A5A2FCD}" type="datetimeFigureOut">
              <a:rPr lang="nl-NL" smtClean="0"/>
              <a:t>18-11-2024</a:t>
            </a:fld>
            <a:endParaRPr lang="nl-NL"/>
          </a:p>
        </p:txBody>
      </p:sp>
      <p:sp>
        <p:nvSpPr>
          <p:cNvPr id="4" name="Tijdelijke aanduiding voor voettekst 3">
            <a:extLst>
              <a:ext uri="{FF2B5EF4-FFF2-40B4-BE49-F238E27FC236}">
                <a16:creationId xmlns:a16="http://schemas.microsoft.com/office/drawing/2014/main" id="{177E936D-7C82-3F4C-B23B-22A02E261EC0}"/>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F0C64FA6-EFDB-9B47-84E4-5B1A8EFA4815}"/>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596429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68E58140-35E8-7748-B203-E90586055502}"/>
              </a:ext>
            </a:extLst>
          </p:cNvPr>
          <p:cNvSpPr>
            <a:spLocks noGrp="1"/>
          </p:cNvSpPr>
          <p:nvPr>
            <p:ph type="dt" sz="half" idx="10"/>
          </p:nvPr>
        </p:nvSpPr>
        <p:spPr/>
        <p:txBody>
          <a:bodyPr/>
          <a:lstStyle/>
          <a:p>
            <a:fld id="{5B568E51-4EA6-5C46-9DD1-1CA50A5A2FCD}" type="datetimeFigureOut">
              <a:rPr lang="nl-NL" smtClean="0"/>
              <a:t>18-11-2024</a:t>
            </a:fld>
            <a:endParaRPr lang="nl-NL"/>
          </a:p>
        </p:txBody>
      </p:sp>
      <p:sp>
        <p:nvSpPr>
          <p:cNvPr id="3" name="Tijdelijke aanduiding voor voettekst 2">
            <a:extLst>
              <a:ext uri="{FF2B5EF4-FFF2-40B4-BE49-F238E27FC236}">
                <a16:creationId xmlns:a16="http://schemas.microsoft.com/office/drawing/2014/main" id="{E423FF5B-0AD0-BD49-82C7-7473060552B3}"/>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CE0356B0-B450-4540-A02E-1A3CC82FCB15}"/>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3284427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CD47B4D-C574-0B42-85AA-62FA3FC0BF4A}"/>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102CDABE-CD14-654B-B92E-0FF45F755A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A5BA4362-1D05-7C45-BC22-D29142AD30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150445C2-D520-FA41-847E-4D30722EAB32}"/>
              </a:ext>
            </a:extLst>
          </p:cNvPr>
          <p:cNvSpPr>
            <a:spLocks noGrp="1"/>
          </p:cNvSpPr>
          <p:nvPr>
            <p:ph type="dt" sz="half" idx="10"/>
          </p:nvPr>
        </p:nvSpPr>
        <p:spPr/>
        <p:txBody>
          <a:bodyPr/>
          <a:lstStyle/>
          <a:p>
            <a:fld id="{5B568E51-4EA6-5C46-9DD1-1CA50A5A2FCD}" type="datetimeFigureOut">
              <a:rPr lang="nl-NL" smtClean="0"/>
              <a:t>18-11-2024</a:t>
            </a:fld>
            <a:endParaRPr lang="nl-NL"/>
          </a:p>
        </p:txBody>
      </p:sp>
      <p:sp>
        <p:nvSpPr>
          <p:cNvPr id="6" name="Tijdelijke aanduiding voor voettekst 5">
            <a:extLst>
              <a:ext uri="{FF2B5EF4-FFF2-40B4-BE49-F238E27FC236}">
                <a16:creationId xmlns:a16="http://schemas.microsoft.com/office/drawing/2014/main" id="{4842DAEE-2386-0140-A260-30DC14679441}"/>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BD2F1F6E-2922-8143-89FC-7E76A7F2BDE7}"/>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1642287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C27418-6F53-084A-977B-DF4E70E15FFF}"/>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D9404BEE-81FA-9A40-8C0B-4730F75905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F14A921A-B8D8-F249-8330-4DFABEFEF8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3D70F71A-3FE4-7343-8C70-76DBA5E2DE0E}"/>
              </a:ext>
            </a:extLst>
          </p:cNvPr>
          <p:cNvSpPr>
            <a:spLocks noGrp="1"/>
          </p:cNvSpPr>
          <p:nvPr>
            <p:ph type="dt" sz="half" idx="10"/>
          </p:nvPr>
        </p:nvSpPr>
        <p:spPr/>
        <p:txBody>
          <a:bodyPr/>
          <a:lstStyle/>
          <a:p>
            <a:fld id="{5B568E51-4EA6-5C46-9DD1-1CA50A5A2FCD}" type="datetimeFigureOut">
              <a:rPr lang="nl-NL" smtClean="0"/>
              <a:t>18-11-2024</a:t>
            </a:fld>
            <a:endParaRPr lang="nl-NL"/>
          </a:p>
        </p:txBody>
      </p:sp>
      <p:sp>
        <p:nvSpPr>
          <p:cNvPr id="6" name="Tijdelijke aanduiding voor voettekst 5">
            <a:extLst>
              <a:ext uri="{FF2B5EF4-FFF2-40B4-BE49-F238E27FC236}">
                <a16:creationId xmlns:a16="http://schemas.microsoft.com/office/drawing/2014/main" id="{A664D8DF-02D9-B642-8836-6C8DC9A4C845}"/>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59AFF988-1F70-6840-AF8C-A5C6BFF65D26}"/>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446983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24B2EF3A-60E5-AF47-8637-3CCF52D0F5B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B59FE2B1-1559-FA49-9A4F-DC5F5DFDB0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5CA449AD-1E9A-D940-883A-344156A9329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568E51-4EA6-5C46-9DD1-1CA50A5A2FCD}" type="datetimeFigureOut">
              <a:rPr lang="nl-NL" smtClean="0"/>
              <a:t>18-11-2024</a:t>
            </a:fld>
            <a:endParaRPr lang="nl-NL"/>
          </a:p>
        </p:txBody>
      </p:sp>
      <p:sp>
        <p:nvSpPr>
          <p:cNvPr id="5" name="Tijdelijke aanduiding voor voettekst 4">
            <a:extLst>
              <a:ext uri="{FF2B5EF4-FFF2-40B4-BE49-F238E27FC236}">
                <a16:creationId xmlns:a16="http://schemas.microsoft.com/office/drawing/2014/main" id="{F170BCC4-4DD8-EB42-9F70-8C6A427C75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5A57253F-DB61-0443-ADB9-D2F37DB0780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F84456-23C2-E94F-8C1E-AB73ECF058CA}" type="slidenum">
              <a:rPr lang="nl-NL" smtClean="0"/>
              <a:t>‹nr.›</a:t>
            </a:fld>
            <a:endParaRPr lang="nl-NL"/>
          </a:p>
        </p:txBody>
      </p:sp>
    </p:spTree>
    <p:extLst>
      <p:ext uri="{BB962C8B-B14F-4D97-AF65-F5344CB8AC3E}">
        <p14:creationId xmlns:p14="http://schemas.microsoft.com/office/powerpoint/2010/main" val="13127615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4.jp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Afbeelding 4" descr="Afbeelding met tekst, binnen, plafond, vloer&#10;&#10;Automatisch gegenereerde beschrijving">
            <a:extLst>
              <a:ext uri="{FF2B5EF4-FFF2-40B4-BE49-F238E27FC236}">
                <a16:creationId xmlns:a16="http://schemas.microsoft.com/office/drawing/2014/main" id="{CA4A527A-F959-ED4E-8020-70146BB9708A}"/>
              </a:ext>
            </a:extLst>
          </p:cNvPr>
          <p:cNvPicPr>
            <a:picLocks noChangeAspect="1"/>
          </p:cNvPicPr>
          <p:nvPr/>
        </p:nvPicPr>
        <p:blipFill rotWithShape="1">
          <a:blip r:embed="rId3">
            <a:alphaModFix amt="35000"/>
          </a:blip>
          <a:srcRect t="30"/>
          <a:stretch/>
        </p:blipFill>
        <p:spPr>
          <a:xfrm>
            <a:off x="0" y="2042"/>
            <a:ext cx="12192000" cy="6855958"/>
          </a:xfrm>
          <a:prstGeom prst="rect">
            <a:avLst/>
          </a:prstGeom>
        </p:spPr>
      </p:pic>
      <p:sp>
        <p:nvSpPr>
          <p:cNvPr id="2" name="Titel 1">
            <a:extLst>
              <a:ext uri="{FF2B5EF4-FFF2-40B4-BE49-F238E27FC236}">
                <a16:creationId xmlns:a16="http://schemas.microsoft.com/office/drawing/2014/main" id="{BC74DE0A-DBA1-854B-A54E-CFC8219E9DFA}"/>
              </a:ext>
            </a:extLst>
          </p:cNvPr>
          <p:cNvSpPr>
            <a:spLocks noGrp="1"/>
          </p:cNvSpPr>
          <p:nvPr>
            <p:ph type="ctrTitle"/>
          </p:nvPr>
        </p:nvSpPr>
        <p:spPr>
          <a:xfrm>
            <a:off x="643468" y="3320859"/>
            <a:ext cx="4666470" cy="2346639"/>
          </a:xfrm>
        </p:spPr>
        <p:txBody>
          <a:bodyPr anchor="t">
            <a:normAutofit fontScale="90000"/>
          </a:bodyPr>
          <a:lstStyle/>
          <a:p>
            <a:pPr algn="l"/>
            <a:r>
              <a:rPr lang="nl-NL" sz="4800" dirty="0"/>
              <a:t>                        </a:t>
            </a:r>
            <a:br>
              <a:rPr lang="nl-NL" sz="4800" dirty="0"/>
            </a:br>
            <a:r>
              <a:rPr lang="nl-NL" sz="4800" dirty="0"/>
              <a:t>BGV-</a:t>
            </a:r>
            <a:r>
              <a:rPr lang="nl-NL" sz="4800" dirty="0" err="1"/>
              <a:t>webcafé</a:t>
            </a:r>
            <a:r>
              <a:rPr lang="nl-NL" sz="4800" dirty="0"/>
              <a:t> | </a:t>
            </a:r>
            <a:r>
              <a:rPr lang="nl-NL" sz="4000" dirty="0">
                <a:solidFill>
                  <a:srgbClr val="ED7D31"/>
                </a:solidFill>
              </a:rPr>
              <a:t>Wat kan nu al helpen tegen overladenheid?</a:t>
            </a:r>
          </a:p>
        </p:txBody>
      </p:sp>
      <p:sp>
        <p:nvSpPr>
          <p:cNvPr id="3" name="Ondertitel 2">
            <a:extLst>
              <a:ext uri="{FF2B5EF4-FFF2-40B4-BE49-F238E27FC236}">
                <a16:creationId xmlns:a16="http://schemas.microsoft.com/office/drawing/2014/main" id="{20D2CCBF-169C-EF4A-BDED-775A2687E834}"/>
              </a:ext>
            </a:extLst>
          </p:cNvPr>
          <p:cNvSpPr>
            <a:spLocks noGrp="1"/>
          </p:cNvSpPr>
          <p:nvPr>
            <p:ph type="subTitle" idx="1"/>
          </p:nvPr>
        </p:nvSpPr>
        <p:spPr>
          <a:xfrm>
            <a:off x="643467" y="2348680"/>
            <a:ext cx="4823883" cy="972180"/>
          </a:xfrm>
        </p:spPr>
        <p:txBody>
          <a:bodyPr anchor="b">
            <a:normAutofit/>
          </a:bodyPr>
          <a:lstStyle/>
          <a:p>
            <a:pPr algn="l"/>
            <a:r>
              <a:rPr lang="nl-NL" sz="2000" dirty="0"/>
              <a:t>18 november 2024 16.15 – 17.45 uur</a:t>
            </a:r>
          </a:p>
        </p:txBody>
      </p:sp>
      <p:sp>
        <p:nvSpPr>
          <p:cNvPr id="15" name="Freeform: Shape 14">
            <a:extLst>
              <a:ext uri="{FF2B5EF4-FFF2-40B4-BE49-F238E27FC236}">
                <a16:creationId xmlns:a16="http://schemas.microsoft.com/office/drawing/2014/main" id="{BCC55ACC-A2F6-403C-A3A4-D59B3734D4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57312" y="381000"/>
            <a:ext cx="6334689" cy="6477000"/>
          </a:xfrm>
          <a:custGeom>
            <a:avLst/>
            <a:gdLst>
              <a:gd name="connsiteX0" fmla="*/ 3561588 w 6334689"/>
              <a:gd name="connsiteY0" fmla="*/ 0 h 6477000"/>
              <a:gd name="connsiteX1" fmla="*/ 6309883 w 6334689"/>
              <a:gd name="connsiteY1" fmla="*/ 1296087 h 6477000"/>
              <a:gd name="connsiteX2" fmla="*/ 6334689 w 6334689"/>
              <a:gd name="connsiteY2" fmla="*/ 1329261 h 6477000"/>
              <a:gd name="connsiteX3" fmla="*/ 6334689 w 6334689"/>
              <a:gd name="connsiteY3" fmla="*/ 5793916 h 6477000"/>
              <a:gd name="connsiteX4" fmla="*/ 6309883 w 6334689"/>
              <a:gd name="connsiteY4" fmla="*/ 5827089 h 6477000"/>
              <a:gd name="connsiteX5" fmla="*/ 5760467 w 6334689"/>
              <a:gd name="connsiteY5" fmla="*/ 6363539 h 6477000"/>
              <a:gd name="connsiteX6" fmla="*/ 5607796 w 6334689"/>
              <a:gd name="connsiteY6" fmla="*/ 6477000 h 6477000"/>
              <a:gd name="connsiteX7" fmla="*/ 1519571 w 6334689"/>
              <a:gd name="connsiteY7" fmla="*/ 6477000 h 6477000"/>
              <a:gd name="connsiteX8" fmla="*/ 1296088 w 6334689"/>
              <a:gd name="connsiteY8" fmla="*/ 6309883 h 6477000"/>
              <a:gd name="connsiteX9" fmla="*/ 0 w 6334689"/>
              <a:gd name="connsiteY9" fmla="*/ 3561588 h 6477000"/>
              <a:gd name="connsiteX10" fmla="*/ 3561588 w 6334689"/>
              <a:gd name="connsiteY10" fmla="*/ 0 h 6477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334689" h="6477000">
                <a:moveTo>
                  <a:pt x="3561588" y="0"/>
                </a:moveTo>
                <a:cubicBezTo>
                  <a:pt x="4668032" y="0"/>
                  <a:pt x="5656635" y="504534"/>
                  <a:pt x="6309883" y="1296087"/>
                </a:cubicBezTo>
                <a:lnTo>
                  <a:pt x="6334689" y="1329261"/>
                </a:lnTo>
                <a:lnTo>
                  <a:pt x="6334689" y="5793916"/>
                </a:lnTo>
                <a:lnTo>
                  <a:pt x="6309883" y="5827089"/>
                </a:lnTo>
                <a:cubicBezTo>
                  <a:pt x="6146571" y="6024977"/>
                  <a:pt x="5962299" y="6204927"/>
                  <a:pt x="5760467" y="6363539"/>
                </a:cubicBezTo>
                <a:lnTo>
                  <a:pt x="5607796" y="6477000"/>
                </a:lnTo>
                <a:lnTo>
                  <a:pt x="1519571" y="6477000"/>
                </a:lnTo>
                <a:lnTo>
                  <a:pt x="1296088" y="6309883"/>
                </a:lnTo>
                <a:cubicBezTo>
                  <a:pt x="504535" y="5656635"/>
                  <a:pt x="0" y="4668032"/>
                  <a:pt x="0" y="3561588"/>
                </a:cubicBezTo>
                <a:cubicBezTo>
                  <a:pt x="0" y="1594577"/>
                  <a:pt x="1594577" y="0"/>
                  <a:pt x="3561588"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4" name="Groep 3">
            <a:extLst>
              <a:ext uri="{FF2B5EF4-FFF2-40B4-BE49-F238E27FC236}">
                <a16:creationId xmlns:a16="http://schemas.microsoft.com/office/drawing/2014/main" id="{F22B8ECF-84E4-8FE7-610E-4AD8030A53B8}"/>
              </a:ext>
            </a:extLst>
          </p:cNvPr>
          <p:cNvGrpSpPr>
            <a:grpSpLocks noChangeAspect="1"/>
          </p:cNvGrpSpPr>
          <p:nvPr/>
        </p:nvGrpSpPr>
        <p:grpSpPr>
          <a:xfrm>
            <a:off x="6021086" y="544804"/>
            <a:ext cx="6170914" cy="6313225"/>
            <a:chOff x="6021086" y="544804"/>
            <a:chExt cx="6170914" cy="6313225"/>
          </a:xfrm>
        </p:grpSpPr>
        <p:pic>
          <p:nvPicPr>
            <p:cNvPr id="7" name="Afbeelding 6" descr="Afbeelding met tekst&#10;&#10;Automatisch gegenereerde beschrijving">
              <a:extLst>
                <a:ext uri="{FF2B5EF4-FFF2-40B4-BE49-F238E27FC236}">
                  <a16:creationId xmlns:a16="http://schemas.microsoft.com/office/drawing/2014/main" id="{9C291842-D69A-CB4A-901C-8BF5E6FB2831}"/>
                </a:ext>
              </a:extLst>
            </p:cNvPr>
            <p:cNvPicPr>
              <a:picLocks noChangeAspect="1"/>
            </p:cNvPicPr>
            <p:nvPr/>
          </p:nvPicPr>
          <p:blipFill rotWithShape="1">
            <a:blip r:embed="rId4"/>
            <a:srcRect l="41394" r="31237"/>
            <a:stretch/>
          </p:blipFill>
          <p:spPr>
            <a:xfrm>
              <a:off x="6021086" y="544804"/>
              <a:ext cx="6170914" cy="6313225"/>
            </a:xfrm>
            <a:custGeom>
              <a:avLst/>
              <a:gdLst/>
              <a:ahLst/>
              <a:cxnLst/>
              <a:rect l="l" t="t" r="r" b="b"/>
              <a:pathLst>
                <a:path w="6170914" h="6313225">
                  <a:moveTo>
                    <a:pt x="3397813" y="0"/>
                  </a:moveTo>
                  <a:cubicBezTo>
                    <a:pt x="4453378" y="0"/>
                    <a:pt x="5396522" y="481334"/>
                    <a:pt x="6019731" y="1236489"/>
                  </a:cubicBezTo>
                  <a:lnTo>
                    <a:pt x="6170914" y="1438663"/>
                  </a:lnTo>
                  <a:lnTo>
                    <a:pt x="6170914" y="5356963"/>
                  </a:lnTo>
                  <a:lnTo>
                    <a:pt x="6019731" y="5559138"/>
                  </a:lnTo>
                  <a:cubicBezTo>
                    <a:pt x="5786028" y="5842321"/>
                    <a:pt x="5507333" y="6086998"/>
                    <a:pt x="5194591" y="6282226"/>
                  </a:cubicBezTo>
                  <a:lnTo>
                    <a:pt x="5141791" y="6313225"/>
                  </a:lnTo>
                  <a:lnTo>
                    <a:pt x="1659199" y="6313225"/>
                  </a:lnTo>
                  <a:lnTo>
                    <a:pt x="1498064" y="6215333"/>
                  </a:lnTo>
                  <a:cubicBezTo>
                    <a:pt x="594240" y="5604721"/>
                    <a:pt x="0" y="4570663"/>
                    <a:pt x="0" y="3397813"/>
                  </a:cubicBezTo>
                  <a:cubicBezTo>
                    <a:pt x="0" y="1521253"/>
                    <a:pt x="1521253" y="0"/>
                    <a:pt x="3397813" y="0"/>
                  </a:cubicBezTo>
                  <a:close/>
                </a:path>
              </a:pathLst>
            </a:custGeom>
          </p:spPr>
        </p:pic>
        <p:pic>
          <p:nvPicPr>
            <p:cNvPr id="9" name="Afbeelding 8" descr="Afbeelding met tekst, illustratie&#10;&#10;Automatisch gegenereerde beschrijving">
              <a:extLst>
                <a:ext uri="{FF2B5EF4-FFF2-40B4-BE49-F238E27FC236}">
                  <a16:creationId xmlns:a16="http://schemas.microsoft.com/office/drawing/2014/main" id="{2BE3D7D2-8B90-BA44-8737-41C858AB791C}"/>
                </a:ext>
              </a:extLst>
            </p:cNvPr>
            <p:cNvPicPr>
              <a:picLocks noChangeAspect="1"/>
            </p:cNvPicPr>
            <p:nvPr/>
          </p:nvPicPr>
          <p:blipFill>
            <a:blip r:embed="rId5"/>
            <a:stretch>
              <a:fillRect/>
            </a:stretch>
          </p:blipFill>
          <p:spPr>
            <a:xfrm>
              <a:off x="7230029" y="1308936"/>
              <a:ext cx="4100996" cy="5038365"/>
            </a:xfrm>
            <a:prstGeom prst="rect">
              <a:avLst/>
            </a:prstGeom>
          </p:spPr>
        </p:pic>
      </p:grpSp>
    </p:spTree>
    <p:extLst>
      <p:ext uri="{BB962C8B-B14F-4D97-AF65-F5344CB8AC3E}">
        <p14:creationId xmlns:p14="http://schemas.microsoft.com/office/powerpoint/2010/main" val="809312016"/>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B394EE4-6DEB-731C-2B56-8CFF68D08CAB}"/>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BB3555D-A8AB-C375-E155-AF57A05D87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64DB04AD-BC43-8E6D-934F-26E333D4F485}"/>
              </a:ext>
            </a:extLst>
          </p:cNvPr>
          <p:cNvPicPr>
            <a:picLocks noChangeAspect="1"/>
          </p:cNvPicPr>
          <p:nvPr/>
        </p:nvPicPr>
        <p:blipFill rotWithShape="1">
          <a:blip r:embed="rId3"/>
          <a:srcRect l="3716" t="9091" r="31648"/>
          <a:stretch/>
        </p:blipFill>
        <p:spPr>
          <a:xfrm>
            <a:off x="3523488" y="10"/>
            <a:ext cx="8668512" cy="6857990"/>
          </a:xfrm>
          <a:prstGeom prst="rect">
            <a:avLst/>
          </a:prstGeom>
        </p:spPr>
      </p:pic>
      <p:sp>
        <p:nvSpPr>
          <p:cNvPr id="16" name="Rectangle 15">
            <a:extLst>
              <a:ext uri="{FF2B5EF4-FFF2-40B4-BE49-F238E27FC236}">
                <a16:creationId xmlns:a16="http://schemas.microsoft.com/office/drawing/2014/main" id="{F2D3B5C8-1493-1867-75C5-3B37FD6FD8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70AB4F61-DDE3-A13A-7A96-636F7D38693A}"/>
              </a:ext>
            </a:extLst>
          </p:cNvPr>
          <p:cNvSpPr>
            <a:spLocks noGrp="1"/>
          </p:cNvSpPr>
          <p:nvPr>
            <p:ph type="title"/>
          </p:nvPr>
        </p:nvSpPr>
        <p:spPr>
          <a:xfrm>
            <a:off x="477980" y="1122363"/>
            <a:ext cx="5595881" cy="3204134"/>
          </a:xfrm>
        </p:spPr>
        <p:txBody>
          <a:bodyPr vert="horz" lIns="91440" tIns="45720" rIns="91440" bIns="45720" rtlCol="0" anchor="b">
            <a:normAutofit/>
          </a:bodyPr>
          <a:lstStyle/>
          <a:p>
            <a:r>
              <a:rPr lang="nl-NL" sz="4800" dirty="0"/>
              <a:t>Overladenheid in het eindexamenjaar Grieks en Latijn</a:t>
            </a:r>
          </a:p>
        </p:txBody>
      </p:sp>
      <p:sp>
        <p:nvSpPr>
          <p:cNvPr id="9" name="Content Placeholder 8">
            <a:extLst>
              <a:ext uri="{FF2B5EF4-FFF2-40B4-BE49-F238E27FC236}">
                <a16:creationId xmlns:a16="http://schemas.microsoft.com/office/drawing/2014/main" id="{6C16215D-1B53-49C8-392A-11C56F894C84}"/>
              </a:ext>
            </a:extLst>
          </p:cNvPr>
          <p:cNvSpPr>
            <a:spLocks noGrp="1"/>
          </p:cNvSpPr>
          <p:nvPr>
            <p:ph idx="1"/>
          </p:nvPr>
        </p:nvSpPr>
        <p:spPr>
          <a:xfrm>
            <a:off x="477980" y="4872922"/>
            <a:ext cx="5125986" cy="1721061"/>
          </a:xfrm>
        </p:spPr>
        <p:txBody>
          <a:bodyPr vert="horz" lIns="91440" tIns="45720" rIns="91440" bIns="45720" rtlCol="0">
            <a:noAutofit/>
          </a:bodyPr>
          <a:lstStyle/>
          <a:p>
            <a:pPr marL="0" indent="0">
              <a:buNone/>
            </a:pPr>
            <a:r>
              <a:rPr lang="nl-NL" sz="1600" dirty="0">
                <a:solidFill>
                  <a:srgbClr val="ED7D31"/>
                </a:solidFill>
              </a:rPr>
              <a:t>Welkom</a:t>
            </a:r>
          </a:p>
          <a:p>
            <a:pPr marL="0" indent="0">
              <a:buNone/>
            </a:pPr>
            <a:r>
              <a:rPr lang="nl-NL" sz="1600" dirty="0">
                <a:solidFill>
                  <a:srgbClr val="ED7D31"/>
                </a:solidFill>
              </a:rPr>
              <a:t>Hoezo deze handreiking vanuit min OCW/SLO?</a:t>
            </a:r>
          </a:p>
          <a:p>
            <a:pPr marL="0" indent="0">
              <a:buNone/>
            </a:pPr>
            <a:r>
              <a:rPr lang="nl-NL" sz="1600" dirty="0">
                <a:solidFill>
                  <a:srgbClr val="ED7D31"/>
                </a:solidFill>
              </a:rPr>
              <a:t>Inbreng van collega’s als basis voor voortgang gesprek met Min OCW en SLO.</a:t>
            </a:r>
          </a:p>
          <a:p>
            <a:pPr marL="0" indent="0">
              <a:buNone/>
            </a:pPr>
            <a:r>
              <a:rPr lang="nl-NL" sz="1600" dirty="0">
                <a:solidFill>
                  <a:srgbClr val="ED7D31"/>
                </a:solidFill>
              </a:rPr>
              <a:t>Professionele verantwoordelijkheid classici voor onderwijs Grieks en latijn en het Gymnasium als schoolsoort</a:t>
            </a:r>
          </a:p>
        </p:txBody>
      </p:sp>
      <p:sp>
        <p:nvSpPr>
          <p:cNvPr id="18" name="Rectangle 17">
            <a:extLst>
              <a:ext uri="{FF2B5EF4-FFF2-40B4-BE49-F238E27FC236}">
                <a16:creationId xmlns:a16="http://schemas.microsoft.com/office/drawing/2014/main" id="{09C5E7EC-0464-0FA9-4877-CA76CA78BB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94479AB0-F1F4-441A-0017-6713815FB9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64E506ED-98D2-D092-400A-2B949BD079D8}"/>
              </a:ext>
            </a:extLst>
          </p:cNvPr>
          <p:cNvPicPr>
            <a:picLocks noChangeAspect="1"/>
          </p:cNvPicPr>
          <p:nvPr/>
        </p:nvPicPr>
        <p:blipFill>
          <a:blip r:embed="rId4"/>
          <a:stretch>
            <a:fillRect/>
          </a:stretch>
        </p:blipFill>
        <p:spPr>
          <a:xfrm rot="544181">
            <a:off x="6393660" y="2331378"/>
            <a:ext cx="1327175" cy="370828"/>
          </a:xfrm>
          <a:prstGeom prst="rect">
            <a:avLst/>
          </a:prstGeom>
        </p:spPr>
      </p:pic>
    </p:spTree>
    <p:extLst>
      <p:ext uri="{BB962C8B-B14F-4D97-AF65-F5344CB8AC3E}">
        <p14:creationId xmlns:p14="http://schemas.microsoft.com/office/powerpoint/2010/main" val="3612854290"/>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2DEA7F52-3741-D045-941F-1628C3F5980E}"/>
              </a:ext>
            </a:extLst>
          </p:cNvPr>
          <p:cNvPicPr>
            <a:picLocks noChangeAspect="1"/>
          </p:cNvPicPr>
          <p:nvPr/>
        </p:nvPicPr>
        <p:blipFill rotWithShape="1">
          <a:blip r:embed="rId3"/>
          <a:srcRect l="3716" t="9091" r="31648"/>
          <a:stretch/>
        </p:blipFill>
        <p:spPr>
          <a:xfrm>
            <a:off x="3523485" y="10"/>
            <a:ext cx="8668512" cy="6857990"/>
          </a:xfrm>
          <a:prstGeom prst="rect">
            <a:avLst/>
          </a:prstGeom>
        </p:spPr>
      </p:pic>
      <p:sp>
        <p:nvSpPr>
          <p:cNvPr id="16" name="Rectangle 15">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95CD1E1C-F683-F342-B8BC-138636D051DD}"/>
              </a:ext>
            </a:extLst>
          </p:cNvPr>
          <p:cNvSpPr>
            <a:spLocks noGrp="1"/>
          </p:cNvSpPr>
          <p:nvPr>
            <p:ph type="title"/>
          </p:nvPr>
        </p:nvSpPr>
        <p:spPr>
          <a:xfrm>
            <a:off x="481029" y="1155411"/>
            <a:ext cx="6141840" cy="1158837"/>
          </a:xfrm>
        </p:spPr>
        <p:txBody>
          <a:bodyPr vert="horz" lIns="91440" tIns="45720" rIns="91440" bIns="45720" rtlCol="0" anchor="b">
            <a:normAutofit fontScale="90000"/>
          </a:bodyPr>
          <a:lstStyle/>
          <a:p>
            <a:r>
              <a:rPr lang="nl-NL" sz="4000" b="1" dirty="0"/>
              <a:t>Proces van Actualisatie: </a:t>
            </a:r>
            <a:r>
              <a:rPr lang="nl-NL" sz="4000" b="1" i="1" dirty="0"/>
              <a:t>waar staan we nu met alle vakken?</a:t>
            </a:r>
          </a:p>
        </p:txBody>
      </p:sp>
      <p:sp>
        <p:nvSpPr>
          <p:cNvPr id="9" name="Content Placeholder 8">
            <a:extLst>
              <a:ext uri="{FF2B5EF4-FFF2-40B4-BE49-F238E27FC236}">
                <a16:creationId xmlns:a16="http://schemas.microsoft.com/office/drawing/2014/main" id="{8BA31A10-9E1D-4E2D-B71B-8A50FEE33B30}"/>
              </a:ext>
            </a:extLst>
          </p:cNvPr>
          <p:cNvSpPr>
            <a:spLocks noGrp="1"/>
          </p:cNvSpPr>
          <p:nvPr>
            <p:ph idx="1"/>
          </p:nvPr>
        </p:nvSpPr>
        <p:spPr>
          <a:xfrm>
            <a:off x="477980" y="2483461"/>
            <a:ext cx="6674555" cy="2081747"/>
          </a:xfrm>
        </p:spPr>
        <p:txBody>
          <a:bodyPr vert="horz" lIns="91440" tIns="45720" rIns="91440" bIns="45720" rtlCol="0">
            <a:noAutofit/>
          </a:bodyPr>
          <a:lstStyle/>
          <a:p>
            <a:r>
              <a:rPr lang="nl-NL" sz="1800" b="1" dirty="0">
                <a:solidFill>
                  <a:srgbClr val="ED7D31"/>
                </a:solidFill>
              </a:rPr>
              <a:t>Er ligt een concept. Fase 1 is daarmee afgesloten</a:t>
            </a:r>
          </a:p>
          <a:p>
            <a:r>
              <a:rPr lang="nl-NL" sz="1800" b="1" dirty="0">
                <a:solidFill>
                  <a:srgbClr val="ED7D31"/>
                </a:solidFill>
              </a:rPr>
              <a:t>Fase 2 en 3 lopen parallel tussen september ‘24 en juli ’26</a:t>
            </a:r>
          </a:p>
          <a:p>
            <a:pPr lvl="1"/>
            <a:r>
              <a:rPr lang="nl-NL" sz="1400" b="1" dirty="0">
                <a:solidFill>
                  <a:srgbClr val="ED7D31"/>
                </a:solidFill>
              </a:rPr>
              <a:t>Fase 2: ontwikkelen van conceptsyllabi o.v.v. </a:t>
            </a:r>
            <a:r>
              <a:rPr lang="nl-NL" sz="1400" b="1" dirty="0" err="1">
                <a:solidFill>
                  <a:srgbClr val="ED7D31"/>
                </a:solidFill>
              </a:rPr>
              <a:t>CvTE</a:t>
            </a:r>
            <a:endParaRPr lang="nl-NL" sz="1400" b="1" dirty="0">
              <a:solidFill>
                <a:srgbClr val="ED7D31"/>
              </a:solidFill>
            </a:endParaRPr>
          </a:p>
          <a:p>
            <a:pPr lvl="1"/>
            <a:r>
              <a:rPr lang="nl-NL" sz="1400" b="1" dirty="0">
                <a:solidFill>
                  <a:srgbClr val="ED7D31"/>
                </a:solidFill>
              </a:rPr>
              <a:t>Fase 3 voorbereiden Fase van beproeven o.v.v. SLO. (start in sept ‘25)</a:t>
            </a:r>
          </a:p>
          <a:p>
            <a:r>
              <a:rPr lang="nl-NL" sz="1800" b="1" dirty="0">
                <a:solidFill>
                  <a:srgbClr val="ED7D31"/>
                </a:solidFill>
              </a:rPr>
              <a:t>Fase 4 Opleveren van handreiking</a:t>
            </a:r>
          </a:p>
          <a:p>
            <a:pPr lvl="1"/>
            <a:r>
              <a:rPr lang="nl-NL" sz="1400" b="1" dirty="0">
                <a:solidFill>
                  <a:srgbClr val="ED7D31"/>
                </a:solidFill>
              </a:rPr>
              <a:t>duur is afhankelijk van complexiteit van </a:t>
            </a:r>
            <a:r>
              <a:rPr lang="nl-NL" sz="1400" b="1" dirty="0" err="1">
                <a:solidFill>
                  <a:srgbClr val="ED7D31"/>
                </a:solidFill>
              </a:rPr>
              <a:t>vakvernieuwing</a:t>
            </a:r>
            <a:r>
              <a:rPr lang="nl-NL" sz="1400" b="1" dirty="0">
                <a:solidFill>
                  <a:srgbClr val="ED7D31"/>
                </a:solidFill>
              </a:rPr>
              <a:t> en inrijpen op CE</a:t>
            </a:r>
          </a:p>
          <a:p>
            <a:pPr lvl="1"/>
            <a:r>
              <a:rPr lang="nl-NL" sz="1400" b="1" dirty="0">
                <a:solidFill>
                  <a:srgbClr val="ED7D31"/>
                </a:solidFill>
              </a:rPr>
              <a:t>Daarna definitieve examenprogramma’s</a:t>
            </a:r>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1E48F6F6-7C4E-0445-A94A-C25E3A741D27}"/>
              </a:ext>
            </a:extLst>
          </p:cNvPr>
          <p:cNvPicPr>
            <a:picLocks noChangeAspect="1"/>
          </p:cNvPicPr>
          <p:nvPr/>
        </p:nvPicPr>
        <p:blipFill>
          <a:blip r:embed="rId4"/>
          <a:stretch>
            <a:fillRect/>
          </a:stretch>
        </p:blipFill>
        <p:spPr>
          <a:xfrm rot="544181">
            <a:off x="6393660" y="2331378"/>
            <a:ext cx="1327175" cy="370828"/>
          </a:xfrm>
          <a:prstGeom prst="rect">
            <a:avLst/>
          </a:prstGeom>
        </p:spPr>
      </p:pic>
      <p:sp>
        <p:nvSpPr>
          <p:cNvPr id="6" name="Tekstvak 5">
            <a:extLst>
              <a:ext uri="{FF2B5EF4-FFF2-40B4-BE49-F238E27FC236}">
                <a16:creationId xmlns:a16="http://schemas.microsoft.com/office/drawing/2014/main" id="{038A1758-8996-E654-55B3-54F9859755B7}"/>
              </a:ext>
            </a:extLst>
          </p:cNvPr>
          <p:cNvSpPr txBox="1"/>
          <p:nvPr/>
        </p:nvSpPr>
        <p:spPr>
          <a:xfrm>
            <a:off x="477981" y="5459281"/>
            <a:ext cx="3977640" cy="584775"/>
          </a:xfrm>
          <a:prstGeom prst="rect">
            <a:avLst/>
          </a:prstGeom>
          <a:solidFill>
            <a:srgbClr val="ED7D31"/>
          </a:solidFill>
        </p:spPr>
        <p:txBody>
          <a:bodyPr wrap="square" rtlCol="0">
            <a:spAutoFit/>
          </a:bodyPr>
          <a:lstStyle/>
          <a:p>
            <a:r>
              <a:rPr lang="nl-NL" sz="1600" b="1" dirty="0"/>
              <a:t>Invoering in klas 4 vwo in 2028, 2029,… </a:t>
            </a:r>
          </a:p>
          <a:p>
            <a:r>
              <a:rPr lang="nl-NL" sz="1600" b="1" dirty="0"/>
              <a:t>Dus nieuw CE in 2031, 2032, …</a:t>
            </a:r>
            <a:endParaRPr lang="en-US" sz="1400" b="1" dirty="0"/>
          </a:p>
        </p:txBody>
      </p:sp>
      <p:pic>
        <p:nvPicPr>
          <p:cNvPr id="10" name="Afbeelding 9" descr="Afbeelding met tekst, schermopname, Lettertype&#10;&#10;Automatisch gegenereerde beschrijving">
            <a:extLst>
              <a:ext uri="{FF2B5EF4-FFF2-40B4-BE49-F238E27FC236}">
                <a16:creationId xmlns:a16="http://schemas.microsoft.com/office/drawing/2014/main" id="{D1236853-80AC-7962-FA41-87EE7198FFBF}"/>
              </a:ext>
            </a:extLst>
          </p:cNvPr>
          <p:cNvPicPr>
            <a:picLocks noChangeAspect="1"/>
          </p:cNvPicPr>
          <p:nvPr/>
        </p:nvPicPr>
        <p:blipFill>
          <a:blip r:embed="rId5"/>
          <a:stretch>
            <a:fillRect/>
          </a:stretch>
        </p:blipFill>
        <p:spPr>
          <a:xfrm>
            <a:off x="7152787" y="1365250"/>
            <a:ext cx="4889500" cy="4127500"/>
          </a:xfrm>
          <a:prstGeom prst="rect">
            <a:avLst/>
          </a:prstGeom>
        </p:spPr>
      </p:pic>
    </p:spTree>
    <p:extLst>
      <p:ext uri="{BB962C8B-B14F-4D97-AF65-F5344CB8AC3E}">
        <p14:creationId xmlns:p14="http://schemas.microsoft.com/office/powerpoint/2010/main" val="5264731"/>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3090D90-D126-9018-9674-EC8626854930}"/>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9837830F-258D-BFE1-B7DB-F54ABB8421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9F1EDFED-F8C4-E548-7D52-B3BEA7DD3475}"/>
              </a:ext>
            </a:extLst>
          </p:cNvPr>
          <p:cNvPicPr>
            <a:picLocks noChangeAspect="1"/>
          </p:cNvPicPr>
          <p:nvPr/>
        </p:nvPicPr>
        <p:blipFill rotWithShape="1">
          <a:blip r:embed="rId3"/>
          <a:srcRect l="3716" t="9091" r="31648"/>
          <a:stretch/>
        </p:blipFill>
        <p:spPr>
          <a:xfrm>
            <a:off x="3523488" y="10"/>
            <a:ext cx="8668512" cy="6857990"/>
          </a:xfrm>
          <a:prstGeom prst="rect">
            <a:avLst/>
          </a:prstGeom>
        </p:spPr>
      </p:pic>
      <p:sp>
        <p:nvSpPr>
          <p:cNvPr id="16" name="Rectangle 15">
            <a:extLst>
              <a:ext uri="{FF2B5EF4-FFF2-40B4-BE49-F238E27FC236}">
                <a16:creationId xmlns:a16="http://schemas.microsoft.com/office/drawing/2014/main" id="{5C4254A6-C341-C6A1-44DA-5E871DEFBC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Content Placeholder 8">
            <a:extLst>
              <a:ext uri="{FF2B5EF4-FFF2-40B4-BE49-F238E27FC236}">
                <a16:creationId xmlns:a16="http://schemas.microsoft.com/office/drawing/2014/main" id="{15BECEC8-3CE5-8E51-65FF-F9EF55B32B23}"/>
              </a:ext>
            </a:extLst>
          </p:cNvPr>
          <p:cNvSpPr>
            <a:spLocks noGrp="1"/>
          </p:cNvSpPr>
          <p:nvPr>
            <p:ph idx="1"/>
          </p:nvPr>
        </p:nvSpPr>
        <p:spPr>
          <a:xfrm>
            <a:off x="477981" y="4680772"/>
            <a:ext cx="11552910" cy="1874816"/>
          </a:xfrm>
        </p:spPr>
        <p:txBody>
          <a:bodyPr vert="horz" lIns="91440" tIns="45720" rIns="91440" bIns="45720" rtlCol="0">
            <a:noAutofit/>
          </a:bodyPr>
          <a:lstStyle/>
          <a:p>
            <a:pPr marL="0" indent="0">
              <a:buNone/>
            </a:pPr>
            <a:r>
              <a:rPr lang="en-US" sz="2400" b="1" dirty="0">
                <a:solidFill>
                  <a:srgbClr val="ED7D31"/>
                </a:solidFill>
              </a:rPr>
              <a:t>Wat </a:t>
            </a:r>
            <a:r>
              <a:rPr lang="en-US" sz="2400" b="1" dirty="0" err="1">
                <a:solidFill>
                  <a:srgbClr val="ED7D31"/>
                </a:solidFill>
              </a:rPr>
              <a:t>helpt</a:t>
            </a:r>
            <a:r>
              <a:rPr lang="en-US" sz="2400" b="1" dirty="0">
                <a:solidFill>
                  <a:srgbClr val="ED7D31"/>
                </a:solidFill>
              </a:rPr>
              <a:t> </a:t>
            </a:r>
            <a:r>
              <a:rPr lang="en-US" sz="2400" b="1" dirty="0" err="1">
                <a:solidFill>
                  <a:srgbClr val="ED7D31"/>
                </a:solidFill>
              </a:rPr>
              <a:t>leerling</a:t>
            </a:r>
            <a:r>
              <a:rPr lang="en-US" sz="2400" b="1" dirty="0">
                <a:solidFill>
                  <a:srgbClr val="ED7D31"/>
                </a:solidFill>
              </a:rPr>
              <a:t> (</a:t>
            </a:r>
            <a:r>
              <a:rPr lang="en-US" sz="2400" b="1" dirty="0" err="1">
                <a:solidFill>
                  <a:srgbClr val="ED7D31"/>
                </a:solidFill>
              </a:rPr>
              <a:t>en</a:t>
            </a:r>
            <a:r>
              <a:rPr lang="en-US" sz="2400" b="1" dirty="0">
                <a:solidFill>
                  <a:srgbClr val="ED7D31"/>
                </a:solidFill>
              </a:rPr>
              <a:t> classicus) in de </a:t>
            </a:r>
            <a:r>
              <a:rPr lang="en-US" sz="2400" b="1" dirty="0" err="1">
                <a:solidFill>
                  <a:srgbClr val="ED7D31"/>
                </a:solidFill>
              </a:rPr>
              <a:t>komende</a:t>
            </a:r>
            <a:r>
              <a:rPr lang="en-US" sz="2400" b="1" dirty="0">
                <a:solidFill>
                  <a:srgbClr val="ED7D31"/>
                </a:solidFill>
              </a:rPr>
              <a:t> </a:t>
            </a:r>
            <a:r>
              <a:rPr lang="en-US" sz="2400" b="1" dirty="0" err="1">
                <a:solidFill>
                  <a:srgbClr val="ED7D31"/>
                </a:solidFill>
              </a:rPr>
              <a:t>jaren</a:t>
            </a:r>
            <a:r>
              <a:rPr lang="en-US" sz="2400" b="1" dirty="0">
                <a:solidFill>
                  <a:srgbClr val="ED7D31"/>
                </a:solidFill>
              </a:rPr>
              <a:t> tot </a:t>
            </a:r>
            <a:r>
              <a:rPr lang="en-US" sz="2400" b="1" dirty="0" err="1">
                <a:solidFill>
                  <a:srgbClr val="ED7D31"/>
                </a:solidFill>
              </a:rPr>
              <a:t>aan</a:t>
            </a:r>
            <a:r>
              <a:rPr lang="en-US" sz="2400" b="1" dirty="0">
                <a:solidFill>
                  <a:srgbClr val="ED7D31"/>
                </a:solidFill>
              </a:rPr>
              <a:t> de </a:t>
            </a:r>
            <a:r>
              <a:rPr lang="en-US" sz="2400" b="1" dirty="0" err="1">
                <a:solidFill>
                  <a:srgbClr val="ED7D31"/>
                </a:solidFill>
              </a:rPr>
              <a:t>invoering</a:t>
            </a:r>
            <a:r>
              <a:rPr lang="en-US" sz="2400" b="1" dirty="0">
                <a:solidFill>
                  <a:srgbClr val="ED7D31"/>
                </a:solidFill>
              </a:rPr>
              <a:t> </a:t>
            </a:r>
            <a:r>
              <a:rPr lang="en-US" sz="2400" b="1" dirty="0" err="1">
                <a:solidFill>
                  <a:srgbClr val="ED7D31"/>
                </a:solidFill>
              </a:rPr>
              <a:t>nieuw</a:t>
            </a:r>
            <a:r>
              <a:rPr lang="en-US" sz="2400" b="1" dirty="0">
                <a:solidFill>
                  <a:srgbClr val="ED7D31"/>
                </a:solidFill>
              </a:rPr>
              <a:t> examen?</a:t>
            </a:r>
          </a:p>
          <a:p>
            <a:r>
              <a:rPr lang="en-US" sz="2400" b="1" dirty="0">
                <a:solidFill>
                  <a:srgbClr val="ED7D31"/>
                </a:solidFill>
              </a:rPr>
              <a:t>In de </a:t>
            </a:r>
            <a:r>
              <a:rPr lang="en-US" sz="2400" b="1" dirty="0" err="1">
                <a:solidFill>
                  <a:srgbClr val="ED7D31"/>
                </a:solidFill>
              </a:rPr>
              <a:t>voorbereiding</a:t>
            </a:r>
            <a:r>
              <a:rPr lang="en-US" sz="2400" b="1" dirty="0">
                <a:solidFill>
                  <a:srgbClr val="ED7D31"/>
                </a:solidFill>
              </a:rPr>
              <a:t> op het CE (</a:t>
            </a:r>
            <a:r>
              <a:rPr lang="en-US" sz="2400" b="1" dirty="0" err="1">
                <a:solidFill>
                  <a:srgbClr val="ED7D31"/>
                </a:solidFill>
              </a:rPr>
              <a:t>klas</a:t>
            </a:r>
            <a:r>
              <a:rPr lang="en-US" sz="2400" b="1" dirty="0">
                <a:solidFill>
                  <a:srgbClr val="ED7D31"/>
                </a:solidFill>
              </a:rPr>
              <a:t> 6)</a:t>
            </a:r>
          </a:p>
          <a:p>
            <a:r>
              <a:rPr lang="en-US" sz="2400" b="1" dirty="0">
                <a:solidFill>
                  <a:srgbClr val="ED7D31"/>
                </a:solidFill>
              </a:rPr>
              <a:t>Op het CE-</a:t>
            </a:r>
            <a:r>
              <a:rPr lang="en-US" sz="2400" b="1" dirty="0" err="1">
                <a:solidFill>
                  <a:srgbClr val="ED7D31"/>
                </a:solidFill>
              </a:rPr>
              <a:t>zelf</a:t>
            </a:r>
            <a:endParaRPr lang="en-US" sz="2400" b="1" dirty="0">
              <a:solidFill>
                <a:srgbClr val="ED7D31"/>
              </a:solidFill>
            </a:endParaRPr>
          </a:p>
        </p:txBody>
      </p:sp>
      <p:sp>
        <p:nvSpPr>
          <p:cNvPr id="18" name="Rectangle 17">
            <a:extLst>
              <a:ext uri="{FF2B5EF4-FFF2-40B4-BE49-F238E27FC236}">
                <a16:creationId xmlns:a16="http://schemas.microsoft.com/office/drawing/2014/main" id="{5F882EC7-24AD-AA81-6E87-C64FDF4E72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442C5554-8E32-D5A1-E6E1-00B8DA4816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56B81992-C2C3-96CF-6872-B6B8AC605213}"/>
              </a:ext>
            </a:extLst>
          </p:cNvPr>
          <p:cNvPicPr>
            <a:picLocks noChangeAspect="1"/>
          </p:cNvPicPr>
          <p:nvPr/>
        </p:nvPicPr>
        <p:blipFill>
          <a:blip r:embed="rId4"/>
          <a:stretch>
            <a:fillRect/>
          </a:stretch>
        </p:blipFill>
        <p:spPr>
          <a:xfrm rot="544181">
            <a:off x="6393660" y="2331378"/>
            <a:ext cx="1327175" cy="370828"/>
          </a:xfrm>
          <a:prstGeom prst="rect">
            <a:avLst/>
          </a:prstGeom>
        </p:spPr>
      </p:pic>
      <p:sp>
        <p:nvSpPr>
          <p:cNvPr id="8" name="Titel 1">
            <a:extLst>
              <a:ext uri="{FF2B5EF4-FFF2-40B4-BE49-F238E27FC236}">
                <a16:creationId xmlns:a16="http://schemas.microsoft.com/office/drawing/2014/main" id="{01C41A2E-8442-EF31-1A78-470D523B6D8C}"/>
              </a:ext>
            </a:extLst>
          </p:cNvPr>
          <p:cNvSpPr txBox="1">
            <a:spLocks/>
          </p:cNvSpPr>
          <p:nvPr/>
        </p:nvSpPr>
        <p:spPr>
          <a:xfrm>
            <a:off x="477981" y="1122362"/>
            <a:ext cx="6575962" cy="274555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a:t>Overladenheid is nog de  praktijk tot en met CE ≥ 2030. </a:t>
            </a:r>
            <a:endParaRPr lang="en-US" sz="4000" b="1" dirty="0"/>
          </a:p>
        </p:txBody>
      </p:sp>
    </p:spTree>
    <p:extLst>
      <p:ext uri="{BB962C8B-B14F-4D97-AF65-F5344CB8AC3E}">
        <p14:creationId xmlns:p14="http://schemas.microsoft.com/office/powerpoint/2010/main" val="2036098433"/>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4244E90-9C87-02AB-D4D9-1F92A80D82AA}"/>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655B2BBD-CF1B-6BF1-20B4-993BC0FBC9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3BFD8044-B810-FA0D-F155-AD5EE1DC39E1}"/>
              </a:ext>
            </a:extLst>
          </p:cNvPr>
          <p:cNvPicPr>
            <a:picLocks noChangeAspect="1"/>
          </p:cNvPicPr>
          <p:nvPr/>
        </p:nvPicPr>
        <p:blipFill rotWithShape="1">
          <a:blip r:embed="rId3"/>
          <a:srcRect l="3716" t="9091" r="31648"/>
          <a:stretch/>
        </p:blipFill>
        <p:spPr>
          <a:xfrm>
            <a:off x="3523488" y="10"/>
            <a:ext cx="8668512" cy="6857990"/>
          </a:xfrm>
          <a:prstGeom prst="rect">
            <a:avLst/>
          </a:prstGeom>
        </p:spPr>
      </p:pic>
      <p:sp>
        <p:nvSpPr>
          <p:cNvPr id="16" name="Rectangle 15">
            <a:extLst>
              <a:ext uri="{FF2B5EF4-FFF2-40B4-BE49-F238E27FC236}">
                <a16:creationId xmlns:a16="http://schemas.microsoft.com/office/drawing/2014/main" id="{3BEB94BB-F688-D867-0F52-85C21E7CEA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Content Placeholder 8">
            <a:extLst>
              <a:ext uri="{FF2B5EF4-FFF2-40B4-BE49-F238E27FC236}">
                <a16:creationId xmlns:a16="http://schemas.microsoft.com/office/drawing/2014/main" id="{E90FCA5C-1BFA-0B8B-92CD-5C7947541BD6}"/>
              </a:ext>
            </a:extLst>
          </p:cNvPr>
          <p:cNvSpPr>
            <a:spLocks noGrp="1"/>
          </p:cNvSpPr>
          <p:nvPr>
            <p:ph idx="1"/>
          </p:nvPr>
        </p:nvSpPr>
        <p:spPr>
          <a:xfrm>
            <a:off x="477981" y="4779424"/>
            <a:ext cx="11552910" cy="1874816"/>
          </a:xfrm>
        </p:spPr>
        <p:txBody>
          <a:bodyPr vert="horz" lIns="91440" tIns="45720" rIns="91440" bIns="45720" rtlCol="0">
            <a:noAutofit/>
          </a:bodyPr>
          <a:lstStyle/>
          <a:p>
            <a:pPr marL="0" indent="0">
              <a:buNone/>
            </a:pPr>
            <a:r>
              <a:rPr lang="en-US" sz="2400" b="1" dirty="0">
                <a:solidFill>
                  <a:srgbClr val="ED7D31"/>
                </a:solidFill>
              </a:rPr>
              <a:t>Wat </a:t>
            </a:r>
            <a:r>
              <a:rPr lang="en-US" sz="2400" b="1" dirty="0" err="1">
                <a:solidFill>
                  <a:srgbClr val="ED7D31"/>
                </a:solidFill>
              </a:rPr>
              <a:t>helpt</a:t>
            </a:r>
            <a:r>
              <a:rPr lang="en-US" sz="2400" b="1" dirty="0">
                <a:solidFill>
                  <a:srgbClr val="ED7D31"/>
                </a:solidFill>
              </a:rPr>
              <a:t> </a:t>
            </a:r>
            <a:r>
              <a:rPr lang="en-US" sz="2400" b="1" dirty="0" err="1">
                <a:solidFill>
                  <a:srgbClr val="ED7D31"/>
                </a:solidFill>
              </a:rPr>
              <a:t>leerling</a:t>
            </a:r>
            <a:r>
              <a:rPr lang="en-US" sz="2400" b="1" dirty="0">
                <a:solidFill>
                  <a:srgbClr val="ED7D31"/>
                </a:solidFill>
              </a:rPr>
              <a:t> (</a:t>
            </a:r>
            <a:r>
              <a:rPr lang="en-US" sz="2400" b="1" dirty="0" err="1">
                <a:solidFill>
                  <a:srgbClr val="ED7D31"/>
                </a:solidFill>
              </a:rPr>
              <a:t>en</a:t>
            </a:r>
            <a:r>
              <a:rPr lang="en-US" sz="2400" b="1" dirty="0">
                <a:solidFill>
                  <a:srgbClr val="ED7D31"/>
                </a:solidFill>
              </a:rPr>
              <a:t> classicus) in de </a:t>
            </a:r>
            <a:r>
              <a:rPr lang="en-US" sz="2400" b="1" dirty="0" err="1">
                <a:solidFill>
                  <a:srgbClr val="ED7D31"/>
                </a:solidFill>
              </a:rPr>
              <a:t>komende</a:t>
            </a:r>
            <a:r>
              <a:rPr lang="en-US" sz="2400" b="1" dirty="0">
                <a:solidFill>
                  <a:srgbClr val="ED7D31"/>
                </a:solidFill>
              </a:rPr>
              <a:t> </a:t>
            </a:r>
            <a:r>
              <a:rPr lang="en-US" sz="2400" b="1" dirty="0" err="1">
                <a:solidFill>
                  <a:srgbClr val="ED7D31"/>
                </a:solidFill>
              </a:rPr>
              <a:t>jaren</a:t>
            </a:r>
            <a:r>
              <a:rPr lang="en-US" sz="2400" b="1" dirty="0">
                <a:solidFill>
                  <a:srgbClr val="ED7D31"/>
                </a:solidFill>
              </a:rPr>
              <a:t> tot </a:t>
            </a:r>
            <a:r>
              <a:rPr lang="en-US" sz="2400" b="1" dirty="0" err="1">
                <a:solidFill>
                  <a:srgbClr val="ED7D31"/>
                </a:solidFill>
              </a:rPr>
              <a:t>aan</a:t>
            </a:r>
            <a:r>
              <a:rPr lang="en-US" sz="2400" b="1" dirty="0">
                <a:solidFill>
                  <a:srgbClr val="ED7D31"/>
                </a:solidFill>
              </a:rPr>
              <a:t> de </a:t>
            </a:r>
            <a:r>
              <a:rPr lang="en-US" sz="2400" b="1" dirty="0" err="1">
                <a:solidFill>
                  <a:srgbClr val="ED7D31"/>
                </a:solidFill>
              </a:rPr>
              <a:t>invoering</a:t>
            </a:r>
            <a:r>
              <a:rPr lang="en-US" sz="2400" b="1" dirty="0">
                <a:solidFill>
                  <a:srgbClr val="ED7D31"/>
                </a:solidFill>
              </a:rPr>
              <a:t> </a:t>
            </a:r>
            <a:r>
              <a:rPr lang="en-US" sz="2400" b="1" dirty="0" err="1">
                <a:solidFill>
                  <a:srgbClr val="ED7D31"/>
                </a:solidFill>
              </a:rPr>
              <a:t>nieuw</a:t>
            </a:r>
            <a:r>
              <a:rPr lang="en-US" sz="2400" b="1" dirty="0">
                <a:solidFill>
                  <a:srgbClr val="ED7D31"/>
                </a:solidFill>
              </a:rPr>
              <a:t> examen?</a:t>
            </a:r>
          </a:p>
          <a:p>
            <a:r>
              <a:rPr lang="en-US" sz="2400" b="1" dirty="0">
                <a:solidFill>
                  <a:srgbClr val="ED7D31"/>
                </a:solidFill>
              </a:rPr>
              <a:t>In de </a:t>
            </a:r>
            <a:r>
              <a:rPr lang="en-US" sz="2400" b="1" dirty="0" err="1">
                <a:solidFill>
                  <a:srgbClr val="ED7D31"/>
                </a:solidFill>
              </a:rPr>
              <a:t>voorbereiding</a:t>
            </a:r>
            <a:r>
              <a:rPr lang="en-US" sz="2400" b="1" dirty="0">
                <a:solidFill>
                  <a:srgbClr val="ED7D31"/>
                </a:solidFill>
              </a:rPr>
              <a:t> op het CE (</a:t>
            </a:r>
            <a:r>
              <a:rPr lang="en-US" sz="2400" b="1" dirty="0" err="1">
                <a:solidFill>
                  <a:srgbClr val="ED7D31"/>
                </a:solidFill>
              </a:rPr>
              <a:t>klas</a:t>
            </a:r>
            <a:r>
              <a:rPr lang="en-US" sz="2400" b="1" dirty="0">
                <a:solidFill>
                  <a:srgbClr val="ED7D31"/>
                </a:solidFill>
              </a:rPr>
              <a:t> 6)</a:t>
            </a:r>
          </a:p>
          <a:p>
            <a:r>
              <a:rPr lang="en-US" sz="2400" b="1" dirty="0">
                <a:solidFill>
                  <a:srgbClr val="ED7D31"/>
                </a:solidFill>
              </a:rPr>
              <a:t>Op het CE-</a:t>
            </a:r>
            <a:r>
              <a:rPr lang="en-US" sz="2400" b="1" dirty="0" err="1">
                <a:solidFill>
                  <a:srgbClr val="ED7D31"/>
                </a:solidFill>
              </a:rPr>
              <a:t>zelf</a:t>
            </a:r>
            <a:endParaRPr lang="en-US" sz="2400" b="1" dirty="0">
              <a:solidFill>
                <a:srgbClr val="ED7D31"/>
              </a:solidFill>
            </a:endParaRPr>
          </a:p>
        </p:txBody>
      </p:sp>
      <p:sp>
        <p:nvSpPr>
          <p:cNvPr id="18" name="Rectangle 17">
            <a:extLst>
              <a:ext uri="{FF2B5EF4-FFF2-40B4-BE49-F238E27FC236}">
                <a16:creationId xmlns:a16="http://schemas.microsoft.com/office/drawing/2014/main" id="{74C53B9A-4D76-ADC2-D76E-4AE055B670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22664C72-6169-E259-F543-BD2595AB2B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192C473E-FE33-1410-C6BC-ED77560249F3}"/>
              </a:ext>
            </a:extLst>
          </p:cNvPr>
          <p:cNvPicPr>
            <a:picLocks noChangeAspect="1"/>
          </p:cNvPicPr>
          <p:nvPr/>
        </p:nvPicPr>
        <p:blipFill>
          <a:blip r:embed="rId4"/>
          <a:stretch>
            <a:fillRect/>
          </a:stretch>
        </p:blipFill>
        <p:spPr>
          <a:xfrm rot="544181">
            <a:off x="6393660" y="2331378"/>
            <a:ext cx="1327175" cy="370828"/>
          </a:xfrm>
          <a:prstGeom prst="rect">
            <a:avLst/>
          </a:prstGeom>
        </p:spPr>
      </p:pic>
      <p:sp>
        <p:nvSpPr>
          <p:cNvPr id="3" name="Tekstvak 2">
            <a:extLst>
              <a:ext uri="{FF2B5EF4-FFF2-40B4-BE49-F238E27FC236}">
                <a16:creationId xmlns:a16="http://schemas.microsoft.com/office/drawing/2014/main" id="{278DA905-4BD3-71E9-FBFB-11FC2A97302E}"/>
              </a:ext>
            </a:extLst>
          </p:cNvPr>
          <p:cNvSpPr txBox="1"/>
          <p:nvPr/>
        </p:nvSpPr>
        <p:spPr>
          <a:xfrm>
            <a:off x="6774101" y="637412"/>
            <a:ext cx="5130216" cy="774507"/>
          </a:xfrm>
          <a:prstGeom prst="rect">
            <a:avLst/>
          </a:prstGeom>
          <a:solidFill>
            <a:srgbClr val="ED7D31"/>
          </a:solidFill>
        </p:spPr>
        <p:txBody>
          <a:bodyPr wrap="square" rtlCol="0">
            <a:spAutoFit/>
          </a:bodyPr>
          <a:lstStyle/>
          <a:p>
            <a:pPr>
              <a:lnSpc>
                <a:spcPct val="107000"/>
              </a:lnSpc>
              <a:spcAft>
                <a:spcPts val="800"/>
              </a:spcAft>
            </a:pPr>
            <a:r>
              <a:rPr lang="nl-NL" dirty="0">
                <a:latin typeface="Corbel" panose="020B0503020204020204" pitchFamily="34" charset="0"/>
                <a:ea typeface="Corbel" panose="020B0503020204020204" pitchFamily="34" charset="0"/>
                <a:cs typeface="Times New Roman" panose="02020603050405020304" pitchFamily="18" charset="0"/>
              </a:rPr>
              <a:t>T.a.v. </a:t>
            </a:r>
            <a:r>
              <a:rPr lang="nl-NL" sz="1800" dirty="0">
                <a:effectLst/>
                <a:latin typeface="Corbel" panose="020B0503020204020204" pitchFamily="34" charset="0"/>
                <a:ea typeface="Corbel" panose="020B0503020204020204" pitchFamily="34" charset="0"/>
                <a:cs typeface="Times New Roman" panose="02020603050405020304" pitchFamily="18" charset="0"/>
              </a:rPr>
              <a:t>Pensum (</a:t>
            </a:r>
            <a:r>
              <a:rPr lang="nl-NL" sz="1800" dirty="0" err="1">
                <a:effectLst/>
                <a:latin typeface="Corbel" panose="020B0503020204020204" pitchFamily="34" charset="0"/>
                <a:ea typeface="Corbel" panose="020B0503020204020204" pitchFamily="34" charset="0"/>
                <a:cs typeface="Times New Roman" panose="02020603050405020304" pitchFamily="18" charset="0"/>
              </a:rPr>
              <a:t>origneel</a:t>
            </a:r>
            <a:r>
              <a:rPr lang="nl-NL" sz="1800" dirty="0">
                <a:effectLst/>
                <a:latin typeface="Corbel" panose="020B0503020204020204" pitchFamily="34" charset="0"/>
                <a:ea typeface="Corbel" panose="020B0503020204020204" pitchFamily="34" charset="0"/>
                <a:cs typeface="Times New Roman" panose="02020603050405020304" pitchFamily="18" charset="0"/>
              </a:rPr>
              <a:t> / in vertaling</a:t>
            </a:r>
          </a:p>
          <a:p>
            <a:pPr>
              <a:lnSpc>
                <a:spcPct val="107000"/>
              </a:lnSpc>
              <a:spcAft>
                <a:spcPts val="800"/>
              </a:spcAft>
            </a:pPr>
            <a:r>
              <a:rPr lang="nl-NL" dirty="0">
                <a:latin typeface="Corbel" panose="020B0503020204020204" pitchFamily="34" charset="0"/>
                <a:ea typeface="Corbel" panose="020B0503020204020204" pitchFamily="34" charset="0"/>
                <a:cs typeface="Times New Roman" panose="02020603050405020304" pitchFamily="18" charset="0"/>
              </a:rPr>
              <a:t>T.a.v. Pensumselectie (auteur / thematiek/selectie)</a:t>
            </a:r>
            <a:endParaRPr lang="nl-NL" sz="1800" dirty="0">
              <a:effectLst/>
              <a:latin typeface="Corbel" panose="020B0503020204020204" pitchFamily="34" charset="0"/>
              <a:ea typeface="Corbel" panose="020B0503020204020204" pitchFamily="34" charset="0"/>
              <a:cs typeface="Times New Roman" panose="02020603050405020304" pitchFamily="18" charset="0"/>
            </a:endParaRPr>
          </a:p>
        </p:txBody>
      </p:sp>
      <p:sp>
        <p:nvSpPr>
          <p:cNvPr id="6" name="Content Placeholder 8">
            <a:extLst>
              <a:ext uri="{FF2B5EF4-FFF2-40B4-BE49-F238E27FC236}">
                <a16:creationId xmlns:a16="http://schemas.microsoft.com/office/drawing/2014/main" id="{DE744F5A-862E-8378-7D12-37C7EA9C54C0}"/>
              </a:ext>
            </a:extLst>
          </p:cNvPr>
          <p:cNvSpPr txBox="1">
            <a:spLocks/>
          </p:cNvSpPr>
          <p:nvPr/>
        </p:nvSpPr>
        <p:spPr>
          <a:xfrm>
            <a:off x="477981" y="4774041"/>
            <a:ext cx="11552910" cy="187481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400" b="1" dirty="0">
                <a:solidFill>
                  <a:srgbClr val="ED7D31"/>
                </a:solidFill>
              </a:rPr>
              <a:t>Wat </a:t>
            </a:r>
            <a:r>
              <a:rPr lang="en-US" sz="2400" b="1" dirty="0" err="1">
                <a:solidFill>
                  <a:srgbClr val="ED7D31"/>
                </a:solidFill>
              </a:rPr>
              <a:t>helpt</a:t>
            </a:r>
            <a:r>
              <a:rPr lang="en-US" sz="2400" b="1" dirty="0">
                <a:solidFill>
                  <a:srgbClr val="ED7D31"/>
                </a:solidFill>
              </a:rPr>
              <a:t> </a:t>
            </a:r>
            <a:r>
              <a:rPr lang="en-US" sz="2400" b="1" dirty="0" err="1">
                <a:solidFill>
                  <a:srgbClr val="ED7D31"/>
                </a:solidFill>
              </a:rPr>
              <a:t>leerling</a:t>
            </a:r>
            <a:r>
              <a:rPr lang="en-US" sz="2400" b="1" dirty="0">
                <a:solidFill>
                  <a:srgbClr val="ED7D31"/>
                </a:solidFill>
              </a:rPr>
              <a:t> (</a:t>
            </a:r>
            <a:r>
              <a:rPr lang="en-US" sz="2400" b="1" dirty="0" err="1">
                <a:solidFill>
                  <a:srgbClr val="ED7D31"/>
                </a:solidFill>
              </a:rPr>
              <a:t>en</a:t>
            </a:r>
            <a:r>
              <a:rPr lang="en-US" sz="2400" b="1" dirty="0">
                <a:solidFill>
                  <a:srgbClr val="ED7D31"/>
                </a:solidFill>
              </a:rPr>
              <a:t> classicus) in de </a:t>
            </a:r>
            <a:r>
              <a:rPr lang="en-US" sz="2400" b="1" dirty="0" err="1">
                <a:solidFill>
                  <a:srgbClr val="ED7D31"/>
                </a:solidFill>
              </a:rPr>
              <a:t>komende</a:t>
            </a:r>
            <a:r>
              <a:rPr lang="en-US" sz="2400" b="1" dirty="0">
                <a:solidFill>
                  <a:srgbClr val="ED7D31"/>
                </a:solidFill>
              </a:rPr>
              <a:t> </a:t>
            </a:r>
            <a:r>
              <a:rPr lang="en-US" sz="2400" b="1" dirty="0" err="1">
                <a:solidFill>
                  <a:srgbClr val="ED7D31"/>
                </a:solidFill>
              </a:rPr>
              <a:t>jaren</a:t>
            </a:r>
            <a:r>
              <a:rPr lang="en-US" sz="2400" b="1" dirty="0">
                <a:solidFill>
                  <a:srgbClr val="ED7D31"/>
                </a:solidFill>
              </a:rPr>
              <a:t> tot </a:t>
            </a:r>
            <a:r>
              <a:rPr lang="en-US" sz="2400" b="1" dirty="0" err="1">
                <a:solidFill>
                  <a:srgbClr val="ED7D31"/>
                </a:solidFill>
              </a:rPr>
              <a:t>aan</a:t>
            </a:r>
            <a:r>
              <a:rPr lang="en-US" sz="2400" b="1" dirty="0">
                <a:solidFill>
                  <a:srgbClr val="ED7D31"/>
                </a:solidFill>
              </a:rPr>
              <a:t> de </a:t>
            </a:r>
            <a:r>
              <a:rPr lang="en-US" sz="2400" b="1" dirty="0" err="1">
                <a:solidFill>
                  <a:srgbClr val="ED7D31"/>
                </a:solidFill>
              </a:rPr>
              <a:t>invoering</a:t>
            </a:r>
            <a:r>
              <a:rPr lang="en-US" sz="2400" b="1" dirty="0">
                <a:solidFill>
                  <a:srgbClr val="ED7D31"/>
                </a:solidFill>
              </a:rPr>
              <a:t> </a:t>
            </a:r>
            <a:r>
              <a:rPr lang="en-US" sz="2400" b="1" dirty="0" err="1">
                <a:solidFill>
                  <a:srgbClr val="ED7D31"/>
                </a:solidFill>
              </a:rPr>
              <a:t>nieuw</a:t>
            </a:r>
            <a:r>
              <a:rPr lang="en-US" sz="2400" b="1" dirty="0">
                <a:solidFill>
                  <a:srgbClr val="ED7D31"/>
                </a:solidFill>
              </a:rPr>
              <a:t> examen?</a:t>
            </a:r>
          </a:p>
          <a:p>
            <a:r>
              <a:rPr lang="en-US" sz="2400" b="1" dirty="0">
                <a:solidFill>
                  <a:srgbClr val="ED7D31"/>
                </a:solidFill>
                <a:highlight>
                  <a:srgbClr val="FFFF00"/>
                </a:highlight>
              </a:rPr>
              <a:t>In de </a:t>
            </a:r>
            <a:r>
              <a:rPr lang="en-US" sz="2400" b="1" dirty="0" err="1">
                <a:solidFill>
                  <a:srgbClr val="ED7D31"/>
                </a:solidFill>
                <a:highlight>
                  <a:srgbClr val="FFFF00"/>
                </a:highlight>
              </a:rPr>
              <a:t>voorbereiding</a:t>
            </a:r>
            <a:r>
              <a:rPr lang="en-US" sz="2400" b="1" dirty="0">
                <a:solidFill>
                  <a:srgbClr val="ED7D31"/>
                </a:solidFill>
                <a:highlight>
                  <a:srgbClr val="FFFF00"/>
                </a:highlight>
              </a:rPr>
              <a:t> op het CE (</a:t>
            </a:r>
            <a:r>
              <a:rPr lang="en-US" sz="2400" b="1" dirty="0" err="1">
                <a:solidFill>
                  <a:srgbClr val="ED7D31"/>
                </a:solidFill>
                <a:highlight>
                  <a:srgbClr val="FFFF00"/>
                </a:highlight>
              </a:rPr>
              <a:t>klas</a:t>
            </a:r>
            <a:r>
              <a:rPr lang="en-US" sz="2400" b="1" dirty="0">
                <a:solidFill>
                  <a:srgbClr val="ED7D31"/>
                </a:solidFill>
                <a:highlight>
                  <a:srgbClr val="FFFF00"/>
                </a:highlight>
              </a:rPr>
              <a:t> 6)</a:t>
            </a:r>
          </a:p>
          <a:p>
            <a:r>
              <a:rPr lang="en-US" sz="2400" b="1" dirty="0">
                <a:solidFill>
                  <a:srgbClr val="ED7D31"/>
                </a:solidFill>
              </a:rPr>
              <a:t>Op het CE-</a:t>
            </a:r>
            <a:r>
              <a:rPr lang="en-US" sz="2400" b="1" dirty="0" err="1">
                <a:solidFill>
                  <a:srgbClr val="ED7D31"/>
                </a:solidFill>
              </a:rPr>
              <a:t>zelf</a:t>
            </a:r>
            <a:endParaRPr lang="en-US" sz="2400" b="1" dirty="0">
              <a:solidFill>
                <a:srgbClr val="ED7D31"/>
              </a:solidFill>
            </a:endParaRPr>
          </a:p>
        </p:txBody>
      </p:sp>
      <p:sp>
        <p:nvSpPr>
          <p:cNvPr id="10" name="Titel 1">
            <a:extLst>
              <a:ext uri="{FF2B5EF4-FFF2-40B4-BE49-F238E27FC236}">
                <a16:creationId xmlns:a16="http://schemas.microsoft.com/office/drawing/2014/main" id="{2882A743-3338-B771-B607-4590BF190FD2}"/>
              </a:ext>
            </a:extLst>
          </p:cNvPr>
          <p:cNvSpPr txBox="1">
            <a:spLocks/>
          </p:cNvSpPr>
          <p:nvPr/>
        </p:nvSpPr>
        <p:spPr>
          <a:xfrm>
            <a:off x="477981" y="1122362"/>
            <a:ext cx="6575962" cy="274555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a:t>Overladenheid is nog de  praktijk tot en met CE ≥ 2030. </a:t>
            </a:r>
            <a:endParaRPr lang="en-US" sz="4000" b="1" dirty="0"/>
          </a:p>
        </p:txBody>
      </p:sp>
    </p:spTree>
    <p:extLst>
      <p:ext uri="{BB962C8B-B14F-4D97-AF65-F5344CB8AC3E}">
        <p14:creationId xmlns:p14="http://schemas.microsoft.com/office/powerpoint/2010/main" val="1623540029"/>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576641D-05B7-2422-734B-3FE7D51121C8}"/>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B385A594-27F1-1E5C-34BA-C3D3E07138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56355BD9-0860-2A85-711E-F818B5EF0DA4}"/>
              </a:ext>
            </a:extLst>
          </p:cNvPr>
          <p:cNvPicPr>
            <a:picLocks noChangeAspect="1"/>
          </p:cNvPicPr>
          <p:nvPr/>
        </p:nvPicPr>
        <p:blipFill rotWithShape="1">
          <a:blip r:embed="rId3"/>
          <a:srcRect l="3716" t="9091" r="31648"/>
          <a:stretch/>
        </p:blipFill>
        <p:spPr>
          <a:xfrm>
            <a:off x="3523488" y="10"/>
            <a:ext cx="8668512" cy="6857990"/>
          </a:xfrm>
          <a:prstGeom prst="rect">
            <a:avLst/>
          </a:prstGeom>
        </p:spPr>
      </p:pic>
      <p:sp>
        <p:nvSpPr>
          <p:cNvPr id="16" name="Rectangle 15">
            <a:extLst>
              <a:ext uri="{FF2B5EF4-FFF2-40B4-BE49-F238E27FC236}">
                <a16:creationId xmlns:a16="http://schemas.microsoft.com/office/drawing/2014/main" id="{F01C823E-5668-AD3E-DD51-120F261788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B029B2C6-FE2D-F6DC-6CC4-77359B5381EC}"/>
              </a:ext>
            </a:extLst>
          </p:cNvPr>
          <p:cNvSpPr>
            <a:spLocks noGrp="1"/>
          </p:cNvSpPr>
          <p:nvPr>
            <p:ph type="title"/>
          </p:nvPr>
        </p:nvSpPr>
        <p:spPr>
          <a:xfrm>
            <a:off x="477981" y="1122362"/>
            <a:ext cx="6575962" cy="2745550"/>
          </a:xfrm>
        </p:spPr>
        <p:txBody>
          <a:bodyPr vert="horz" lIns="91440" tIns="45720" rIns="91440" bIns="45720" rtlCol="0" anchor="b">
            <a:normAutofit/>
          </a:bodyPr>
          <a:lstStyle/>
          <a:p>
            <a:r>
              <a:rPr lang="nl-NL" sz="4000" b="1" dirty="0"/>
              <a:t>Overladenheid is nog de  praktijk tot en met CE ≥ 2030</a:t>
            </a:r>
            <a:r>
              <a:rPr lang="en-US" sz="4000" b="1" dirty="0"/>
              <a:t>. </a:t>
            </a:r>
          </a:p>
        </p:txBody>
      </p:sp>
      <p:sp>
        <p:nvSpPr>
          <p:cNvPr id="9" name="Content Placeholder 8">
            <a:extLst>
              <a:ext uri="{FF2B5EF4-FFF2-40B4-BE49-F238E27FC236}">
                <a16:creationId xmlns:a16="http://schemas.microsoft.com/office/drawing/2014/main" id="{AB4BEA60-A6CE-D1A4-17EB-D45CDACFC0BA}"/>
              </a:ext>
            </a:extLst>
          </p:cNvPr>
          <p:cNvSpPr>
            <a:spLocks noGrp="1"/>
          </p:cNvSpPr>
          <p:nvPr>
            <p:ph idx="1"/>
          </p:nvPr>
        </p:nvSpPr>
        <p:spPr>
          <a:xfrm>
            <a:off x="477981" y="4680772"/>
            <a:ext cx="11552910" cy="1874816"/>
          </a:xfrm>
        </p:spPr>
        <p:txBody>
          <a:bodyPr vert="horz" lIns="91440" tIns="45720" rIns="91440" bIns="45720" rtlCol="0">
            <a:noAutofit/>
          </a:bodyPr>
          <a:lstStyle/>
          <a:p>
            <a:pPr marL="0" indent="0">
              <a:buNone/>
            </a:pPr>
            <a:r>
              <a:rPr lang="en-US" sz="2400" b="1" dirty="0">
                <a:solidFill>
                  <a:srgbClr val="ED7D31"/>
                </a:solidFill>
              </a:rPr>
              <a:t>Wat </a:t>
            </a:r>
            <a:r>
              <a:rPr lang="en-US" sz="2400" b="1" dirty="0" err="1">
                <a:solidFill>
                  <a:srgbClr val="ED7D31"/>
                </a:solidFill>
              </a:rPr>
              <a:t>helpt</a:t>
            </a:r>
            <a:r>
              <a:rPr lang="en-US" sz="2400" b="1" dirty="0">
                <a:solidFill>
                  <a:srgbClr val="ED7D31"/>
                </a:solidFill>
              </a:rPr>
              <a:t> </a:t>
            </a:r>
            <a:r>
              <a:rPr lang="en-US" sz="2400" b="1" dirty="0" err="1">
                <a:solidFill>
                  <a:srgbClr val="ED7D31"/>
                </a:solidFill>
              </a:rPr>
              <a:t>leerling</a:t>
            </a:r>
            <a:r>
              <a:rPr lang="en-US" sz="2400" b="1" dirty="0">
                <a:solidFill>
                  <a:srgbClr val="ED7D31"/>
                </a:solidFill>
              </a:rPr>
              <a:t> (</a:t>
            </a:r>
            <a:r>
              <a:rPr lang="en-US" sz="2400" b="1" dirty="0" err="1">
                <a:solidFill>
                  <a:srgbClr val="ED7D31"/>
                </a:solidFill>
              </a:rPr>
              <a:t>en</a:t>
            </a:r>
            <a:r>
              <a:rPr lang="en-US" sz="2400" b="1" dirty="0">
                <a:solidFill>
                  <a:srgbClr val="ED7D31"/>
                </a:solidFill>
              </a:rPr>
              <a:t> classicus) in de </a:t>
            </a:r>
            <a:r>
              <a:rPr lang="en-US" sz="2400" b="1" dirty="0" err="1">
                <a:solidFill>
                  <a:srgbClr val="ED7D31"/>
                </a:solidFill>
              </a:rPr>
              <a:t>komende</a:t>
            </a:r>
            <a:r>
              <a:rPr lang="en-US" sz="2400" b="1" dirty="0">
                <a:solidFill>
                  <a:srgbClr val="ED7D31"/>
                </a:solidFill>
              </a:rPr>
              <a:t> </a:t>
            </a:r>
            <a:r>
              <a:rPr lang="en-US" sz="2400" b="1" dirty="0" err="1">
                <a:solidFill>
                  <a:srgbClr val="ED7D31"/>
                </a:solidFill>
              </a:rPr>
              <a:t>jaren</a:t>
            </a:r>
            <a:r>
              <a:rPr lang="en-US" sz="2400" b="1" dirty="0">
                <a:solidFill>
                  <a:srgbClr val="ED7D31"/>
                </a:solidFill>
              </a:rPr>
              <a:t> tot </a:t>
            </a:r>
            <a:r>
              <a:rPr lang="en-US" sz="2400" b="1" dirty="0" err="1">
                <a:solidFill>
                  <a:srgbClr val="ED7D31"/>
                </a:solidFill>
              </a:rPr>
              <a:t>aan</a:t>
            </a:r>
            <a:r>
              <a:rPr lang="en-US" sz="2400" b="1" dirty="0">
                <a:solidFill>
                  <a:srgbClr val="ED7D31"/>
                </a:solidFill>
              </a:rPr>
              <a:t> de </a:t>
            </a:r>
            <a:r>
              <a:rPr lang="en-US" sz="2400" b="1" dirty="0" err="1">
                <a:solidFill>
                  <a:srgbClr val="ED7D31"/>
                </a:solidFill>
              </a:rPr>
              <a:t>invoering</a:t>
            </a:r>
            <a:r>
              <a:rPr lang="en-US" sz="2400" b="1" dirty="0">
                <a:solidFill>
                  <a:srgbClr val="ED7D31"/>
                </a:solidFill>
              </a:rPr>
              <a:t> </a:t>
            </a:r>
            <a:r>
              <a:rPr lang="en-US" sz="2400" b="1" dirty="0" err="1">
                <a:solidFill>
                  <a:srgbClr val="ED7D31"/>
                </a:solidFill>
              </a:rPr>
              <a:t>nieuw</a:t>
            </a:r>
            <a:r>
              <a:rPr lang="en-US" sz="2400" b="1" dirty="0">
                <a:solidFill>
                  <a:srgbClr val="ED7D31"/>
                </a:solidFill>
              </a:rPr>
              <a:t> examen?</a:t>
            </a:r>
          </a:p>
          <a:p>
            <a:r>
              <a:rPr lang="en-US" sz="2400" b="1" dirty="0">
                <a:solidFill>
                  <a:srgbClr val="ED7D31"/>
                </a:solidFill>
              </a:rPr>
              <a:t>In de </a:t>
            </a:r>
            <a:r>
              <a:rPr lang="en-US" sz="2400" b="1" dirty="0" err="1">
                <a:solidFill>
                  <a:srgbClr val="ED7D31"/>
                </a:solidFill>
              </a:rPr>
              <a:t>voorbereiding</a:t>
            </a:r>
            <a:r>
              <a:rPr lang="en-US" sz="2400" b="1" dirty="0">
                <a:solidFill>
                  <a:srgbClr val="ED7D31"/>
                </a:solidFill>
              </a:rPr>
              <a:t> op het CE (</a:t>
            </a:r>
            <a:r>
              <a:rPr lang="en-US" sz="2400" b="1" dirty="0" err="1">
                <a:solidFill>
                  <a:srgbClr val="ED7D31"/>
                </a:solidFill>
              </a:rPr>
              <a:t>klas</a:t>
            </a:r>
            <a:r>
              <a:rPr lang="en-US" sz="2400" b="1" dirty="0">
                <a:solidFill>
                  <a:srgbClr val="ED7D31"/>
                </a:solidFill>
              </a:rPr>
              <a:t> 6)</a:t>
            </a:r>
          </a:p>
          <a:p>
            <a:r>
              <a:rPr lang="en-US" sz="2400" b="1" dirty="0">
                <a:solidFill>
                  <a:srgbClr val="ED7D31"/>
                </a:solidFill>
                <a:highlight>
                  <a:srgbClr val="FFFF00"/>
                </a:highlight>
              </a:rPr>
              <a:t>Op het CE-</a:t>
            </a:r>
            <a:r>
              <a:rPr lang="en-US" sz="2400" b="1" dirty="0" err="1">
                <a:solidFill>
                  <a:srgbClr val="ED7D31"/>
                </a:solidFill>
                <a:highlight>
                  <a:srgbClr val="FFFF00"/>
                </a:highlight>
              </a:rPr>
              <a:t>zelf</a:t>
            </a:r>
            <a:endParaRPr lang="en-US" sz="2400" b="1" dirty="0">
              <a:solidFill>
                <a:srgbClr val="ED7D31"/>
              </a:solidFill>
              <a:highlight>
                <a:srgbClr val="FFFF00"/>
              </a:highlight>
            </a:endParaRPr>
          </a:p>
        </p:txBody>
      </p:sp>
      <p:sp>
        <p:nvSpPr>
          <p:cNvPr id="18" name="Rectangle 17">
            <a:extLst>
              <a:ext uri="{FF2B5EF4-FFF2-40B4-BE49-F238E27FC236}">
                <a16:creationId xmlns:a16="http://schemas.microsoft.com/office/drawing/2014/main" id="{CD4588CE-885D-32BB-FEBF-E791A2D2DC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C660DB8D-F871-A731-B8E9-E261628D16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E5AC3CF2-9EFE-E170-17BA-405894243D7C}"/>
              </a:ext>
            </a:extLst>
          </p:cNvPr>
          <p:cNvPicPr>
            <a:picLocks noChangeAspect="1"/>
          </p:cNvPicPr>
          <p:nvPr/>
        </p:nvPicPr>
        <p:blipFill>
          <a:blip r:embed="rId4"/>
          <a:stretch>
            <a:fillRect/>
          </a:stretch>
        </p:blipFill>
        <p:spPr>
          <a:xfrm rot="544181">
            <a:off x="6393660" y="2331378"/>
            <a:ext cx="1327175" cy="370828"/>
          </a:xfrm>
          <a:prstGeom prst="rect">
            <a:avLst/>
          </a:prstGeom>
        </p:spPr>
      </p:pic>
      <p:sp>
        <p:nvSpPr>
          <p:cNvPr id="3" name="Tekstvak 2">
            <a:extLst>
              <a:ext uri="{FF2B5EF4-FFF2-40B4-BE49-F238E27FC236}">
                <a16:creationId xmlns:a16="http://schemas.microsoft.com/office/drawing/2014/main" id="{15D1C27D-DDE7-63E1-FE56-9C14AAA4D631}"/>
              </a:ext>
            </a:extLst>
          </p:cNvPr>
          <p:cNvSpPr txBox="1"/>
          <p:nvPr/>
        </p:nvSpPr>
        <p:spPr>
          <a:xfrm>
            <a:off x="6912429" y="356489"/>
            <a:ext cx="4893578" cy="2370329"/>
          </a:xfrm>
          <a:prstGeom prst="rect">
            <a:avLst/>
          </a:prstGeom>
          <a:solidFill>
            <a:srgbClr val="ED7D31"/>
          </a:solidFill>
        </p:spPr>
        <p:txBody>
          <a:bodyPr wrap="square" rtlCol="0">
            <a:spAutoFit/>
          </a:bodyPr>
          <a:lstStyle/>
          <a:p>
            <a:pPr>
              <a:lnSpc>
                <a:spcPct val="107000"/>
              </a:lnSpc>
              <a:spcAft>
                <a:spcPts val="800"/>
              </a:spcAft>
            </a:pPr>
            <a:r>
              <a:rPr lang="nl-NL" sz="1800" b="1" dirty="0">
                <a:effectLst/>
                <a:latin typeface="Corbel" panose="020B0503020204020204" pitchFamily="34" charset="0"/>
                <a:ea typeface="Corbel" panose="020B0503020204020204" pitchFamily="34" charset="0"/>
                <a:cs typeface="Times New Roman" panose="02020603050405020304" pitchFamily="18" charset="0"/>
              </a:rPr>
              <a:t>m.b.t. de Proefvertaling</a:t>
            </a:r>
          </a:p>
          <a:p>
            <a:pPr>
              <a:lnSpc>
                <a:spcPct val="107000"/>
              </a:lnSpc>
              <a:spcAft>
                <a:spcPts val="800"/>
              </a:spcAft>
            </a:pPr>
            <a:r>
              <a:rPr lang="nl-NL" sz="1800" b="1" dirty="0">
                <a:effectLst/>
                <a:latin typeface="Corbel" panose="020B0503020204020204" pitchFamily="34" charset="0"/>
                <a:ea typeface="Corbel" panose="020B0503020204020204" pitchFamily="34" charset="0"/>
                <a:cs typeface="Times New Roman" panose="02020603050405020304" pitchFamily="18" charset="0"/>
              </a:rPr>
              <a:t>m.b.t. de Vragen</a:t>
            </a:r>
          </a:p>
          <a:p>
            <a:pPr>
              <a:lnSpc>
                <a:spcPct val="107000"/>
              </a:lnSpc>
              <a:spcAft>
                <a:spcPts val="800"/>
              </a:spcAft>
            </a:pPr>
            <a:r>
              <a:rPr lang="nl-NL" b="1" dirty="0">
                <a:latin typeface="Corbel" panose="020B0503020204020204" pitchFamily="34" charset="0"/>
                <a:cs typeface="Times New Roman" panose="02020603050405020304" pitchFamily="18" charset="0"/>
              </a:rPr>
              <a:t>m.b.t. de voorgelegde passages </a:t>
            </a:r>
            <a:r>
              <a:rPr lang="nl-NL" dirty="0">
                <a:effectLst/>
              </a:rPr>
              <a:t> </a:t>
            </a:r>
          </a:p>
          <a:p>
            <a:pPr>
              <a:lnSpc>
                <a:spcPct val="107000"/>
              </a:lnSpc>
              <a:spcAft>
                <a:spcPts val="800"/>
              </a:spcAft>
            </a:pPr>
            <a:r>
              <a:rPr lang="nl-NL" b="1" dirty="0">
                <a:effectLst/>
                <a:latin typeface="Corbel" panose="020B0503020204020204" pitchFamily="34" charset="0"/>
                <a:ea typeface="Corbel" panose="020B0503020204020204" pitchFamily="34" charset="0"/>
                <a:cs typeface="Times New Roman" panose="02020603050405020304" pitchFamily="18" charset="0"/>
              </a:rPr>
              <a:t>m.b.t. CE-rooster</a:t>
            </a:r>
          </a:p>
          <a:p>
            <a:pPr>
              <a:lnSpc>
                <a:spcPct val="107000"/>
              </a:lnSpc>
              <a:spcAft>
                <a:spcPts val="800"/>
              </a:spcAft>
            </a:pPr>
            <a:r>
              <a:rPr lang="nl-NL" sz="1800" b="1" dirty="0">
                <a:effectLst/>
                <a:latin typeface="Corbel" panose="020B0503020204020204" pitchFamily="34" charset="0"/>
                <a:ea typeface="Corbel" panose="020B0503020204020204" pitchFamily="34" charset="0"/>
                <a:cs typeface="Times New Roman" panose="02020603050405020304" pitchFamily="18" charset="0"/>
              </a:rPr>
              <a:t>m.b.t. de Correctie</a:t>
            </a:r>
            <a:endParaRPr lang="nl-NL" sz="1800" dirty="0">
              <a:effectLst/>
              <a:latin typeface="Corbel" panose="020B0503020204020204" pitchFamily="34" charset="0"/>
              <a:ea typeface="Corbel" panose="020B0503020204020204" pitchFamily="34" charset="0"/>
              <a:cs typeface="Times New Roman" panose="02020603050405020304" pitchFamily="18" charset="0"/>
            </a:endParaRPr>
          </a:p>
          <a:p>
            <a:pPr>
              <a:lnSpc>
                <a:spcPct val="107000"/>
              </a:lnSpc>
              <a:spcAft>
                <a:spcPts val="800"/>
              </a:spcAft>
            </a:pPr>
            <a:r>
              <a:rPr lang="nl-NL" sz="1800" b="1" dirty="0">
                <a:effectLst/>
                <a:latin typeface="Corbel" panose="020B0503020204020204" pitchFamily="34" charset="0"/>
                <a:ea typeface="Corbel" panose="020B0503020204020204" pitchFamily="34" charset="0"/>
                <a:cs typeface="Times New Roman" panose="02020603050405020304" pitchFamily="18" charset="0"/>
              </a:rPr>
              <a:t>m.b.t. Hulpmiddelen</a:t>
            </a:r>
            <a:endParaRPr lang="nl-NL" sz="1800" dirty="0">
              <a:effectLst/>
              <a:latin typeface="Corbel" panose="020B0503020204020204" pitchFamily="34" charset="0"/>
              <a:ea typeface="Corbel" panose="020B0503020204020204" pitchFamily="34" charset="0"/>
              <a:cs typeface="Times New Roman" panose="02020603050405020304" pitchFamily="18" charset="0"/>
            </a:endParaRPr>
          </a:p>
        </p:txBody>
      </p:sp>
    </p:spTree>
    <p:extLst>
      <p:ext uri="{BB962C8B-B14F-4D97-AF65-F5344CB8AC3E}">
        <p14:creationId xmlns:p14="http://schemas.microsoft.com/office/powerpoint/2010/main" val="4184178645"/>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3D5DAB2-F96E-CB76-01F4-86649B4989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F806D44B-4D28-0DDC-A3AC-04702F62F0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43F211F3-B014-B76F-FB01-70BC53E18815}"/>
              </a:ext>
            </a:extLst>
          </p:cNvPr>
          <p:cNvPicPr>
            <a:picLocks noChangeAspect="1"/>
          </p:cNvPicPr>
          <p:nvPr/>
        </p:nvPicPr>
        <p:blipFill rotWithShape="1">
          <a:blip r:embed="rId3"/>
          <a:srcRect l="3716" t="9091" r="31648"/>
          <a:stretch/>
        </p:blipFill>
        <p:spPr>
          <a:xfrm>
            <a:off x="3522465" y="18298"/>
            <a:ext cx="8668512" cy="6857990"/>
          </a:xfrm>
          <a:prstGeom prst="rect">
            <a:avLst/>
          </a:prstGeom>
        </p:spPr>
      </p:pic>
      <p:sp>
        <p:nvSpPr>
          <p:cNvPr id="16" name="Rectangle 15">
            <a:extLst>
              <a:ext uri="{FF2B5EF4-FFF2-40B4-BE49-F238E27FC236}">
                <a16:creationId xmlns:a16="http://schemas.microsoft.com/office/drawing/2014/main" id="{EF630F9B-7362-1578-EBA3-91A83DF939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98CB2548-F6D7-1DCC-F5EC-BDFEA1F4945E}"/>
              </a:ext>
            </a:extLst>
          </p:cNvPr>
          <p:cNvSpPr>
            <a:spLocks noGrp="1"/>
          </p:cNvSpPr>
          <p:nvPr>
            <p:ph type="title"/>
          </p:nvPr>
        </p:nvSpPr>
        <p:spPr>
          <a:xfrm>
            <a:off x="477981" y="1122362"/>
            <a:ext cx="5618019" cy="2745550"/>
          </a:xfrm>
        </p:spPr>
        <p:txBody>
          <a:bodyPr vert="horz" lIns="91440" tIns="45720" rIns="91440" bIns="45720" rtlCol="0" anchor="b">
            <a:normAutofit/>
          </a:bodyPr>
          <a:lstStyle/>
          <a:p>
            <a:r>
              <a:rPr lang="nl-NL" sz="4000" b="1" dirty="0"/>
              <a:t>Pensumdruk of Examendruk?</a:t>
            </a:r>
            <a:r>
              <a:rPr lang="en-US" sz="4000" b="1" dirty="0"/>
              <a:t> </a:t>
            </a:r>
          </a:p>
        </p:txBody>
      </p:sp>
      <p:sp>
        <p:nvSpPr>
          <p:cNvPr id="9" name="Content Placeholder 8">
            <a:extLst>
              <a:ext uri="{FF2B5EF4-FFF2-40B4-BE49-F238E27FC236}">
                <a16:creationId xmlns:a16="http://schemas.microsoft.com/office/drawing/2014/main" id="{B4C55FDC-8695-DEA8-883C-816C66ABBA76}"/>
              </a:ext>
            </a:extLst>
          </p:cNvPr>
          <p:cNvSpPr>
            <a:spLocks noGrp="1"/>
          </p:cNvSpPr>
          <p:nvPr>
            <p:ph idx="1"/>
          </p:nvPr>
        </p:nvSpPr>
        <p:spPr>
          <a:xfrm>
            <a:off x="477981" y="4680772"/>
            <a:ext cx="3780511" cy="1874816"/>
          </a:xfrm>
        </p:spPr>
        <p:txBody>
          <a:bodyPr vert="horz" lIns="91440" tIns="45720" rIns="91440" bIns="45720" rtlCol="0">
            <a:noAutofit/>
          </a:bodyPr>
          <a:lstStyle/>
          <a:p>
            <a:pPr marL="0" indent="0">
              <a:buNone/>
            </a:pPr>
            <a:r>
              <a:rPr lang="en-US" sz="1800" b="1" dirty="0">
                <a:solidFill>
                  <a:srgbClr val="ED7D31"/>
                </a:solidFill>
              </a:rPr>
              <a:t>Wat </a:t>
            </a:r>
            <a:r>
              <a:rPr lang="en-US" sz="1800" b="1" dirty="0" err="1">
                <a:solidFill>
                  <a:srgbClr val="ED7D31"/>
                </a:solidFill>
              </a:rPr>
              <a:t>helpt</a:t>
            </a:r>
            <a:r>
              <a:rPr lang="en-US" sz="1800" b="1" dirty="0">
                <a:solidFill>
                  <a:srgbClr val="ED7D31"/>
                </a:solidFill>
              </a:rPr>
              <a:t> </a:t>
            </a:r>
            <a:r>
              <a:rPr lang="en-US" sz="1800" b="1" dirty="0" err="1">
                <a:solidFill>
                  <a:srgbClr val="ED7D31"/>
                </a:solidFill>
              </a:rPr>
              <a:t>leerling</a:t>
            </a:r>
            <a:r>
              <a:rPr lang="en-US" sz="1800" b="1" dirty="0">
                <a:solidFill>
                  <a:srgbClr val="ED7D31"/>
                </a:solidFill>
              </a:rPr>
              <a:t> (</a:t>
            </a:r>
            <a:r>
              <a:rPr lang="en-US" sz="1800" b="1" dirty="0" err="1">
                <a:solidFill>
                  <a:srgbClr val="ED7D31"/>
                </a:solidFill>
              </a:rPr>
              <a:t>en</a:t>
            </a:r>
            <a:r>
              <a:rPr lang="en-US" sz="1800" b="1" dirty="0">
                <a:solidFill>
                  <a:srgbClr val="ED7D31"/>
                </a:solidFill>
              </a:rPr>
              <a:t> classicus) in de </a:t>
            </a:r>
            <a:r>
              <a:rPr lang="en-US" sz="1800" b="1" dirty="0" err="1">
                <a:solidFill>
                  <a:srgbClr val="ED7D31"/>
                </a:solidFill>
              </a:rPr>
              <a:t>komende</a:t>
            </a:r>
            <a:r>
              <a:rPr lang="en-US" sz="1800" b="1" dirty="0">
                <a:solidFill>
                  <a:srgbClr val="ED7D31"/>
                </a:solidFill>
              </a:rPr>
              <a:t> </a:t>
            </a:r>
            <a:r>
              <a:rPr lang="en-US" sz="1800" b="1" dirty="0" err="1">
                <a:solidFill>
                  <a:srgbClr val="ED7D31"/>
                </a:solidFill>
              </a:rPr>
              <a:t>jaren</a:t>
            </a:r>
            <a:r>
              <a:rPr lang="en-US" sz="1800" b="1" dirty="0">
                <a:solidFill>
                  <a:srgbClr val="ED7D31"/>
                </a:solidFill>
              </a:rPr>
              <a:t> tot </a:t>
            </a:r>
            <a:r>
              <a:rPr lang="en-US" sz="1800" b="1" dirty="0" err="1">
                <a:solidFill>
                  <a:srgbClr val="ED7D31"/>
                </a:solidFill>
              </a:rPr>
              <a:t>aan</a:t>
            </a:r>
            <a:r>
              <a:rPr lang="en-US" sz="1800" b="1" dirty="0">
                <a:solidFill>
                  <a:srgbClr val="ED7D31"/>
                </a:solidFill>
              </a:rPr>
              <a:t> de </a:t>
            </a:r>
            <a:r>
              <a:rPr lang="en-US" sz="1800" b="1" dirty="0" err="1">
                <a:solidFill>
                  <a:srgbClr val="ED7D31"/>
                </a:solidFill>
              </a:rPr>
              <a:t>invoering</a:t>
            </a:r>
            <a:r>
              <a:rPr lang="en-US" sz="1800" b="1" dirty="0">
                <a:solidFill>
                  <a:srgbClr val="ED7D31"/>
                </a:solidFill>
              </a:rPr>
              <a:t> </a:t>
            </a:r>
            <a:r>
              <a:rPr lang="en-US" sz="1800" b="1" dirty="0" err="1">
                <a:solidFill>
                  <a:srgbClr val="ED7D31"/>
                </a:solidFill>
              </a:rPr>
              <a:t>nieuw</a:t>
            </a:r>
            <a:r>
              <a:rPr lang="en-US" sz="1800" b="1" dirty="0">
                <a:solidFill>
                  <a:srgbClr val="ED7D31"/>
                </a:solidFill>
              </a:rPr>
              <a:t> examen?</a:t>
            </a:r>
          </a:p>
          <a:p>
            <a:r>
              <a:rPr lang="en-US" sz="1800" b="1" dirty="0">
                <a:solidFill>
                  <a:srgbClr val="ED7D31"/>
                </a:solidFill>
              </a:rPr>
              <a:t>In de </a:t>
            </a:r>
            <a:r>
              <a:rPr lang="en-US" sz="1800" b="1" dirty="0" err="1">
                <a:solidFill>
                  <a:srgbClr val="ED7D31"/>
                </a:solidFill>
              </a:rPr>
              <a:t>voorbereiding</a:t>
            </a:r>
            <a:r>
              <a:rPr lang="en-US" sz="1800" b="1" dirty="0">
                <a:solidFill>
                  <a:srgbClr val="ED7D31"/>
                </a:solidFill>
              </a:rPr>
              <a:t> op het CE (</a:t>
            </a:r>
            <a:r>
              <a:rPr lang="en-US" sz="1800" b="1" dirty="0" err="1">
                <a:solidFill>
                  <a:srgbClr val="ED7D31"/>
                </a:solidFill>
              </a:rPr>
              <a:t>klas</a:t>
            </a:r>
            <a:r>
              <a:rPr lang="en-US" sz="1800" b="1" dirty="0">
                <a:solidFill>
                  <a:srgbClr val="ED7D31"/>
                </a:solidFill>
              </a:rPr>
              <a:t> 6)</a:t>
            </a:r>
          </a:p>
          <a:p>
            <a:r>
              <a:rPr lang="en-US" sz="1800" b="1" dirty="0">
                <a:solidFill>
                  <a:srgbClr val="ED7D31"/>
                </a:solidFill>
                <a:highlight>
                  <a:srgbClr val="FFFF00"/>
                </a:highlight>
              </a:rPr>
              <a:t>Op het CE-</a:t>
            </a:r>
            <a:r>
              <a:rPr lang="en-US" sz="1800" b="1" dirty="0" err="1">
                <a:solidFill>
                  <a:srgbClr val="ED7D31"/>
                </a:solidFill>
                <a:highlight>
                  <a:srgbClr val="FFFF00"/>
                </a:highlight>
              </a:rPr>
              <a:t>zelf</a:t>
            </a:r>
            <a:endParaRPr lang="en-US" sz="1800" b="1" dirty="0">
              <a:solidFill>
                <a:srgbClr val="ED7D31"/>
              </a:solidFill>
              <a:highlight>
                <a:srgbClr val="FFFF00"/>
              </a:highlight>
            </a:endParaRPr>
          </a:p>
        </p:txBody>
      </p:sp>
      <p:sp>
        <p:nvSpPr>
          <p:cNvPr id="18" name="Rectangle 17">
            <a:extLst>
              <a:ext uri="{FF2B5EF4-FFF2-40B4-BE49-F238E27FC236}">
                <a16:creationId xmlns:a16="http://schemas.microsoft.com/office/drawing/2014/main" id="{0E0A9029-7522-99F1-7D90-E4EFF5DC26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3779615E-7474-DF94-5281-327687E1AB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92498471-E10C-BDA0-D5B6-B77B84107D75}"/>
              </a:ext>
            </a:extLst>
          </p:cNvPr>
          <p:cNvPicPr>
            <a:picLocks noChangeAspect="1"/>
          </p:cNvPicPr>
          <p:nvPr/>
        </p:nvPicPr>
        <p:blipFill>
          <a:blip r:embed="rId4"/>
          <a:stretch>
            <a:fillRect/>
          </a:stretch>
        </p:blipFill>
        <p:spPr>
          <a:xfrm rot="544181">
            <a:off x="6393660" y="2331378"/>
            <a:ext cx="1327175" cy="370828"/>
          </a:xfrm>
          <a:prstGeom prst="rect">
            <a:avLst/>
          </a:prstGeom>
        </p:spPr>
      </p:pic>
      <p:pic>
        <p:nvPicPr>
          <p:cNvPr id="7" name="Afbeelding 6" descr="Afbeelding met tekst, schermopname, nummer, Lettertype&#10;&#10;Automatisch gegenereerde beschrijving">
            <a:extLst>
              <a:ext uri="{FF2B5EF4-FFF2-40B4-BE49-F238E27FC236}">
                <a16:creationId xmlns:a16="http://schemas.microsoft.com/office/drawing/2014/main" id="{F577AB01-68A6-F055-8AA0-4A0CE33EDC54}"/>
              </a:ext>
            </a:extLst>
          </p:cNvPr>
          <p:cNvPicPr>
            <a:picLocks noChangeAspect="1"/>
          </p:cNvPicPr>
          <p:nvPr/>
        </p:nvPicPr>
        <p:blipFill>
          <a:blip r:embed="rId5"/>
          <a:stretch>
            <a:fillRect/>
          </a:stretch>
        </p:blipFill>
        <p:spPr>
          <a:xfrm>
            <a:off x="4339046" y="625683"/>
            <a:ext cx="7772400" cy="5271639"/>
          </a:xfrm>
          <a:prstGeom prst="rect">
            <a:avLst/>
          </a:prstGeom>
        </p:spPr>
      </p:pic>
    </p:spTree>
    <p:extLst>
      <p:ext uri="{BB962C8B-B14F-4D97-AF65-F5344CB8AC3E}">
        <p14:creationId xmlns:p14="http://schemas.microsoft.com/office/powerpoint/2010/main" val="4092293694"/>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DB15A97-00B1-4B67-9E95-81151BBA3C50}"/>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B720FA9F-6DB5-BA41-9435-B04F910910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DE853F2B-01FA-FB28-B0BD-89C1CFC4E334}"/>
              </a:ext>
            </a:extLst>
          </p:cNvPr>
          <p:cNvPicPr>
            <a:picLocks noChangeAspect="1"/>
          </p:cNvPicPr>
          <p:nvPr/>
        </p:nvPicPr>
        <p:blipFill rotWithShape="1">
          <a:blip r:embed="rId3"/>
          <a:srcRect l="3716" t="9091" r="31648"/>
          <a:stretch/>
        </p:blipFill>
        <p:spPr>
          <a:xfrm>
            <a:off x="3523488" y="11019"/>
            <a:ext cx="8668512" cy="6857990"/>
          </a:xfrm>
          <a:prstGeom prst="rect">
            <a:avLst/>
          </a:prstGeom>
        </p:spPr>
      </p:pic>
      <p:sp>
        <p:nvSpPr>
          <p:cNvPr id="16" name="Rectangle 15">
            <a:extLst>
              <a:ext uri="{FF2B5EF4-FFF2-40B4-BE49-F238E27FC236}">
                <a16:creationId xmlns:a16="http://schemas.microsoft.com/office/drawing/2014/main" id="{BF5CD6DF-B4DE-C432-D75F-33D81F9EAF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B38C90FC-7296-4D38-E184-F15E6080246E}"/>
              </a:ext>
            </a:extLst>
          </p:cNvPr>
          <p:cNvSpPr>
            <a:spLocks noGrp="1"/>
          </p:cNvSpPr>
          <p:nvPr>
            <p:ph type="title"/>
          </p:nvPr>
        </p:nvSpPr>
        <p:spPr>
          <a:xfrm>
            <a:off x="477981" y="1122362"/>
            <a:ext cx="5792190" cy="2745550"/>
          </a:xfrm>
        </p:spPr>
        <p:txBody>
          <a:bodyPr vert="horz" lIns="91440" tIns="45720" rIns="91440" bIns="45720" rtlCol="0" anchor="b">
            <a:normAutofit/>
          </a:bodyPr>
          <a:lstStyle/>
          <a:p>
            <a:r>
              <a:rPr lang="nl-NL" sz="4000" b="1" dirty="0"/>
              <a:t>Professionele ruimte en verantwoordelijkheid classicus binnen de school</a:t>
            </a:r>
          </a:p>
        </p:txBody>
      </p:sp>
      <p:sp>
        <p:nvSpPr>
          <p:cNvPr id="9" name="Content Placeholder 8">
            <a:extLst>
              <a:ext uri="{FF2B5EF4-FFF2-40B4-BE49-F238E27FC236}">
                <a16:creationId xmlns:a16="http://schemas.microsoft.com/office/drawing/2014/main" id="{3941ECF0-2141-96FB-0A03-82AD5F0A2FC2}"/>
              </a:ext>
            </a:extLst>
          </p:cNvPr>
          <p:cNvSpPr>
            <a:spLocks noGrp="1"/>
          </p:cNvSpPr>
          <p:nvPr>
            <p:ph idx="1"/>
          </p:nvPr>
        </p:nvSpPr>
        <p:spPr>
          <a:xfrm>
            <a:off x="477981" y="4680772"/>
            <a:ext cx="11552910" cy="1874816"/>
          </a:xfrm>
        </p:spPr>
        <p:txBody>
          <a:bodyPr vert="horz" lIns="91440" tIns="45720" rIns="91440" bIns="45720" rtlCol="0" anchor="b">
            <a:noAutofit/>
          </a:bodyPr>
          <a:lstStyle/>
          <a:p>
            <a:pPr marL="0" indent="0">
              <a:buNone/>
            </a:pPr>
            <a:r>
              <a:rPr lang="en-US" sz="2400" b="1" dirty="0">
                <a:solidFill>
                  <a:srgbClr val="ED7D31"/>
                </a:solidFill>
              </a:rPr>
              <a:t>Wat </a:t>
            </a:r>
            <a:r>
              <a:rPr lang="en-US" sz="2400" b="1" dirty="0" err="1">
                <a:solidFill>
                  <a:srgbClr val="ED7D31"/>
                </a:solidFill>
              </a:rPr>
              <a:t>heb</a:t>
            </a:r>
            <a:r>
              <a:rPr lang="en-US" sz="2400" b="1" dirty="0">
                <a:solidFill>
                  <a:srgbClr val="ED7D31"/>
                </a:solidFill>
              </a:rPr>
              <a:t> je </a:t>
            </a:r>
            <a:r>
              <a:rPr lang="en-US" sz="2400" b="1" dirty="0" err="1">
                <a:solidFill>
                  <a:srgbClr val="ED7D31"/>
                </a:solidFill>
              </a:rPr>
              <a:t>nodig</a:t>
            </a:r>
            <a:r>
              <a:rPr lang="en-US" sz="2400" b="1" dirty="0">
                <a:solidFill>
                  <a:srgbClr val="ED7D31"/>
                </a:solidFill>
              </a:rPr>
              <a:t>?</a:t>
            </a:r>
          </a:p>
          <a:p>
            <a:pPr marL="0" indent="0">
              <a:buNone/>
            </a:pPr>
            <a:r>
              <a:rPr lang="en-US" sz="2400" b="1" dirty="0">
                <a:solidFill>
                  <a:srgbClr val="ED7D31"/>
                </a:solidFill>
              </a:rPr>
              <a:t>Wat is de </a:t>
            </a:r>
            <a:r>
              <a:rPr lang="en-US" sz="2400" b="1" dirty="0" err="1">
                <a:solidFill>
                  <a:srgbClr val="ED7D31"/>
                </a:solidFill>
              </a:rPr>
              <a:t>ondergrens</a:t>
            </a:r>
            <a:r>
              <a:rPr lang="en-US" sz="2400" b="1" dirty="0">
                <a:solidFill>
                  <a:srgbClr val="ED7D31"/>
                </a:solidFill>
              </a:rPr>
              <a:t>?</a:t>
            </a:r>
          </a:p>
        </p:txBody>
      </p:sp>
      <p:sp>
        <p:nvSpPr>
          <p:cNvPr id="18" name="Rectangle 17">
            <a:extLst>
              <a:ext uri="{FF2B5EF4-FFF2-40B4-BE49-F238E27FC236}">
                <a16:creationId xmlns:a16="http://schemas.microsoft.com/office/drawing/2014/main" id="{9D33F76A-F758-1331-DDEB-9AF57DBABE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9C7E90E1-6AFF-10BC-8388-EDF01CD195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14E1B3F4-C5D3-5E27-5763-7FAAEB407CD9}"/>
              </a:ext>
            </a:extLst>
          </p:cNvPr>
          <p:cNvPicPr>
            <a:picLocks noChangeAspect="1"/>
          </p:cNvPicPr>
          <p:nvPr/>
        </p:nvPicPr>
        <p:blipFill>
          <a:blip r:embed="rId4"/>
          <a:stretch>
            <a:fillRect/>
          </a:stretch>
        </p:blipFill>
        <p:spPr>
          <a:xfrm rot="544181">
            <a:off x="6393660" y="2331378"/>
            <a:ext cx="1327175" cy="370828"/>
          </a:xfrm>
          <a:prstGeom prst="rect">
            <a:avLst/>
          </a:prstGeom>
        </p:spPr>
      </p:pic>
      <p:sp>
        <p:nvSpPr>
          <p:cNvPr id="3" name="Tekstvak 2">
            <a:extLst>
              <a:ext uri="{FF2B5EF4-FFF2-40B4-BE49-F238E27FC236}">
                <a16:creationId xmlns:a16="http://schemas.microsoft.com/office/drawing/2014/main" id="{B5882AB3-C193-621D-E393-9762F35ED2F6}"/>
              </a:ext>
            </a:extLst>
          </p:cNvPr>
          <p:cNvSpPr txBox="1"/>
          <p:nvPr/>
        </p:nvSpPr>
        <p:spPr>
          <a:xfrm>
            <a:off x="6912429" y="356489"/>
            <a:ext cx="4893578" cy="338554"/>
          </a:xfrm>
          <a:prstGeom prst="rect">
            <a:avLst/>
          </a:prstGeom>
          <a:solidFill>
            <a:srgbClr val="ED7D31"/>
          </a:solidFill>
        </p:spPr>
        <p:txBody>
          <a:bodyPr wrap="square" rtlCol="0">
            <a:spAutoFit/>
          </a:bodyPr>
          <a:lstStyle/>
          <a:p>
            <a:endParaRPr lang="nl-NL" sz="1600" i="1" dirty="0">
              <a:latin typeface="Calibri Light" panose="020F0302020204030204" pitchFamily="34" charset="0"/>
              <a:ea typeface="Calibri" panose="020F0502020204030204" pitchFamily="34" charset="0"/>
            </a:endParaRPr>
          </a:p>
        </p:txBody>
      </p:sp>
    </p:spTree>
    <p:extLst>
      <p:ext uri="{BB962C8B-B14F-4D97-AF65-F5344CB8AC3E}">
        <p14:creationId xmlns:p14="http://schemas.microsoft.com/office/powerpoint/2010/main" val="1253432112"/>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2017</TotalTime>
  <Words>2109</Words>
  <Application>Microsoft Macintosh PowerPoint</Application>
  <PresentationFormat>Breedbeeld</PresentationFormat>
  <Paragraphs>157</Paragraphs>
  <Slides>8</Slides>
  <Notes>8</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8</vt:i4>
      </vt:variant>
    </vt:vector>
  </HeadingPairs>
  <TitlesOfParts>
    <vt:vector size="14" baseType="lpstr">
      <vt:lpstr>-apple-system</vt:lpstr>
      <vt:lpstr>Arial</vt:lpstr>
      <vt:lpstr>Calibri</vt:lpstr>
      <vt:lpstr>Calibri Light</vt:lpstr>
      <vt:lpstr>Corbel</vt:lpstr>
      <vt:lpstr>Kantoorthema</vt:lpstr>
      <vt:lpstr>                         BGV-webcafé | Wat kan nu al helpen tegen overladenheid?</vt:lpstr>
      <vt:lpstr>Overladenheid in het eindexamenjaar Grieks en Latijn</vt:lpstr>
      <vt:lpstr>Proces van Actualisatie: waar staan we nu met alle vakken?</vt:lpstr>
      <vt:lpstr>PowerPoint-presentatie</vt:lpstr>
      <vt:lpstr>PowerPoint-presentatie</vt:lpstr>
      <vt:lpstr>Overladenheid is nog de  praktijk tot en met CE ≥ 2030. </vt:lpstr>
      <vt:lpstr>Pensumdruk of Examendruk? </vt:lpstr>
      <vt:lpstr>Professionele ruimte en verantwoordelijkheid classicus binnen de school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BGV-webcafé | Pecunia non olet.</dc:title>
  <dc:creator>Annemieke van der Plaat</dc:creator>
  <cp:lastModifiedBy>Annemieke van der Plaat</cp:lastModifiedBy>
  <cp:revision>15</cp:revision>
  <cp:lastPrinted>2024-11-18T09:23:03Z</cp:lastPrinted>
  <dcterms:created xsi:type="dcterms:W3CDTF">2021-03-10T11:46:50Z</dcterms:created>
  <dcterms:modified xsi:type="dcterms:W3CDTF">2024-11-18T17:13:22Z</dcterms:modified>
</cp:coreProperties>
</file>