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sldIdLst>
    <p:sldId id="256" r:id="rId2"/>
    <p:sldId id="257" r:id="rId3"/>
    <p:sldId id="262" r:id="rId4"/>
    <p:sldId id="261" r:id="rId5"/>
    <p:sldId id="259" r:id="rId6"/>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2914B"/>
    <a:srgbClr val="F9B14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7E02EC-843B-BE4F-BE8A-15AFA4950422}" v="54" dt="2021-11-17T14:23:43.8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017"/>
    <p:restoredTop sz="82400"/>
  </p:normalViewPr>
  <p:slideViewPr>
    <p:cSldViewPr snapToGrid="0" snapToObjects="1">
      <p:cViewPr varScale="1">
        <p:scale>
          <a:sx n="83" d="100"/>
          <a:sy n="83" d="100"/>
        </p:scale>
        <p:origin x="106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E721C0-54B7-294D-84DD-5F22E415FBDF}" type="datetimeFigureOut">
              <a:rPr lang="nl-NL" smtClean="0"/>
              <a:t>29-06-2022</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D62CB4-E611-BA46-B0D7-A3B61B2BD829}" type="slidenum">
              <a:rPr lang="nl-NL" smtClean="0"/>
              <a:t>‹nr.›</a:t>
            </a:fld>
            <a:endParaRPr lang="nl-NL"/>
          </a:p>
        </p:txBody>
      </p:sp>
    </p:spTree>
    <p:extLst>
      <p:ext uri="{BB962C8B-B14F-4D97-AF65-F5344CB8AC3E}">
        <p14:creationId xmlns:p14="http://schemas.microsoft.com/office/powerpoint/2010/main" val="4807490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b="1" dirty="0">
                <a:latin typeface="+mn-lt"/>
              </a:rPr>
              <a:t>Rijksoverheid </a:t>
            </a:r>
            <a:r>
              <a:rPr lang="nl-NL" sz="1200" dirty="0" err="1">
                <a:latin typeface="+mn-lt"/>
              </a:rPr>
              <a:t>https</a:t>
            </a:r>
            <a:r>
              <a:rPr lang="nl-NL" sz="1200" dirty="0">
                <a:latin typeface="+mn-lt"/>
              </a:rPr>
              <a:t>://</a:t>
            </a:r>
            <a:r>
              <a:rPr lang="nl-NL" sz="1200" dirty="0" err="1">
                <a:latin typeface="+mn-lt"/>
              </a:rPr>
              <a:t>www.rijksoverheid.nl</a:t>
            </a:r>
            <a:r>
              <a:rPr lang="nl-NL" sz="1200" dirty="0">
                <a:latin typeface="+mn-lt"/>
              </a:rPr>
              <a:t>/onderwerpen/financiering-onderwijs/private-bijdragen-in-het-onderwijs</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b="1" dirty="0">
                <a:latin typeface="+mn-lt"/>
              </a:rPr>
              <a:t>VO-raad</a:t>
            </a:r>
            <a:r>
              <a:rPr lang="nl-NL" sz="1200" dirty="0">
                <a:latin typeface="+mn-lt"/>
              </a:rPr>
              <a:t> Vrijwillige Ouderbijdrage </a:t>
            </a:r>
            <a:r>
              <a:rPr lang="nl-NL" sz="1200" dirty="0" err="1">
                <a:latin typeface="+mn-lt"/>
              </a:rPr>
              <a:t>https</a:t>
            </a:r>
            <a:r>
              <a:rPr lang="nl-NL" sz="1200" dirty="0">
                <a:latin typeface="+mn-lt"/>
              </a:rPr>
              <a:t>://</a:t>
            </a:r>
            <a:r>
              <a:rPr lang="nl-NL" sz="1200" dirty="0" err="1">
                <a:latin typeface="+mn-lt"/>
              </a:rPr>
              <a:t>www.vo-raad.nl</a:t>
            </a:r>
            <a:r>
              <a:rPr lang="nl-NL" sz="1200" dirty="0">
                <a:latin typeface="+mn-lt"/>
              </a:rPr>
              <a:t>/</a:t>
            </a:r>
            <a:r>
              <a:rPr lang="nl-NL" sz="1200" dirty="0" err="1">
                <a:latin typeface="+mn-lt"/>
              </a:rPr>
              <a:t>themas</a:t>
            </a:r>
            <a:r>
              <a:rPr lang="nl-NL" sz="1200" dirty="0">
                <a:latin typeface="+mn-lt"/>
              </a:rPr>
              <a:t>/kansengelijkheid/onderwerpen/vrijwillige-ouderbijdrage</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b="1" dirty="0">
                <a:latin typeface="+mn-lt"/>
              </a:rPr>
              <a:t>Nuffic </a:t>
            </a:r>
            <a:r>
              <a:rPr lang="nl-NL" sz="1200" dirty="0" err="1">
                <a:latin typeface="+mn-lt"/>
              </a:rPr>
              <a:t>https</a:t>
            </a:r>
            <a:r>
              <a:rPr lang="nl-NL" sz="1200" dirty="0">
                <a:latin typeface="+mn-lt"/>
              </a:rPr>
              <a:t>://</a:t>
            </a:r>
            <a:r>
              <a:rPr lang="nl-NL" sz="1200" dirty="0" err="1">
                <a:latin typeface="+mn-lt"/>
              </a:rPr>
              <a:t>www.nuffic.nl</a:t>
            </a:r>
            <a:r>
              <a:rPr lang="nl-NL" sz="1200" dirty="0">
                <a:latin typeface="+mn-lt"/>
              </a:rPr>
              <a:t>/onderwerpen/tweetalig-onderwijs/ouderbijdrage-tweetalig-onderwijs</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200" b="0" dirty="0">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b="1" dirty="0" err="1">
                <a:latin typeface="+mn-lt"/>
              </a:rPr>
              <a:t>dd</a:t>
            </a:r>
            <a:r>
              <a:rPr lang="nl-NL" sz="1200" b="1" dirty="0">
                <a:latin typeface="+mn-lt"/>
              </a:rPr>
              <a:t> </a:t>
            </a:r>
            <a:r>
              <a:rPr lang="nl-NL" sz="1200" b="1" i="0" u="none" strike="noStrike" kern="1200" cap="all" dirty="0">
                <a:solidFill>
                  <a:schemeClr val="tx1"/>
                </a:solidFill>
                <a:effectLst/>
                <a:latin typeface="+mn-lt"/>
                <a:ea typeface="+mn-ea"/>
                <a:cs typeface="+mn-cs"/>
              </a:rPr>
              <a:t>30 NOVEMBER 2018</a:t>
            </a:r>
            <a:r>
              <a:rPr lang="nl-NL" sz="1200" b="0" i="0" u="none" strike="noStrike" kern="1200" cap="all" dirty="0">
                <a:solidFill>
                  <a:schemeClr val="tx1"/>
                </a:solidFill>
                <a:effectLst/>
                <a:latin typeface="+mn-lt"/>
                <a:ea typeface="+mn-ea"/>
                <a:cs typeface="+mn-cs"/>
              </a:rPr>
              <a:t> </a:t>
            </a:r>
            <a:r>
              <a:rPr lang="nl-NL" sz="1200" dirty="0" err="1">
                <a:latin typeface="+mn-lt"/>
              </a:rPr>
              <a:t>https</a:t>
            </a:r>
            <a:r>
              <a:rPr lang="nl-NL" sz="1200" dirty="0">
                <a:latin typeface="+mn-lt"/>
              </a:rPr>
              <a:t>://</a:t>
            </a:r>
            <a:r>
              <a:rPr lang="nl-NL" sz="1200" dirty="0" err="1">
                <a:latin typeface="+mn-lt"/>
              </a:rPr>
              <a:t>www.vo-raad.nl</a:t>
            </a:r>
            <a:r>
              <a:rPr lang="nl-NL" sz="1200" dirty="0">
                <a:latin typeface="+mn-lt"/>
              </a:rPr>
              <a:t>/nieuws/vrijwillige-ouderbijdrage-niemand-uitsluiten</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b="1" dirty="0" err="1">
                <a:latin typeface="+mn-lt"/>
              </a:rPr>
              <a:t>dd</a:t>
            </a:r>
            <a:r>
              <a:rPr lang="nl-NL" sz="1200" b="1" dirty="0">
                <a:latin typeface="+mn-lt"/>
              </a:rPr>
              <a:t> </a:t>
            </a:r>
            <a:r>
              <a:rPr lang="nl-NL" sz="1200" b="1" i="0" u="none" strike="noStrike" kern="1200" cap="all" dirty="0">
                <a:solidFill>
                  <a:schemeClr val="tx1"/>
                </a:solidFill>
                <a:effectLst/>
                <a:latin typeface="+mn-lt"/>
                <a:ea typeface="+mn-ea"/>
                <a:cs typeface="+mn-cs"/>
              </a:rPr>
              <a:t>26 SEPTEMBER 2019 </a:t>
            </a:r>
            <a:r>
              <a:rPr lang="nl-NL" sz="1200" dirty="0" err="1">
                <a:latin typeface="+mn-lt"/>
              </a:rPr>
              <a:t>https</a:t>
            </a:r>
            <a:r>
              <a:rPr lang="nl-NL" sz="1200" dirty="0">
                <a:latin typeface="+mn-lt"/>
              </a:rPr>
              <a:t>://</a:t>
            </a:r>
            <a:r>
              <a:rPr lang="nl-NL" sz="1200" dirty="0" err="1">
                <a:latin typeface="+mn-lt"/>
              </a:rPr>
              <a:t>www.vo-raad.nl</a:t>
            </a:r>
            <a:r>
              <a:rPr lang="nl-NL" sz="1200" dirty="0">
                <a:latin typeface="+mn-lt"/>
              </a:rPr>
              <a:t>/nieuws/kamer-beducht-op-verschraling-onderwijsaanbod-en-kansenongelijkheid-door-wetsvoorstel-ouderbijdrage</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b="1" dirty="0" err="1">
                <a:latin typeface="+mn-lt"/>
              </a:rPr>
              <a:t>dd</a:t>
            </a:r>
            <a:r>
              <a:rPr lang="nl-NL" sz="1200" b="1" dirty="0">
                <a:latin typeface="+mn-lt"/>
              </a:rPr>
              <a:t> </a:t>
            </a:r>
            <a:r>
              <a:rPr lang="nl-NL" sz="1200" b="1" i="0" u="none" strike="noStrike" kern="1200" cap="all" dirty="0">
                <a:solidFill>
                  <a:schemeClr val="tx1"/>
                </a:solidFill>
                <a:effectLst/>
                <a:latin typeface="+mn-lt"/>
                <a:ea typeface="+mn-ea"/>
                <a:cs typeface="+mn-cs"/>
              </a:rPr>
              <a:t>18 MAART 2021 </a:t>
            </a:r>
            <a:r>
              <a:rPr lang="nl-NL" sz="1200" dirty="0" err="1">
                <a:latin typeface="+mn-lt"/>
              </a:rPr>
              <a:t>https</a:t>
            </a:r>
            <a:r>
              <a:rPr lang="nl-NL" sz="1200" dirty="0">
                <a:latin typeface="+mn-lt"/>
              </a:rPr>
              <a:t>://</a:t>
            </a:r>
            <a:r>
              <a:rPr lang="nl-NL" sz="1200" dirty="0" err="1">
                <a:latin typeface="+mn-lt"/>
              </a:rPr>
              <a:t>www.vo-raad.nl</a:t>
            </a:r>
            <a:r>
              <a:rPr lang="nl-NL" sz="1200" dirty="0">
                <a:latin typeface="+mn-lt"/>
              </a:rPr>
              <a:t>/nieuws/informatiebrochure-ocw-over-nieuwe-wet-vrijwillige-ouderbijdrage</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b="1" dirty="0" err="1">
                <a:latin typeface="+mn-lt"/>
              </a:rPr>
              <a:t>dd</a:t>
            </a:r>
            <a:r>
              <a:rPr lang="nl-NL" sz="1200" b="1" i="0" u="none" strike="noStrike" kern="1200" cap="none" dirty="0">
                <a:solidFill>
                  <a:schemeClr val="tx1"/>
                </a:solidFill>
                <a:effectLst/>
                <a:latin typeface="+mn-lt"/>
                <a:ea typeface="+mn-ea"/>
                <a:cs typeface="+mn-cs"/>
              </a:rPr>
              <a:t> </a:t>
            </a:r>
            <a:r>
              <a:rPr lang="nl-NL" sz="1200" b="1" i="0" u="none" strike="noStrike" kern="1200" cap="all" dirty="0">
                <a:solidFill>
                  <a:schemeClr val="tx1"/>
                </a:solidFill>
                <a:effectLst/>
                <a:latin typeface="+mn-lt"/>
                <a:ea typeface="+mn-ea"/>
                <a:cs typeface="+mn-cs"/>
              </a:rPr>
              <a:t>01 JUNI 2021 </a:t>
            </a:r>
            <a:r>
              <a:rPr lang="nl-NL" sz="1200" b="0" i="0" u="none" strike="noStrike" kern="1200" cap="all" dirty="0" err="1">
                <a:solidFill>
                  <a:schemeClr val="tx1"/>
                </a:solidFill>
                <a:effectLst/>
                <a:latin typeface="+mn-lt"/>
                <a:ea typeface="+mn-ea"/>
                <a:cs typeface="+mn-cs"/>
              </a:rPr>
              <a:t>https</a:t>
            </a:r>
            <a:r>
              <a:rPr lang="nl-NL" sz="1200" b="0" i="0" u="none" strike="noStrike" kern="1200" cap="all" dirty="0">
                <a:solidFill>
                  <a:schemeClr val="tx1"/>
                </a:solidFill>
                <a:effectLst/>
                <a:latin typeface="+mn-lt"/>
                <a:ea typeface="+mn-ea"/>
                <a:cs typeface="+mn-cs"/>
              </a:rPr>
              <a:t>://</a:t>
            </a:r>
            <a:r>
              <a:rPr lang="nl-NL" sz="1200" b="0" i="0" u="none" strike="noStrike" kern="1200" cap="all" dirty="0" err="1">
                <a:solidFill>
                  <a:schemeClr val="tx1"/>
                </a:solidFill>
                <a:effectLst/>
                <a:latin typeface="+mn-lt"/>
                <a:ea typeface="+mn-ea"/>
                <a:cs typeface="+mn-cs"/>
              </a:rPr>
              <a:t>www.vo-raad.nl</a:t>
            </a:r>
            <a:r>
              <a:rPr lang="nl-NL" sz="1200" b="0" i="0" u="none" strike="noStrike" kern="1200" cap="all" dirty="0">
                <a:solidFill>
                  <a:schemeClr val="tx1"/>
                </a:solidFill>
                <a:effectLst/>
                <a:latin typeface="+mn-lt"/>
                <a:ea typeface="+mn-ea"/>
                <a:cs typeface="+mn-cs"/>
              </a:rPr>
              <a:t>/artikelen/</a:t>
            </a:r>
            <a:r>
              <a:rPr lang="nl-NL" sz="1200" b="0" i="0" u="none" strike="noStrike" kern="1200" cap="all" dirty="0" err="1">
                <a:solidFill>
                  <a:schemeClr val="tx1"/>
                </a:solidFill>
                <a:effectLst/>
                <a:latin typeface="+mn-lt"/>
                <a:ea typeface="+mn-ea"/>
                <a:cs typeface="+mn-cs"/>
              </a:rPr>
              <a:t>veelgestelde</a:t>
            </a:r>
            <a:r>
              <a:rPr lang="nl-NL" sz="1200" b="0" i="0" u="none" strike="noStrike" kern="1200" cap="all" dirty="0">
                <a:solidFill>
                  <a:schemeClr val="tx1"/>
                </a:solidFill>
                <a:effectLst/>
                <a:latin typeface="+mn-lt"/>
                <a:ea typeface="+mn-ea"/>
                <a:cs typeface="+mn-cs"/>
              </a:rPr>
              <a:t>-vragen-over-de-vrijwillige-ouderbijdrage</a:t>
            </a:r>
            <a:endParaRPr lang="nl-NL" sz="1200" dirty="0">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b="1" dirty="0" err="1">
                <a:latin typeface="+mn-lt"/>
              </a:rPr>
              <a:t>dd</a:t>
            </a:r>
            <a:r>
              <a:rPr lang="nl-NL" sz="1200" b="1" dirty="0">
                <a:latin typeface="+mn-lt"/>
              </a:rPr>
              <a:t> </a:t>
            </a:r>
            <a:r>
              <a:rPr lang="nl-NL" sz="1200" b="1" i="0" u="none" strike="noStrike" kern="1200" cap="all" dirty="0">
                <a:solidFill>
                  <a:schemeClr val="tx1"/>
                </a:solidFill>
                <a:effectLst/>
                <a:latin typeface="+mn-lt"/>
                <a:ea typeface="+mn-ea"/>
                <a:cs typeface="+mn-cs"/>
              </a:rPr>
              <a:t>23 JUNI 2021 </a:t>
            </a:r>
            <a:r>
              <a:rPr lang="nl-NL" sz="1200" dirty="0" err="1">
                <a:latin typeface="+mn-lt"/>
              </a:rPr>
              <a:t>https</a:t>
            </a:r>
            <a:r>
              <a:rPr lang="nl-NL" sz="1200" dirty="0">
                <a:latin typeface="+mn-lt"/>
              </a:rPr>
              <a:t>://</a:t>
            </a:r>
            <a:r>
              <a:rPr lang="nl-NL" sz="1200" dirty="0" err="1">
                <a:latin typeface="+mn-lt"/>
              </a:rPr>
              <a:t>www.vo-raad.nl</a:t>
            </a:r>
            <a:r>
              <a:rPr lang="nl-NL" sz="1200" dirty="0">
                <a:latin typeface="+mn-lt"/>
              </a:rPr>
              <a:t>/nieuws/geen-uitzonderingen-bij-nieuwe-wet-vrijwillige-ouderbijdrage</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b="1" dirty="0" err="1">
                <a:latin typeface="+mn-lt"/>
              </a:rPr>
              <a:t>dd</a:t>
            </a:r>
            <a:r>
              <a:rPr lang="nl-NL" sz="1200" b="1" dirty="0">
                <a:latin typeface="+mn-lt"/>
              </a:rPr>
              <a:t> </a:t>
            </a:r>
            <a:r>
              <a:rPr lang="nl-NL" sz="1200" b="1" i="0" u="none" strike="noStrike" kern="1200" cap="all" dirty="0">
                <a:solidFill>
                  <a:schemeClr val="tx1"/>
                </a:solidFill>
                <a:effectLst/>
                <a:latin typeface="+mn-lt"/>
                <a:ea typeface="+mn-ea"/>
                <a:cs typeface="+mn-cs"/>
              </a:rPr>
              <a:t>26 OKTOBER 2021 </a:t>
            </a:r>
            <a:r>
              <a:rPr lang="nl-NL" sz="1200" dirty="0" err="1">
                <a:latin typeface="+mn-lt"/>
              </a:rPr>
              <a:t>https</a:t>
            </a:r>
            <a:r>
              <a:rPr lang="nl-NL" sz="1200" dirty="0">
                <a:latin typeface="+mn-lt"/>
              </a:rPr>
              <a:t>://</a:t>
            </a:r>
            <a:r>
              <a:rPr lang="nl-NL" sz="1200" dirty="0" err="1">
                <a:latin typeface="+mn-lt"/>
              </a:rPr>
              <a:t>www.vo-raad.nl</a:t>
            </a:r>
            <a:r>
              <a:rPr lang="nl-NL" sz="1200" dirty="0">
                <a:latin typeface="+mn-lt"/>
              </a:rPr>
              <a:t>/nieuws/in-de-media-ouders-ervaren-druk-bij-vrijwillige-ouderbijdrage</a:t>
            </a:r>
          </a:p>
          <a:p>
            <a:endParaRPr lang="nl-NL" sz="1200" dirty="0">
              <a:latin typeface="+mn-lt"/>
            </a:endParaRPr>
          </a:p>
          <a:p>
            <a:endParaRPr lang="nl-NL" dirty="0"/>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2</a:t>
            </a:fld>
            <a:endParaRPr lang="nl-NL"/>
          </a:p>
        </p:txBody>
      </p:sp>
    </p:spTree>
    <p:extLst>
      <p:ext uri="{BB962C8B-B14F-4D97-AF65-F5344CB8AC3E}">
        <p14:creationId xmlns:p14="http://schemas.microsoft.com/office/powerpoint/2010/main" val="4591691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sz="1200" dirty="0">
              <a:latin typeface="+mn-lt"/>
            </a:endParaRPr>
          </a:p>
          <a:p>
            <a:endParaRPr lang="nl-NL" dirty="0"/>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3</a:t>
            </a:fld>
            <a:endParaRPr lang="nl-NL"/>
          </a:p>
        </p:txBody>
      </p:sp>
    </p:spTree>
    <p:extLst>
      <p:ext uri="{BB962C8B-B14F-4D97-AF65-F5344CB8AC3E}">
        <p14:creationId xmlns:p14="http://schemas.microsoft.com/office/powerpoint/2010/main" val="28868530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4</a:t>
            </a:fld>
            <a:endParaRPr lang="nl-NL"/>
          </a:p>
        </p:txBody>
      </p:sp>
    </p:spTree>
    <p:extLst>
      <p:ext uri="{BB962C8B-B14F-4D97-AF65-F5344CB8AC3E}">
        <p14:creationId xmlns:p14="http://schemas.microsoft.com/office/powerpoint/2010/main" val="7774196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200" b="1" dirty="0">
                <a:latin typeface="+mn-lt"/>
              </a:rPr>
              <a:t>Rijksoverheid </a:t>
            </a:r>
            <a:r>
              <a:rPr lang="nl-NL" sz="1200" dirty="0" err="1">
                <a:latin typeface="+mn-lt"/>
              </a:rPr>
              <a:t>https</a:t>
            </a:r>
            <a:r>
              <a:rPr lang="nl-NL" sz="1200" dirty="0">
                <a:latin typeface="+mn-lt"/>
              </a:rPr>
              <a:t>://</a:t>
            </a:r>
            <a:r>
              <a:rPr lang="nl-NL" sz="1200" dirty="0" err="1">
                <a:latin typeface="+mn-lt"/>
              </a:rPr>
              <a:t>www.rijksoverheid.nl</a:t>
            </a:r>
            <a:r>
              <a:rPr lang="nl-NL" sz="1200" dirty="0">
                <a:latin typeface="+mn-lt"/>
              </a:rPr>
              <a:t>/onderwerpen/financiering-onderwijs/private-bijdragen-in-het-onderwijs</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b="1" dirty="0">
                <a:latin typeface="+mn-lt"/>
              </a:rPr>
              <a:t>VO-raad</a:t>
            </a:r>
            <a:r>
              <a:rPr lang="nl-NL" sz="1200" dirty="0">
                <a:latin typeface="+mn-lt"/>
              </a:rPr>
              <a:t> Vrijwillige Ouderbijdrage </a:t>
            </a:r>
            <a:r>
              <a:rPr lang="nl-NL" sz="1200" dirty="0" err="1">
                <a:latin typeface="+mn-lt"/>
              </a:rPr>
              <a:t>https</a:t>
            </a:r>
            <a:r>
              <a:rPr lang="nl-NL" sz="1200" dirty="0">
                <a:latin typeface="+mn-lt"/>
              </a:rPr>
              <a:t>://</a:t>
            </a:r>
            <a:r>
              <a:rPr lang="nl-NL" sz="1200" dirty="0" err="1">
                <a:latin typeface="+mn-lt"/>
              </a:rPr>
              <a:t>www.vo-raad.nl</a:t>
            </a:r>
            <a:r>
              <a:rPr lang="nl-NL" sz="1200" dirty="0">
                <a:latin typeface="+mn-lt"/>
              </a:rPr>
              <a:t>/</a:t>
            </a:r>
            <a:r>
              <a:rPr lang="nl-NL" sz="1200" dirty="0" err="1">
                <a:latin typeface="+mn-lt"/>
              </a:rPr>
              <a:t>themas</a:t>
            </a:r>
            <a:r>
              <a:rPr lang="nl-NL" sz="1200" dirty="0">
                <a:latin typeface="+mn-lt"/>
              </a:rPr>
              <a:t>/kansengelijkheid/onderwerpen/vrijwillige-ouderbijdrage</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b="1" dirty="0">
                <a:latin typeface="+mn-lt"/>
              </a:rPr>
              <a:t>Nuffic </a:t>
            </a:r>
            <a:r>
              <a:rPr lang="nl-NL" sz="1200" dirty="0" err="1">
                <a:latin typeface="+mn-lt"/>
              </a:rPr>
              <a:t>https</a:t>
            </a:r>
            <a:r>
              <a:rPr lang="nl-NL" sz="1200" dirty="0">
                <a:latin typeface="+mn-lt"/>
              </a:rPr>
              <a:t>://</a:t>
            </a:r>
            <a:r>
              <a:rPr lang="nl-NL" sz="1200" dirty="0" err="1">
                <a:latin typeface="+mn-lt"/>
              </a:rPr>
              <a:t>www.nuffic.nl</a:t>
            </a:r>
            <a:r>
              <a:rPr lang="nl-NL" sz="1200" dirty="0">
                <a:latin typeface="+mn-lt"/>
              </a:rPr>
              <a:t>/onderwerpen/tweetalig-onderwijs/ouderbijdrage-tweetalig-onderwijs</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200" b="0" dirty="0">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b="1" dirty="0" err="1">
                <a:latin typeface="+mn-lt"/>
              </a:rPr>
              <a:t>dd</a:t>
            </a:r>
            <a:r>
              <a:rPr lang="nl-NL" sz="1200" b="1" dirty="0">
                <a:latin typeface="+mn-lt"/>
              </a:rPr>
              <a:t> </a:t>
            </a:r>
            <a:r>
              <a:rPr lang="nl-NL" sz="1200" b="1" i="0" u="none" strike="noStrike" kern="1200" cap="all" dirty="0">
                <a:solidFill>
                  <a:schemeClr val="tx1"/>
                </a:solidFill>
                <a:effectLst/>
                <a:latin typeface="+mn-lt"/>
                <a:ea typeface="+mn-ea"/>
                <a:cs typeface="+mn-cs"/>
              </a:rPr>
              <a:t>30 NOVEMBER 2018</a:t>
            </a:r>
            <a:r>
              <a:rPr lang="nl-NL" sz="1200" b="0" i="0" u="none" strike="noStrike" kern="1200" cap="all" dirty="0">
                <a:solidFill>
                  <a:schemeClr val="tx1"/>
                </a:solidFill>
                <a:effectLst/>
                <a:latin typeface="+mn-lt"/>
                <a:ea typeface="+mn-ea"/>
                <a:cs typeface="+mn-cs"/>
              </a:rPr>
              <a:t> </a:t>
            </a:r>
            <a:r>
              <a:rPr lang="nl-NL" sz="1200" dirty="0" err="1">
                <a:latin typeface="+mn-lt"/>
              </a:rPr>
              <a:t>https</a:t>
            </a:r>
            <a:r>
              <a:rPr lang="nl-NL" sz="1200" dirty="0">
                <a:latin typeface="+mn-lt"/>
              </a:rPr>
              <a:t>://</a:t>
            </a:r>
            <a:r>
              <a:rPr lang="nl-NL" sz="1200" dirty="0" err="1">
                <a:latin typeface="+mn-lt"/>
              </a:rPr>
              <a:t>www.vo-raad.nl</a:t>
            </a:r>
            <a:r>
              <a:rPr lang="nl-NL" sz="1200" dirty="0">
                <a:latin typeface="+mn-lt"/>
              </a:rPr>
              <a:t>/nieuws/vrijwillige-ouderbijdrage-niemand-uitsluiten</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b="1" dirty="0" err="1">
                <a:latin typeface="+mn-lt"/>
              </a:rPr>
              <a:t>dd</a:t>
            </a:r>
            <a:r>
              <a:rPr lang="nl-NL" sz="1200" b="1" dirty="0">
                <a:latin typeface="+mn-lt"/>
              </a:rPr>
              <a:t> </a:t>
            </a:r>
            <a:r>
              <a:rPr lang="nl-NL" sz="1200" b="1" i="0" u="none" strike="noStrike" kern="1200" cap="all" dirty="0">
                <a:solidFill>
                  <a:schemeClr val="tx1"/>
                </a:solidFill>
                <a:effectLst/>
                <a:latin typeface="+mn-lt"/>
                <a:ea typeface="+mn-ea"/>
                <a:cs typeface="+mn-cs"/>
              </a:rPr>
              <a:t>26 SEPTEMBER 2019 </a:t>
            </a:r>
            <a:r>
              <a:rPr lang="nl-NL" sz="1200" dirty="0" err="1">
                <a:latin typeface="+mn-lt"/>
              </a:rPr>
              <a:t>https</a:t>
            </a:r>
            <a:r>
              <a:rPr lang="nl-NL" sz="1200" dirty="0">
                <a:latin typeface="+mn-lt"/>
              </a:rPr>
              <a:t>://</a:t>
            </a:r>
            <a:r>
              <a:rPr lang="nl-NL" sz="1200" dirty="0" err="1">
                <a:latin typeface="+mn-lt"/>
              </a:rPr>
              <a:t>www.vo-raad.nl</a:t>
            </a:r>
            <a:r>
              <a:rPr lang="nl-NL" sz="1200" dirty="0">
                <a:latin typeface="+mn-lt"/>
              </a:rPr>
              <a:t>/nieuws/kamer-beducht-op-verschraling-onderwijsaanbod-en-kansenongelijkheid-door-wetsvoorstel-ouderbijdrage</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b="1" dirty="0" err="1">
                <a:latin typeface="+mn-lt"/>
              </a:rPr>
              <a:t>dd</a:t>
            </a:r>
            <a:r>
              <a:rPr lang="nl-NL" sz="1200" b="1" dirty="0">
                <a:latin typeface="+mn-lt"/>
              </a:rPr>
              <a:t> </a:t>
            </a:r>
            <a:r>
              <a:rPr lang="nl-NL" sz="1200" b="1" i="0" u="none" strike="noStrike" kern="1200" cap="all" dirty="0">
                <a:solidFill>
                  <a:schemeClr val="tx1"/>
                </a:solidFill>
                <a:effectLst/>
                <a:latin typeface="+mn-lt"/>
                <a:ea typeface="+mn-ea"/>
                <a:cs typeface="+mn-cs"/>
              </a:rPr>
              <a:t>18 MAART 2021 </a:t>
            </a:r>
            <a:r>
              <a:rPr lang="nl-NL" sz="1200" dirty="0" err="1">
                <a:latin typeface="+mn-lt"/>
              </a:rPr>
              <a:t>https</a:t>
            </a:r>
            <a:r>
              <a:rPr lang="nl-NL" sz="1200" dirty="0">
                <a:latin typeface="+mn-lt"/>
              </a:rPr>
              <a:t>://</a:t>
            </a:r>
            <a:r>
              <a:rPr lang="nl-NL" sz="1200" dirty="0" err="1">
                <a:latin typeface="+mn-lt"/>
              </a:rPr>
              <a:t>www.vo-raad.nl</a:t>
            </a:r>
            <a:r>
              <a:rPr lang="nl-NL" sz="1200" dirty="0">
                <a:latin typeface="+mn-lt"/>
              </a:rPr>
              <a:t>/nieuws/informatiebrochure-ocw-over-nieuwe-wet-vrijwillige-ouderbijdrage</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b="1" dirty="0" err="1">
                <a:latin typeface="+mn-lt"/>
              </a:rPr>
              <a:t>dd</a:t>
            </a:r>
            <a:r>
              <a:rPr lang="nl-NL" sz="1200" b="1" i="0" u="none" strike="noStrike" kern="1200" cap="none" dirty="0">
                <a:solidFill>
                  <a:schemeClr val="tx1"/>
                </a:solidFill>
                <a:effectLst/>
                <a:latin typeface="+mn-lt"/>
                <a:ea typeface="+mn-ea"/>
                <a:cs typeface="+mn-cs"/>
              </a:rPr>
              <a:t> </a:t>
            </a:r>
            <a:r>
              <a:rPr lang="nl-NL" sz="1200" b="1" i="0" u="none" strike="noStrike" kern="1200" cap="all" dirty="0">
                <a:solidFill>
                  <a:schemeClr val="tx1"/>
                </a:solidFill>
                <a:effectLst/>
                <a:latin typeface="+mn-lt"/>
                <a:ea typeface="+mn-ea"/>
                <a:cs typeface="+mn-cs"/>
              </a:rPr>
              <a:t>01 JUNI 2021 </a:t>
            </a:r>
            <a:r>
              <a:rPr lang="nl-NL" sz="1200" b="0" i="0" u="none" strike="noStrike" kern="1200" cap="all" dirty="0" err="1">
                <a:solidFill>
                  <a:schemeClr val="tx1"/>
                </a:solidFill>
                <a:effectLst/>
                <a:latin typeface="+mn-lt"/>
                <a:ea typeface="+mn-ea"/>
                <a:cs typeface="+mn-cs"/>
              </a:rPr>
              <a:t>https</a:t>
            </a:r>
            <a:r>
              <a:rPr lang="nl-NL" sz="1200" b="0" i="0" u="none" strike="noStrike" kern="1200" cap="all" dirty="0">
                <a:solidFill>
                  <a:schemeClr val="tx1"/>
                </a:solidFill>
                <a:effectLst/>
                <a:latin typeface="+mn-lt"/>
                <a:ea typeface="+mn-ea"/>
                <a:cs typeface="+mn-cs"/>
              </a:rPr>
              <a:t>://</a:t>
            </a:r>
            <a:r>
              <a:rPr lang="nl-NL" sz="1200" b="0" i="0" u="none" strike="noStrike" kern="1200" cap="all" dirty="0" err="1">
                <a:solidFill>
                  <a:schemeClr val="tx1"/>
                </a:solidFill>
                <a:effectLst/>
                <a:latin typeface="+mn-lt"/>
                <a:ea typeface="+mn-ea"/>
                <a:cs typeface="+mn-cs"/>
              </a:rPr>
              <a:t>www.vo-raad.nl</a:t>
            </a:r>
            <a:r>
              <a:rPr lang="nl-NL" sz="1200" b="0" i="0" u="none" strike="noStrike" kern="1200" cap="all" dirty="0">
                <a:solidFill>
                  <a:schemeClr val="tx1"/>
                </a:solidFill>
                <a:effectLst/>
                <a:latin typeface="+mn-lt"/>
                <a:ea typeface="+mn-ea"/>
                <a:cs typeface="+mn-cs"/>
              </a:rPr>
              <a:t>/artikelen/</a:t>
            </a:r>
            <a:r>
              <a:rPr lang="nl-NL" sz="1200" b="0" i="0" u="none" strike="noStrike" kern="1200" cap="all" dirty="0" err="1">
                <a:solidFill>
                  <a:schemeClr val="tx1"/>
                </a:solidFill>
                <a:effectLst/>
                <a:latin typeface="+mn-lt"/>
                <a:ea typeface="+mn-ea"/>
                <a:cs typeface="+mn-cs"/>
              </a:rPr>
              <a:t>veelgestelde</a:t>
            </a:r>
            <a:r>
              <a:rPr lang="nl-NL" sz="1200" b="0" i="0" u="none" strike="noStrike" kern="1200" cap="all" dirty="0">
                <a:solidFill>
                  <a:schemeClr val="tx1"/>
                </a:solidFill>
                <a:effectLst/>
                <a:latin typeface="+mn-lt"/>
                <a:ea typeface="+mn-ea"/>
                <a:cs typeface="+mn-cs"/>
              </a:rPr>
              <a:t>-vragen-over-de-vrijwillige-ouderbijdrage</a:t>
            </a:r>
            <a:endParaRPr lang="nl-NL" sz="1200" dirty="0">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b="1" dirty="0" err="1">
                <a:latin typeface="+mn-lt"/>
              </a:rPr>
              <a:t>dd</a:t>
            </a:r>
            <a:r>
              <a:rPr lang="nl-NL" sz="1200" b="1" dirty="0">
                <a:latin typeface="+mn-lt"/>
              </a:rPr>
              <a:t> </a:t>
            </a:r>
            <a:r>
              <a:rPr lang="nl-NL" sz="1200" b="1" i="0" u="none" strike="noStrike" kern="1200" cap="all" dirty="0">
                <a:solidFill>
                  <a:schemeClr val="tx1"/>
                </a:solidFill>
                <a:effectLst/>
                <a:latin typeface="+mn-lt"/>
                <a:ea typeface="+mn-ea"/>
                <a:cs typeface="+mn-cs"/>
              </a:rPr>
              <a:t>23 JUNI 2021 </a:t>
            </a:r>
            <a:r>
              <a:rPr lang="nl-NL" sz="1200" dirty="0" err="1">
                <a:latin typeface="+mn-lt"/>
              </a:rPr>
              <a:t>https</a:t>
            </a:r>
            <a:r>
              <a:rPr lang="nl-NL" sz="1200" dirty="0">
                <a:latin typeface="+mn-lt"/>
              </a:rPr>
              <a:t>://</a:t>
            </a:r>
            <a:r>
              <a:rPr lang="nl-NL" sz="1200" dirty="0" err="1">
                <a:latin typeface="+mn-lt"/>
              </a:rPr>
              <a:t>www.vo-raad.nl</a:t>
            </a:r>
            <a:r>
              <a:rPr lang="nl-NL" sz="1200" dirty="0">
                <a:latin typeface="+mn-lt"/>
              </a:rPr>
              <a:t>/nieuws/geen-uitzonderingen-bij-nieuwe-wet-vrijwillige-ouderbijdrage</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b="1" dirty="0" err="1">
                <a:latin typeface="+mn-lt"/>
              </a:rPr>
              <a:t>dd</a:t>
            </a:r>
            <a:r>
              <a:rPr lang="nl-NL" sz="1200" b="1" dirty="0">
                <a:latin typeface="+mn-lt"/>
              </a:rPr>
              <a:t> </a:t>
            </a:r>
            <a:r>
              <a:rPr lang="nl-NL" sz="1200" b="1" i="0" u="none" strike="noStrike" kern="1200" cap="all" dirty="0">
                <a:solidFill>
                  <a:schemeClr val="tx1"/>
                </a:solidFill>
                <a:effectLst/>
                <a:latin typeface="+mn-lt"/>
                <a:ea typeface="+mn-ea"/>
                <a:cs typeface="+mn-cs"/>
              </a:rPr>
              <a:t>26 OKTOBER 2021 </a:t>
            </a:r>
            <a:r>
              <a:rPr lang="nl-NL" sz="1200" dirty="0" err="1">
                <a:latin typeface="+mn-lt"/>
              </a:rPr>
              <a:t>https</a:t>
            </a:r>
            <a:r>
              <a:rPr lang="nl-NL" sz="1200" dirty="0">
                <a:latin typeface="+mn-lt"/>
              </a:rPr>
              <a:t>://</a:t>
            </a:r>
            <a:r>
              <a:rPr lang="nl-NL" sz="1200" dirty="0" err="1">
                <a:latin typeface="+mn-lt"/>
              </a:rPr>
              <a:t>www.vo-raad.nl</a:t>
            </a:r>
            <a:r>
              <a:rPr lang="nl-NL" sz="1200">
                <a:latin typeface="+mn-lt"/>
              </a:rPr>
              <a:t>/nieuws/in-de-media-ouders-ervaren-druk-bij-vrijwillige-ouderbijdrage</a:t>
            </a:r>
            <a:endParaRPr lang="nl-NL" sz="1200" dirty="0">
              <a:latin typeface="+mn-lt"/>
            </a:endParaRPr>
          </a:p>
        </p:txBody>
      </p:sp>
      <p:sp>
        <p:nvSpPr>
          <p:cNvPr id="4" name="Tijdelijke aanduiding voor dianummer 3"/>
          <p:cNvSpPr>
            <a:spLocks noGrp="1"/>
          </p:cNvSpPr>
          <p:nvPr>
            <p:ph type="sldNum" sz="quarter" idx="5"/>
          </p:nvPr>
        </p:nvSpPr>
        <p:spPr/>
        <p:txBody>
          <a:bodyPr/>
          <a:lstStyle/>
          <a:p>
            <a:fld id="{9BD62CB4-E611-BA46-B0D7-A3B61B2BD829}" type="slidenum">
              <a:rPr lang="nl-NL" smtClean="0"/>
              <a:t>5</a:t>
            </a:fld>
            <a:endParaRPr lang="nl-NL"/>
          </a:p>
        </p:txBody>
      </p:sp>
    </p:spTree>
    <p:extLst>
      <p:ext uri="{BB962C8B-B14F-4D97-AF65-F5344CB8AC3E}">
        <p14:creationId xmlns:p14="http://schemas.microsoft.com/office/powerpoint/2010/main" val="16902027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6C173D-6578-6946-AC53-81EBCB00D9AF}"/>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A027DEAD-4FB0-F046-BB01-ABD63ABF07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B3183707-2102-FC43-ADF9-B590F2D5A8A5}"/>
              </a:ext>
            </a:extLst>
          </p:cNvPr>
          <p:cNvSpPr>
            <a:spLocks noGrp="1"/>
          </p:cNvSpPr>
          <p:nvPr>
            <p:ph type="dt" sz="half" idx="10"/>
          </p:nvPr>
        </p:nvSpPr>
        <p:spPr/>
        <p:txBody>
          <a:bodyPr/>
          <a:lstStyle/>
          <a:p>
            <a:fld id="{5B568E51-4EA6-5C46-9DD1-1CA50A5A2FCD}" type="datetimeFigureOut">
              <a:rPr lang="nl-NL" smtClean="0"/>
              <a:t>29-06-2022</a:t>
            </a:fld>
            <a:endParaRPr lang="nl-NL"/>
          </a:p>
        </p:txBody>
      </p:sp>
      <p:sp>
        <p:nvSpPr>
          <p:cNvPr id="5" name="Tijdelijke aanduiding voor voettekst 4">
            <a:extLst>
              <a:ext uri="{FF2B5EF4-FFF2-40B4-BE49-F238E27FC236}">
                <a16:creationId xmlns:a16="http://schemas.microsoft.com/office/drawing/2014/main" id="{1B590F15-BCF0-CD41-BCCB-0939AAEC83CB}"/>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3273CE6-B8C1-9848-BB98-32D56F2081F6}"/>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34474816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E84B724-E81E-924B-8AF5-7C1C486D6AB2}"/>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C0DE8E06-7214-424E-AC55-9E5C6311AD33}"/>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1726C8D1-2CE0-7440-8957-16F6AC9129C7}"/>
              </a:ext>
            </a:extLst>
          </p:cNvPr>
          <p:cNvSpPr>
            <a:spLocks noGrp="1"/>
          </p:cNvSpPr>
          <p:nvPr>
            <p:ph type="dt" sz="half" idx="10"/>
          </p:nvPr>
        </p:nvSpPr>
        <p:spPr/>
        <p:txBody>
          <a:bodyPr/>
          <a:lstStyle/>
          <a:p>
            <a:fld id="{5B568E51-4EA6-5C46-9DD1-1CA50A5A2FCD}" type="datetimeFigureOut">
              <a:rPr lang="nl-NL" smtClean="0"/>
              <a:t>29-06-2022</a:t>
            </a:fld>
            <a:endParaRPr lang="nl-NL"/>
          </a:p>
        </p:txBody>
      </p:sp>
      <p:sp>
        <p:nvSpPr>
          <p:cNvPr id="5" name="Tijdelijke aanduiding voor voettekst 4">
            <a:extLst>
              <a:ext uri="{FF2B5EF4-FFF2-40B4-BE49-F238E27FC236}">
                <a16:creationId xmlns:a16="http://schemas.microsoft.com/office/drawing/2014/main" id="{05FD8330-8299-5843-BA27-F96C9544CF3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53D7B4BD-1612-3C40-9450-B7173A6A6A08}"/>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1871445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75DA882D-AEF3-1F4E-9CA0-CDF4FA4CD4B2}"/>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5602CF5F-4364-5E41-80CD-735F949C67D7}"/>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39900125-2663-1F4D-B809-83631E26E9DB}"/>
              </a:ext>
            </a:extLst>
          </p:cNvPr>
          <p:cNvSpPr>
            <a:spLocks noGrp="1"/>
          </p:cNvSpPr>
          <p:nvPr>
            <p:ph type="dt" sz="half" idx="10"/>
          </p:nvPr>
        </p:nvSpPr>
        <p:spPr/>
        <p:txBody>
          <a:bodyPr/>
          <a:lstStyle/>
          <a:p>
            <a:fld id="{5B568E51-4EA6-5C46-9DD1-1CA50A5A2FCD}" type="datetimeFigureOut">
              <a:rPr lang="nl-NL" smtClean="0"/>
              <a:t>29-06-2022</a:t>
            </a:fld>
            <a:endParaRPr lang="nl-NL"/>
          </a:p>
        </p:txBody>
      </p:sp>
      <p:sp>
        <p:nvSpPr>
          <p:cNvPr id="5" name="Tijdelijke aanduiding voor voettekst 4">
            <a:extLst>
              <a:ext uri="{FF2B5EF4-FFF2-40B4-BE49-F238E27FC236}">
                <a16:creationId xmlns:a16="http://schemas.microsoft.com/office/drawing/2014/main" id="{738899B5-04B3-CB40-B9B6-82D3B79ED86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E162E9EF-D1AF-ED43-A0AE-BD9B604EA4B0}"/>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1128994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652005-C314-124E-83B3-CDBB4743E1F9}"/>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ADCF500B-0768-F24A-8794-4A5363858259}"/>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14A0218B-18B8-9D44-8C68-7A8BC25473F8}"/>
              </a:ext>
            </a:extLst>
          </p:cNvPr>
          <p:cNvSpPr>
            <a:spLocks noGrp="1"/>
          </p:cNvSpPr>
          <p:nvPr>
            <p:ph type="dt" sz="half" idx="10"/>
          </p:nvPr>
        </p:nvSpPr>
        <p:spPr/>
        <p:txBody>
          <a:bodyPr/>
          <a:lstStyle/>
          <a:p>
            <a:fld id="{5B568E51-4EA6-5C46-9DD1-1CA50A5A2FCD}" type="datetimeFigureOut">
              <a:rPr lang="nl-NL" smtClean="0"/>
              <a:t>29-06-2022</a:t>
            </a:fld>
            <a:endParaRPr lang="nl-NL"/>
          </a:p>
        </p:txBody>
      </p:sp>
      <p:sp>
        <p:nvSpPr>
          <p:cNvPr id="5" name="Tijdelijke aanduiding voor voettekst 4">
            <a:extLst>
              <a:ext uri="{FF2B5EF4-FFF2-40B4-BE49-F238E27FC236}">
                <a16:creationId xmlns:a16="http://schemas.microsoft.com/office/drawing/2014/main" id="{9C4A5CE6-5134-D845-9984-1A7F2312BC0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E3988F1-F61E-4441-A227-27EF7F682ED4}"/>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4103566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59FBBE-B158-3B4F-9D74-7937BF380B70}"/>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477FC9EC-0D22-9846-A877-B68B3D27C9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D81F2E83-6B2A-FB43-A4BD-E3C910C23B63}"/>
              </a:ext>
            </a:extLst>
          </p:cNvPr>
          <p:cNvSpPr>
            <a:spLocks noGrp="1"/>
          </p:cNvSpPr>
          <p:nvPr>
            <p:ph type="dt" sz="half" idx="10"/>
          </p:nvPr>
        </p:nvSpPr>
        <p:spPr/>
        <p:txBody>
          <a:bodyPr/>
          <a:lstStyle/>
          <a:p>
            <a:fld id="{5B568E51-4EA6-5C46-9DD1-1CA50A5A2FCD}" type="datetimeFigureOut">
              <a:rPr lang="nl-NL" smtClean="0"/>
              <a:t>29-06-2022</a:t>
            </a:fld>
            <a:endParaRPr lang="nl-NL"/>
          </a:p>
        </p:txBody>
      </p:sp>
      <p:sp>
        <p:nvSpPr>
          <p:cNvPr id="5" name="Tijdelijke aanduiding voor voettekst 4">
            <a:extLst>
              <a:ext uri="{FF2B5EF4-FFF2-40B4-BE49-F238E27FC236}">
                <a16:creationId xmlns:a16="http://schemas.microsoft.com/office/drawing/2014/main" id="{5D4E7BC4-03B5-3A45-98CB-7006879D7B0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2C81009F-A244-A84E-9E09-59F9802CA457}"/>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796102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D7B7DD-7A79-7746-B2EA-73099F5B5D7E}"/>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BABD23E4-B877-E74E-A3FF-12DCE59DF869}"/>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C9E66F95-8F0E-B64C-A214-A59450E663E0}"/>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E8C8B979-F4CB-D74C-ADF5-8FC456FDDFB3}"/>
              </a:ext>
            </a:extLst>
          </p:cNvPr>
          <p:cNvSpPr>
            <a:spLocks noGrp="1"/>
          </p:cNvSpPr>
          <p:nvPr>
            <p:ph type="dt" sz="half" idx="10"/>
          </p:nvPr>
        </p:nvSpPr>
        <p:spPr/>
        <p:txBody>
          <a:bodyPr/>
          <a:lstStyle/>
          <a:p>
            <a:fld id="{5B568E51-4EA6-5C46-9DD1-1CA50A5A2FCD}" type="datetimeFigureOut">
              <a:rPr lang="nl-NL" smtClean="0"/>
              <a:t>29-06-2022</a:t>
            </a:fld>
            <a:endParaRPr lang="nl-NL"/>
          </a:p>
        </p:txBody>
      </p:sp>
      <p:sp>
        <p:nvSpPr>
          <p:cNvPr id="6" name="Tijdelijke aanduiding voor voettekst 5">
            <a:extLst>
              <a:ext uri="{FF2B5EF4-FFF2-40B4-BE49-F238E27FC236}">
                <a16:creationId xmlns:a16="http://schemas.microsoft.com/office/drawing/2014/main" id="{D1FF8BBB-2FA1-7C45-8668-03FAA39A40F9}"/>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0CAC25B0-EC7C-864E-A4F5-CE4CD2AAAFB1}"/>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2799288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D89CB34-AC35-584B-9E5D-3E6D12F6EE65}"/>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7933B552-49BA-2049-B843-97D06D205E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202A2FE4-408E-6C4B-9123-4F5DB55D6FE7}"/>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206C31AE-C5E2-9C42-AFC5-8BD333BEF5B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2A0156C9-C174-7244-A75A-223D2A3EC7C0}"/>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C995981A-396B-4644-8C6C-59FAD409827C}"/>
              </a:ext>
            </a:extLst>
          </p:cNvPr>
          <p:cNvSpPr>
            <a:spLocks noGrp="1"/>
          </p:cNvSpPr>
          <p:nvPr>
            <p:ph type="dt" sz="half" idx="10"/>
          </p:nvPr>
        </p:nvSpPr>
        <p:spPr/>
        <p:txBody>
          <a:bodyPr/>
          <a:lstStyle/>
          <a:p>
            <a:fld id="{5B568E51-4EA6-5C46-9DD1-1CA50A5A2FCD}" type="datetimeFigureOut">
              <a:rPr lang="nl-NL" smtClean="0"/>
              <a:t>29-06-2022</a:t>
            </a:fld>
            <a:endParaRPr lang="nl-NL"/>
          </a:p>
        </p:txBody>
      </p:sp>
      <p:sp>
        <p:nvSpPr>
          <p:cNvPr id="8" name="Tijdelijke aanduiding voor voettekst 7">
            <a:extLst>
              <a:ext uri="{FF2B5EF4-FFF2-40B4-BE49-F238E27FC236}">
                <a16:creationId xmlns:a16="http://schemas.microsoft.com/office/drawing/2014/main" id="{C741BAAD-1C4C-C848-BF23-8589EA5A0580}"/>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0B526650-706B-A343-9230-92C6A73917B3}"/>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823197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DD6027-E962-CA4C-A4E0-406BE52806F8}"/>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65918552-B58D-4645-9115-E317511A64B1}"/>
              </a:ext>
            </a:extLst>
          </p:cNvPr>
          <p:cNvSpPr>
            <a:spLocks noGrp="1"/>
          </p:cNvSpPr>
          <p:nvPr>
            <p:ph type="dt" sz="half" idx="10"/>
          </p:nvPr>
        </p:nvSpPr>
        <p:spPr/>
        <p:txBody>
          <a:bodyPr/>
          <a:lstStyle/>
          <a:p>
            <a:fld id="{5B568E51-4EA6-5C46-9DD1-1CA50A5A2FCD}" type="datetimeFigureOut">
              <a:rPr lang="nl-NL" smtClean="0"/>
              <a:t>29-06-2022</a:t>
            </a:fld>
            <a:endParaRPr lang="nl-NL"/>
          </a:p>
        </p:txBody>
      </p:sp>
      <p:sp>
        <p:nvSpPr>
          <p:cNvPr id="4" name="Tijdelijke aanduiding voor voettekst 3">
            <a:extLst>
              <a:ext uri="{FF2B5EF4-FFF2-40B4-BE49-F238E27FC236}">
                <a16:creationId xmlns:a16="http://schemas.microsoft.com/office/drawing/2014/main" id="{177E936D-7C82-3F4C-B23B-22A02E261EC0}"/>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F0C64FA6-EFDB-9B47-84E4-5B1A8EFA4815}"/>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596429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68E58140-35E8-7748-B203-E90586055502}"/>
              </a:ext>
            </a:extLst>
          </p:cNvPr>
          <p:cNvSpPr>
            <a:spLocks noGrp="1"/>
          </p:cNvSpPr>
          <p:nvPr>
            <p:ph type="dt" sz="half" idx="10"/>
          </p:nvPr>
        </p:nvSpPr>
        <p:spPr/>
        <p:txBody>
          <a:bodyPr/>
          <a:lstStyle/>
          <a:p>
            <a:fld id="{5B568E51-4EA6-5C46-9DD1-1CA50A5A2FCD}" type="datetimeFigureOut">
              <a:rPr lang="nl-NL" smtClean="0"/>
              <a:t>29-06-2022</a:t>
            </a:fld>
            <a:endParaRPr lang="nl-NL"/>
          </a:p>
        </p:txBody>
      </p:sp>
      <p:sp>
        <p:nvSpPr>
          <p:cNvPr id="3" name="Tijdelijke aanduiding voor voettekst 2">
            <a:extLst>
              <a:ext uri="{FF2B5EF4-FFF2-40B4-BE49-F238E27FC236}">
                <a16:creationId xmlns:a16="http://schemas.microsoft.com/office/drawing/2014/main" id="{E423FF5B-0AD0-BD49-82C7-7473060552B3}"/>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CE0356B0-B450-4540-A02E-1A3CC82FCB15}"/>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3284427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CD47B4D-C574-0B42-85AA-62FA3FC0BF4A}"/>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102CDABE-CD14-654B-B92E-0FF45F755A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A5BA4362-1D05-7C45-BC22-D29142AD30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150445C2-D520-FA41-847E-4D30722EAB32}"/>
              </a:ext>
            </a:extLst>
          </p:cNvPr>
          <p:cNvSpPr>
            <a:spLocks noGrp="1"/>
          </p:cNvSpPr>
          <p:nvPr>
            <p:ph type="dt" sz="half" idx="10"/>
          </p:nvPr>
        </p:nvSpPr>
        <p:spPr/>
        <p:txBody>
          <a:bodyPr/>
          <a:lstStyle/>
          <a:p>
            <a:fld id="{5B568E51-4EA6-5C46-9DD1-1CA50A5A2FCD}" type="datetimeFigureOut">
              <a:rPr lang="nl-NL" smtClean="0"/>
              <a:t>29-06-2022</a:t>
            </a:fld>
            <a:endParaRPr lang="nl-NL"/>
          </a:p>
        </p:txBody>
      </p:sp>
      <p:sp>
        <p:nvSpPr>
          <p:cNvPr id="6" name="Tijdelijke aanduiding voor voettekst 5">
            <a:extLst>
              <a:ext uri="{FF2B5EF4-FFF2-40B4-BE49-F238E27FC236}">
                <a16:creationId xmlns:a16="http://schemas.microsoft.com/office/drawing/2014/main" id="{4842DAEE-2386-0140-A260-30DC14679441}"/>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BD2F1F6E-2922-8143-89FC-7E76A7F2BDE7}"/>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1642287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C27418-6F53-084A-977B-DF4E70E15FFF}"/>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D9404BEE-81FA-9A40-8C0B-4730F75905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F14A921A-B8D8-F249-8330-4DFABEFEF8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3D70F71A-3FE4-7343-8C70-76DBA5E2DE0E}"/>
              </a:ext>
            </a:extLst>
          </p:cNvPr>
          <p:cNvSpPr>
            <a:spLocks noGrp="1"/>
          </p:cNvSpPr>
          <p:nvPr>
            <p:ph type="dt" sz="half" idx="10"/>
          </p:nvPr>
        </p:nvSpPr>
        <p:spPr/>
        <p:txBody>
          <a:bodyPr/>
          <a:lstStyle/>
          <a:p>
            <a:fld id="{5B568E51-4EA6-5C46-9DD1-1CA50A5A2FCD}" type="datetimeFigureOut">
              <a:rPr lang="nl-NL" smtClean="0"/>
              <a:t>29-06-2022</a:t>
            </a:fld>
            <a:endParaRPr lang="nl-NL"/>
          </a:p>
        </p:txBody>
      </p:sp>
      <p:sp>
        <p:nvSpPr>
          <p:cNvPr id="6" name="Tijdelijke aanduiding voor voettekst 5">
            <a:extLst>
              <a:ext uri="{FF2B5EF4-FFF2-40B4-BE49-F238E27FC236}">
                <a16:creationId xmlns:a16="http://schemas.microsoft.com/office/drawing/2014/main" id="{A664D8DF-02D9-B642-8836-6C8DC9A4C845}"/>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59AFF988-1F70-6840-AF8C-A5C6BFF65D26}"/>
              </a:ext>
            </a:extLst>
          </p:cNvPr>
          <p:cNvSpPr>
            <a:spLocks noGrp="1"/>
          </p:cNvSpPr>
          <p:nvPr>
            <p:ph type="sldNum" sz="quarter" idx="12"/>
          </p:nvPr>
        </p:nvSpPr>
        <p:spPr/>
        <p:txBody>
          <a:bodyPr/>
          <a:lstStyle/>
          <a:p>
            <a:fld id="{D9F84456-23C2-E94F-8C1E-AB73ECF058CA}" type="slidenum">
              <a:rPr lang="nl-NL" smtClean="0"/>
              <a:t>‹nr.›</a:t>
            </a:fld>
            <a:endParaRPr lang="nl-NL"/>
          </a:p>
        </p:txBody>
      </p:sp>
    </p:spTree>
    <p:extLst>
      <p:ext uri="{BB962C8B-B14F-4D97-AF65-F5344CB8AC3E}">
        <p14:creationId xmlns:p14="http://schemas.microsoft.com/office/powerpoint/2010/main" val="446983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24B2EF3A-60E5-AF47-8637-3CCF52D0F5B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B59FE2B1-1559-FA49-9A4F-DC5F5DFDB0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5CA449AD-1E9A-D940-883A-344156A9329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568E51-4EA6-5C46-9DD1-1CA50A5A2FCD}" type="datetimeFigureOut">
              <a:rPr lang="nl-NL" smtClean="0"/>
              <a:t>29-06-2022</a:t>
            </a:fld>
            <a:endParaRPr lang="nl-NL"/>
          </a:p>
        </p:txBody>
      </p:sp>
      <p:sp>
        <p:nvSpPr>
          <p:cNvPr id="5" name="Tijdelijke aanduiding voor voettekst 4">
            <a:extLst>
              <a:ext uri="{FF2B5EF4-FFF2-40B4-BE49-F238E27FC236}">
                <a16:creationId xmlns:a16="http://schemas.microsoft.com/office/drawing/2014/main" id="{F170BCC4-4DD8-EB42-9F70-8C6A427C75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5A57253F-DB61-0443-ADB9-D2F37DB0780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F84456-23C2-E94F-8C1E-AB73ECF058CA}" type="slidenum">
              <a:rPr lang="nl-NL" smtClean="0"/>
              <a:t>‹nr.›</a:t>
            </a:fld>
            <a:endParaRPr lang="nl-NL"/>
          </a:p>
        </p:txBody>
      </p:sp>
    </p:spTree>
    <p:extLst>
      <p:ext uri="{BB962C8B-B14F-4D97-AF65-F5344CB8AC3E}">
        <p14:creationId xmlns:p14="http://schemas.microsoft.com/office/powerpoint/2010/main" val="13127615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jp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4.jpg"/></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Afbeelding 4" descr="Afbeelding met tekst, binnen, plafond, vloer&#10;&#10;Automatisch gegenereerde beschrijving">
            <a:extLst>
              <a:ext uri="{FF2B5EF4-FFF2-40B4-BE49-F238E27FC236}">
                <a16:creationId xmlns:a16="http://schemas.microsoft.com/office/drawing/2014/main" id="{CA4A527A-F959-ED4E-8020-70146BB9708A}"/>
              </a:ext>
            </a:extLst>
          </p:cNvPr>
          <p:cNvPicPr>
            <a:picLocks noChangeAspect="1"/>
          </p:cNvPicPr>
          <p:nvPr/>
        </p:nvPicPr>
        <p:blipFill rotWithShape="1">
          <a:blip r:embed="rId2">
            <a:alphaModFix amt="35000"/>
          </a:blip>
          <a:srcRect t="30"/>
          <a:stretch/>
        </p:blipFill>
        <p:spPr>
          <a:xfrm>
            <a:off x="0" y="2042"/>
            <a:ext cx="12192000" cy="6855958"/>
          </a:xfrm>
          <a:prstGeom prst="rect">
            <a:avLst/>
          </a:prstGeom>
        </p:spPr>
      </p:pic>
      <p:sp>
        <p:nvSpPr>
          <p:cNvPr id="2" name="Titel 1">
            <a:extLst>
              <a:ext uri="{FF2B5EF4-FFF2-40B4-BE49-F238E27FC236}">
                <a16:creationId xmlns:a16="http://schemas.microsoft.com/office/drawing/2014/main" id="{BC74DE0A-DBA1-854B-A54E-CFC8219E9DFA}"/>
              </a:ext>
            </a:extLst>
          </p:cNvPr>
          <p:cNvSpPr>
            <a:spLocks noGrp="1"/>
          </p:cNvSpPr>
          <p:nvPr>
            <p:ph type="ctrTitle"/>
          </p:nvPr>
        </p:nvSpPr>
        <p:spPr>
          <a:xfrm>
            <a:off x="643468" y="3320859"/>
            <a:ext cx="4666470" cy="2076333"/>
          </a:xfrm>
        </p:spPr>
        <p:txBody>
          <a:bodyPr anchor="t">
            <a:normAutofit fontScale="90000"/>
          </a:bodyPr>
          <a:lstStyle/>
          <a:p>
            <a:pPr algn="l"/>
            <a:r>
              <a:rPr lang="nl-NL" sz="4800" dirty="0"/>
              <a:t>                        </a:t>
            </a:r>
            <a:br>
              <a:rPr lang="nl-NL" sz="4800" dirty="0"/>
            </a:br>
            <a:r>
              <a:rPr lang="nl-NL" sz="4800" dirty="0"/>
              <a:t>BGV-</a:t>
            </a:r>
            <a:r>
              <a:rPr lang="nl-NL" sz="4800" dirty="0" err="1"/>
              <a:t>webcafé</a:t>
            </a:r>
            <a:r>
              <a:rPr lang="nl-NL" sz="4800" dirty="0"/>
              <a:t> | </a:t>
            </a:r>
            <a:r>
              <a:rPr lang="nl-NL" sz="4800" dirty="0">
                <a:solidFill>
                  <a:srgbClr val="F9B146"/>
                </a:solidFill>
              </a:rPr>
              <a:t>Wie betaalt de rekening.</a:t>
            </a:r>
          </a:p>
        </p:txBody>
      </p:sp>
      <p:sp>
        <p:nvSpPr>
          <p:cNvPr id="3" name="Ondertitel 2">
            <a:extLst>
              <a:ext uri="{FF2B5EF4-FFF2-40B4-BE49-F238E27FC236}">
                <a16:creationId xmlns:a16="http://schemas.microsoft.com/office/drawing/2014/main" id="{20D2CCBF-169C-EF4A-BDED-775A2687E834}"/>
              </a:ext>
            </a:extLst>
          </p:cNvPr>
          <p:cNvSpPr>
            <a:spLocks noGrp="1"/>
          </p:cNvSpPr>
          <p:nvPr>
            <p:ph type="subTitle" idx="1"/>
          </p:nvPr>
        </p:nvSpPr>
        <p:spPr>
          <a:xfrm>
            <a:off x="643467" y="2348680"/>
            <a:ext cx="4823883" cy="972180"/>
          </a:xfrm>
        </p:spPr>
        <p:txBody>
          <a:bodyPr anchor="b">
            <a:normAutofit/>
          </a:bodyPr>
          <a:lstStyle/>
          <a:p>
            <a:pPr algn="l"/>
            <a:r>
              <a:rPr lang="nl-NL" sz="2000" dirty="0"/>
              <a:t>17 november 2021 15.30 – 17.00 uur</a:t>
            </a:r>
          </a:p>
        </p:txBody>
      </p:sp>
      <p:sp>
        <p:nvSpPr>
          <p:cNvPr id="15" name="Freeform: Shape 14">
            <a:extLst>
              <a:ext uri="{FF2B5EF4-FFF2-40B4-BE49-F238E27FC236}">
                <a16:creationId xmlns:a16="http://schemas.microsoft.com/office/drawing/2014/main" id="{BCC55ACC-A2F6-403C-A3A4-D59B3734D4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57312" y="381000"/>
            <a:ext cx="6334689" cy="6477000"/>
          </a:xfrm>
          <a:custGeom>
            <a:avLst/>
            <a:gdLst>
              <a:gd name="connsiteX0" fmla="*/ 3561588 w 6334689"/>
              <a:gd name="connsiteY0" fmla="*/ 0 h 6477000"/>
              <a:gd name="connsiteX1" fmla="*/ 6309883 w 6334689"/>
              <a:gd name="connsiteY1" fmla="*/ 1296087 h 6477000"/>
              <a:gd name="connsiteX2" fmla="*/ 6334689 w 6334689"/>
              <a:gd name="connsiteY2" fmla="*/ 1329261 h 6477000"/>
              <a:gd name="connsiteX3" fmla="*/ 6334689 w 6334689"/>
              <a:gd name="connsiteY3" fmla="*/ 5793916 h 6477000"/>
              <a:gd name="connsiteX4" fmla="*/ 6309883 w 6334689"/>
              <a:gd name="connsiteY4" fmla="*/ 5827089 h 6477000"/>
              <a:gd name="connsiteX5" fmla="*/ 5760467 w 6334689"/>
              <a:gd name="connsiteY5" fmla="*/ 6363539 h 6477000"/>
              <a:gd name="connsiteX6" fmla="*/ 5607796 w 6334689"/>
              <a:gd name="connsiteY6" fmla="*/ 6477000 h 6477000"/>
              <a:gd name="connsiteX7" fmla="*/ 1519571 w 6334689"/>
              <a:gd name="connsiteY7" fmla="*/ 6477000 h 6477000"/>
              <a:gd name="connsiteX8" fmla="*/ 1296088 w 6334689"/>
              <a:gd name="connsiteY8" fmla="*/ 6309883 h 6477000"/>
              <a:gd name="connsiteX9" fmla="*/ 0 w 6334689"/>
              <a:gd name="connsiteY9" fmla="*/ 3561588 h 6477000"/>
              <a:gd name="connsiteX10" fmla="*/ 3561588 w 6334689"/>
              <a:gd name="connsiteY10" fmla="*/ 0 h 6477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334689" h="6477000">
                <a:moveTo>
                  <a:pt x="3561588" y="0"/>
                </a:moveTo>
                <a:cubicBezTo>
                  <a:pt x="4668032" y="0"/>
                  <a:pt x="5656635" y="504534"/>
                  <a:pt x="6309883" y="1296087"/>
                </a:cubicBezTo>
                <a:lnTo>
                  <a:pt x="6334689" y="1329261"/>
                </a:lnTo>
                <a:lnTo>
                  <a:pt x="6334689" y="5793916"/>
                </a:lnTo>
                <a:lnTo>
                  <a:pt x="6309883" y="5827089"/>
                </a:lnTo>
                <a:cubicBezTo>
                  <a:pt x="6146571" y="6024977"/>
                  <a:pt x="5962299" y="6204927"/>
                  <a:pt x="5760467" y="6363539"/>
                </a:cubicBezTo>
                <a:lnTo>
                  <a:pt x="5607796" y="6477000"/>
                </a:lnTo>
                <a:lnTo>
                  <a:pt x="1519571" y="6477000"/>
                </a:lnTo>
                <a:lnTo>
                  <a:pt x="1296088" y="6309883"/>
                </a:lnTo>
                <a:cubicBezTo>
                  <a:pt x="504535" y="5656635"/>
                  <a:pt x="0" y="4668032"/>
                  <a:pt x="0" y="3561588"/>
                </a:cubicBezTo>
                <a:cubicBezTo>
                  <a:pt x="0" y="1594577"/>
                  <a:pt x="1594577" y="0"/>
                  <a:pt x="3561588"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Afbeelding 6" descr="Afbeelding met tekst&#10;&#10;Automatisch gegenereerde beschrijving">
            <a:extLst>
              <a:ext uri="{FF2B5EF4-FFF2-40B4-BE49-F238E27FC236}">
                <a16:creationId xmlns:a16="http://schemas.microsoft.com/office/drawing/2014/main" id="{9C291842-D69A-CB4A-901C-8BF5E6FB2831}"/>
              </a:ext>
            </a:extLst>
          </p:cNvPr>
          <p:cNvPicPr>
            <a:picLocks noChangeAspect="1"/>
          </p:cNvPicPr>
          <p:nvPr/>
        </p:nvPicPr>
        <p:blipFill rotWithShape="1">
          <a:blip r:embed="rId3"/>
          <a:srcRect l="41394" r="31237"/>
          <a:stretch/>
        </p:blipFill>
        <p:spPr>
          <a:xfrm>
            <a:off x="6021086" y="544804"/>
            <a:ext cx="6170914" cy="6313225"/>
          </a:xfrm>
          <a:custGeom>
            <a:avLst/>
            <a:gdLst/>
            <a:ahLst/>
            <a:cxnLst/>
            <a:rect l="l" t="t" r="r" b="b"/>
            <a:pathLst>
              <a:path w="6170914" h="6313225">
                <a:moveTo>
                  <a:pt x="3397813" y="0"/>
                </a:moveTo>
                <a:cubicBezTo>
                  <a:pt x="4453378" y="0"/>
                  <a:pt x="5396522" y="481334"/>
                  <a:pt x="6019731" y="1236489"/>
                </a:cubicBezTo>
                <a:lnTo>
                  <a:pt x="6170914" y="1438663"/>
                </a:lnTo>
                <a:lnTo>
                  <a:pt x="6170914" y="5356963"/>
                </a:lnTo>
                <a:lnTo>
                  <a:pt x="6019731" y="5559138"/>
                </a:lnTo>
                <a:cubicBezTo>
                  <a:pt x="5786028" y="5842321"/>
                  <a:pt x="5507333" y="6086998"/>
                  <a:pt x="5194591" y="6282226"/>
                </a:cubicBezTo>
                <a:lnTo>
                  <a:pt x="5141791" y="6313225"/>
                </a:lnTo>
                <a:lnTo>
                  <a:pt x="1659199" y="6313225"/>
                </a:lnTo>
                <a:lnTo>
                  <a:pt x="1498064" y="6215333"/>
                </a:lnTo>
                <a:cubicBezTo>
                  <a:pt x="594240" y="5604721"/>
                  <a:pt x="0" y="4570663"/>
                  <a:pt x="0" y="3397813"/>
                </a:cubicBezTo>
                <a:cubicBezTo>
                  <a:pt x="0" y="1521253"/>
                  <a:pt x="1521253" y="0"/>
                  <a:pt x="3397813" y="0"/>
                </a:cubicBezTo>
                <a:close/>
              </a:path>
            </a:pathLst>
          </a:custGeom>
        </p:spPr>
      </p:pic>
      <p:pic>
        <p:nvPicPr>
          <p:cNvPr id="9" name="Afbeelding 8" descr="Afbeelding met tekst, illustratie&#10;&#10;Automatisch gegenereerde beschrijving">
            <a:extLst>
              <a:ext uri="{FF2B5EF4-FFF2-40B4-BE49-F238E27FC236}">
                <a16:creationId xmlns:a16="http://schemas.microsoft.com/office/drawing/2014/main" id="{2BE3D7D2-8B90-BA44-8737-41C858AB791C}"/>
              </a:ext>
            </a:extLst>
          </p:cNvPr>
          <p:cNvPicPr>
            <a:picLocks noChangeAspect="1"/>
          </p:cNvPicPr>
          <p:nvPr/>
        </p:nvPicPr>
        <p:blipFill>
          <a:blip r:embed="rId4"/>
          <a:stretch>
            <a:fillRect/>
          </a:stretch>
        </p:blipFill>
        <p:spPr>
          <a:xfrm>
            <a:off x="7230029" y="1308936"/>
            <a:ext cx="4100996" cy="5038365"/>
          </a:xfrm>
          <a:prstGeom prst="rect">
            <a:avLst/>
          </a:prstGeom>
        </p:spPr>
      </p:pic>
    </p:spTree>
    <p:extLst>
      <p:ext uri="{BB962C8B-B14F-4D97-AF65-F5344CB8AC3E}">
        <p14:creationId xmlns:p14="http://schemas.microsoft.com/office/powerpoint/2010/main" val="809312016"/>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2DEA7F52-3741-D045-941F-1628C3F5980E}"/>
              </a:ext>
            </a:extLst>
          </p:cNvPr>
          <p:cNvPicPr>
            <a:picLocks noChangeAspect="1"/>
          </p:cNvPicPr>
          <p:nvPr/>
        </p:nvPicPr>
        <p:blipFill rotWithShape="1">
          <a:blip r:embed="rId3"/>
          <a:srcRect l="3716" t="9091" r="31648"/>
          <a:stretch/>
        </p:blipFill>
        <p:spPr>
          <a:xfrm>
            <a:off x="3523488" y="-1995"/>
            <a:ext cx="8668512" cy="6857990"/>
          </a:xfrm>
          <a:prstGeom prst="rect">
            <a:avLst/>
          </a:prstGeom>
        </p:spPr>
      </p:pic>
      <p:sp>
        <p:nvSpPr>
          <p:cNvPr id="16" name="Rectangle 15">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95CD1E1C-F683-F342-B8BC-138636D051DD}"/>
              </a:ext>
            </a:extLst>
          </p:cNvPr>
          <p:cNvSpPr>
            <a:spLocks noGrp="1"/>
          </p:cNvSpPr>
          <p:nvPr>
            <p:ph type="title"/>
          </p:nvPr>
        </p:nvSpPr>
        <p:spPr>
          <a:xfrm>
            <a:off x="477981" y="1122363"/>
            <a:ext cx="4023360" cy="3204134"/>
          </a:xfrm>
        </p:spPr>
        <p:txBody>
          <a:bodyPr vert="horz" lIns="91440" tIns="45720" rIns="91440" bIns="45720" rtlCol="0" anchor="b">
            <a:normAutofit/>
          </a:bodyPr>
          <a:lstStyle/>
          <a:p>
            <a:r>
              <a:rPr lang="en-US" sz="4800" dirty="0"/>
              <a:t>Wie </a:t>
            </a:r>
            <a:r>
              <a:rPr lang="en-US" sz="4800" dirty="0" err="1"/>
              <a:t>betaalt</a:t>
            </a:r>
            <a:r>
              <a:rPr lang="en-US" sz="4800" dirty="0"/>
              <a:t> de </a:t>
            </a:r>
            <a:r>
              <a:rPr lang="en-US" sz="4800" dirty="0" err="1"/>
              <a:t>rekening</a:t>
            </a:r>
            <a:r>
              <a:rPr lang="en-US" sz="4800" dirty="0"/>
              <a:t>?</a:t>
            </a:r>
          </a:p>
        </p:txBody>
      </p:sp>
      <p:sp>
        <p:nvSpPr>
          <p:cNvPr id="9" name="Content Placeholder 8">
            <a:extLst>
              <a:ext uri="{FF2B5EF4-FFF2-40B4-BE49-F238E27FC236}">
                <a16:creationId xmlns:a16="http://schemas.microsoft.com/office/drawing/2014/main" id="{8BA31A10-9E1D-4E2D-B71B-8A50FEE33B30}"/>
              </a:ext>
            </a:extLst>
          </p:cNvPr>
          <p:cNvSpPr>
            <a:spLocks noGrp="1"/>
          </p:cNvSpPr>
          <p:nvPr>
            <p:ph idx="1"/>
          </p:nvPr>
        </p:nvSpPr>
        <p:spPr>
          <a:xfrm>
            <a:off x="477980" y="4872922"/>
            <a:ext cx="4618127" cy="1721061"/>
          </a:xfrm>
        </p:spPr>
        <p:txBody>
          <a:bodyPr vert="horz" lIns="91440" tIns="45720" rIns="91440" bIns="45720" rtlCol="0">
            <a:noAutofit/>
          </a:bodyPr>
          <a:lstStyle/>
          <a:p>
            <a:pPr marL="0" indent="0">
              <a:buNone/>
            </a:pPr>
            <a:r>
              <a:rPr lang="nl-NL" sz="1600" dirty="0">
                <a:solidFill>
                  <a:srgbClr val="F9B146"/>
                </a:solidFill>
              </a:rPr>
              <a:t>Scholen in het basisonderwijs en voortgezet onderwijs kunnen ouders om een vrijwillige bijdrage vragen. Bijvoorbeeld voor een schoolreisje of sportdag. Vanaf 1 augustus 2021 moeten alle leerlingen aan deze extra activiteiten kunnen meedoen. Ook als hun ouders niet meebetalen. Voor sponsoring gelden gedragsregels voor de school.</a:t>
            </a:r>
            <a:endParaRPr lang="en-US" sz="1600" b="1" dirty="0">
              <a:solidFill>
                <a:srgbClr val="F9B146"/>
              </a:solidFill>
            </a:endParaRPr>
          </a:p>
        </p:txBody>
      </p:sp>
      <p:sp>
        <p:nvSpPr>
          <p:cNvPr id="18" name="Rectangle 1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1E48F6F6-7C4E-0445-A94A-C25E3A741D27}"/>
              </a:ext>
            </a:extLst>
          </p:cNvPr>
          <p:cNvPicPr>
            <a:picLocks noChangeAspect="1"/>
          </p:cNvPicPr>
          <p:nvPr/>
        </p:nvPicPr>
        <p:blipFill>
          <a:blip r:embed="rId4"/>
          <a:stretch>
            <a:fillRect/>
          </a:stretch>
        </p:blipFill>
        <p:spPr>
          <a:xfrm rot="544181">
            <a:off x="6393660" y="2331378"/>
            <a:ext cx="1327175" cy="370828"/>
          </a:xfrm>
          <a:prstGeom prst="rect">
            <a:avLst/>
          </a:prstGeom>
        </p:spPr>
      </p:pic>
      <p:pic>
        <p:nvPicPr>
          <p:cNvPr id="1026" name="Picture 2" descr="Vrijwillige ouderbijdrage; maar jullie hebben mijn kinderen al -de vader  van- Loesje">
            <a:extLst>
              <a:ext uri="{FF2B5EF4-FFF2-40B4-BE49-F238E27FC236}">
                <a16:creationId xmlns:a16="http://schemas.microsoft.com/office/drawing/2014/main" id="{487CC91E-CFCA-894B-A3C6-C3C08C491DA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88905" y="168385"/>
            <a:ext cx="2006600" cy="2832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54312981"/>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2DEA7F52-3741-D045-941F-1628C3F5980E}"/>
              </a:ext>
            </a:extLst>
          </p:cNvPr>
          <p:cNvPicPr>
            <a:picLocks noChangeAspect="1"/>
          </p:cNvPicPr>
          <p:nvPr/>
        </p:nvPicPr>
        <p:blipFill rotWithShape="1">
          <a:blip r:embed="rId3"/>
          <a:srcRect l="3716" t="9091" r="31648"/>
          <a:stretch/>
        </p:blipFill>
        <p:spPr>
          <a:xfrm>
            <a:off x="3523488" y="-1995"/>
            <a:ext cx="8668512" cy="6857990"/>
          </a:xfrm>
          <a:prstGeom prst="rect">
            <a:avLst/>
          </a:prstGeom>
        </p:spPr>
      </p:pic>
      <p:sp>
        <p:nvSpPr>
          <p:cNvPr id="16" name="Rectangle 15">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95CD1E1C-F683-F342-B8BC-138636D051DD}"/>
              </a:ext>
            </a:extLst>
          </p:cNvPr>
          <p:cNvSpPr>
            <a:spLocks noGrp="1"/>
          </p:cNvSpPr>
          <p:nvPr>
            <p:ph type="title"/>
          </p:nvPr>
        </p:nvSpPr>
        <p:spPr>
          <a:xfrm>
            <a:off x="477981" y="1122363"/>
            <a:ext cx="5618019" cy="3204134"/>
          </a:xfrm>
        </p:spPr>
        <p:txBody>
          <a:bodyPr vert="horz" lIns="91440" tIns="45720" rIns="91440" bIns="45720" rtlCol="0" anchor="b">
            <a:normAutofit/>
          </a:bodyPr>
          <a:lstStyle/>
          <a:p>
            <a:r>
              <a:rPr lang="en-US" sz="4000" dirty="0" err="1"/>
              <a:t>Aanscherping</a:t>
            </a:r>
            <a:r>
              <a:rPr lang="en-US" sz="4000" dirty="0"/>
              <a:t> van de </a:t>
            </a:r>
            <a:r>
              <a:rPr lang="en-US" sz="4000" dirty="0" err="1"/>
              <a:t>bestaande</a:t>
            </a:r>
            <a:r>
              <a:rPr lang="en-US" sz="4000" dirty="0"/>
              <a:t> wet per 1 </a:t>
            </a:r>
            <a:r>
              <a:rPr lang="en-US" sz="4000" dirty="0" err="1"/>
              <a:t>aug.</a:t>
            </a:r>
            <a:r>
              <a:rPr lang="en-US" sz="4000" dirty="0"/>
              <a:t> 2021:</a:t>
            </a:r>
            <a:br>
              <a:rPr lang="en-US" sz="4000" dirty="0"/>
            </a:br>
            <a:r>
              <a:rPr lang="en-US" sz="4000" b="1" i="1" dirty="0" err="1"/>
              <a:t>Voor</a:t>
            </a:r>
            <a:r>
              <a:rPr lang="en-US" sz="4000" b="1" i="1" dirty="0"/>
              <a:t> welk </a:t>
            </a:r>
            <a:r>
              <a:rPr lang="en-US" sz="4000" b="1" i="1" dirty="0" err="1"/>
              <a:t>probleem</a:t>
            </a:r>
            <a:r>
              <a:rPr lang="en-US" sz="4000" b="1" i="1" dirty="0"/>
              <a:t> is </a:t>
            </a:r>
            <a:r>
              <a:rPr lang="en-US" sz="4000" b="1" i="1" dirty="0" err="1"/>
              <a:t>dit</a:t>
            </a:r>
            <a:r>
              <a:rPr lang="en-US" sz="4000" b="1" i="1" dirty="0"/>
              <a:t> de </a:t>
            </a:r>
            <a:r>
              <a:rPr lang="en-US" sz="4000" b="1" i="1" dirty="0" err="1"/>
              <a:t>oplossing</a:t>
            </a:r>
            <a:r>
              <a:rPr lang="en-US" sz="4000" b="1" i="1" dirty="0"/>
              <a:t>?</a:t>
            </a:r>
          </a:p>
        </p:txBody>
      </p:sp>
      <p:sp>
        <p:nvSpPr>
          <p:cNvPr id="9" name="Content Placeholder 8">
            <a:extLst>
              <a:ext uri="{FF2B5EF4-FFF2-40B4-BE49-F238E27FC236}">
                <a16:creationId xmlns:a16="http://schemas.microsoft.com/office/drawing/2014/main" id="{8BA31A10-9E1D-4E2D-B71B-8A50FEE33B30}"/>
              </a:ext>
            </a:extLst>
          </p:cNvPr>
          <p:cNvSpPr>
            <a:spLocks noGrp="1"/>
          </p:cNvSpPr>
          <p:nvPr>
            <p:ph idx="1"/>
          </p:nvPr>
        </p:nvSpPr>
        <p:spPr>
          <a:xfrm>
            <a:off x="477981" y="4680772"/>
            <a:ext cx="11330392" cy="1874816"/>
          </a:xfrm>
        </p:spPr>
        <p:txBody>
          <a:bodyPr vert="horz" lIns="91440" tIns="45720" rIns="91440" bIns="45720" rtlCol="0">
            <a:noAutofit/>
          </a:bodyPr>
          <a:lstStyle/>
          <a:p>
            <a:pPr marL="0" indent="0">
              <a:buNone/>
            </a:pPr>
            <a:r>
              <a:rPr lang="nl-NL" sz="1600" dirty="0">
                <a:solidFill>
                  <a:srgbClr val="E2914B"/>
                </a:solidFill>
              </a:rPr>
              <a:t>Vanaf 1 augustus 2021 mogen scholen niet langer leerlingen uitsluiten van uitjes, sportdagen of kerstdiners. Ze mogen een scholier geen gratis alternatieve activiteit aanbieden. Scholen vermelden dit nadrukkelijk in de schoolgids en het schoolplan. </a:t>
            </a:r>
            <a:br>
              <a:rPr lang="nl-NL" sz="1600" dirty="0">
                <a:solidFill>
                  <a:srgbClr val="E2914B"/>
                </a:solidFill>
              </a:rPr>
            </a:br>
            <a:r>
              <a:rPr lang="nl-NL" sz="1600" dirty="0">
                <a:solidFill>
                  <a:srgbClr val="E2914B"/>
                </a:solidFill>
              </a:rPr>
              <a:t>Dit voorkomt dat leerlingen van ouders die geen vrijwillige ouderbijdrage betalen, niet mee kunnen doen aan de extra activiteiten. Dit geldt ook voor: </a:t>
            </a:r>
            <a:br>
              <a:rPr lang="nl-NL" sz="1600" dirty="0"/>
            </a:br>
            <a:r>
              <a:rPr lang="nl-NL" sz="1600" dirty="0"/>
              <a:t>	</a:t>
            </a:r>
            <a:r>
              <a:rPr lang="nl-NL" sz="1600" dirty="0">
                <a:solidFill>
                  <a:srgbClr val="F9B146"/>
                </a:solidFill>
              </a:rPr>
              <a:t>bijles;</a:t>
            </a:r>
            <a:br>
              <a:rPr lang="nl-NL" sz="1600" dirty="0">
                <a:solidFill>
                  <a:srgbClr val="F9B146"/>
                </a:solidFill>
              </a:rPr>
            </a:br>
            <a:r>
              <a:rPr lang="nl-NL" sz="1600" dirty="0">
                <a:solidFill>
                  <a:srgbClr val="F9B146"/>
                </a:solidFill>
              </a:rPr>
              <a:t>	huiswerkbegeleiding;</a:t>
            </a:r>
            <a:br>
              <a:rPr lang="nl-NL" sz="1600" dirty="0">
                <a:solidFill>
                  <a:srgbClr val="F9B146"/>
                </a:solidFill>
              </a:rPr>
            </a:br>
            <a:r>
              <a:rPr lang="nl-NL" sz="1600" dirty="0">
                <a:solidFill>
                  <a:srgbClr val="F9B146"/>
                </a:solidFill>
              </a:rPr>
              <a:t>	examentraining;</a:t>
            </a:r>
            <a:br>
              <a:rPr lang="nl-NL" sz="1600" dirty="0">
                <a:solidFill>
                  <a:srgbClr val="F9B146"/>
                </a:solidFill>
              </a:rPr>
            </a:br>
            <a:r>
              <a:rPr lang="nl-NL" sz="1600" dirty="0">
                <a:solidFill>
                  <a:srgbClr val="F9B146"/>
                </a:solidFill>
              </a:rPr>
              <a:t>	langdurige extra activiteiten, bijvoorbeeld tweetalig onderwijs.</a:t>
            </a:r>
            <a:endParaRPr lang="en-US" sz="1600" b="1" dirty="0">
              <a:solidFill>
                <a:srgbClr val="F9B146"/>
              </a:solidFill>
            </a:endParaRPr>
          </a:p>
        </p:txBody>
      </p:sp>
      <p:sp>
        <p:nvSpPr>
          <p:cNvPr id="18" name="Rectangle 1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1E48F6F6-7C4E-0445-A94A-C25E3A741D27}"/>
              </a:ext>
            </a:extLst>
          </p:cNvPr>
          <p:cNvPicPr>
            <a:picLocks noChangeAspect="1"/>
          </p:cNvPicPr>
          <p:nvPr/>
        </p:nvPicPr>
        <p:blipFill>
          <a:blip r:embed="rId4"/>
          <a:stretch>
            <a:fillRect/>
          </a:stretch>
        </p:blipFill>
        <p:spPr>
          <a:xfrm rot="544181">
            <a:off x="6393660" y="2331378"/>
            <a:ext cx="1327175" cy="370828"/>
          </a:xfrm>
          <a:prstGeom prst="rect">
            <a:avLst/>
          </a:prstGeom>
        </p:spPr>
      </p:pic>
    </p:spTree>
    <p:extLst>
      <p:ext uri="{BB962C8B-B14F-4D97-AF65-F5344CB8AC3E}">
        <p14:creationId xmlns:p14="http://schemas.microsoft.com/office/powerpoint/2010/main" val="5264731"/>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2DEA7F52-3741-D045-941F-1628C3F5980E}"/>
              </a:ext>
            </a:extLst>
          </p:cNvPr>
          <p:cNvPicPr>
            <a:picLocks noChangeAspect="1"/>
          </p:cNvPicPr>
          <p:nvPr/>
        </p:nvPicPr>
        <p:blipFill rotWithShape="1">
          <a:blip r:embed="rId3"/>
          <a:srcRect l="3716" t="9091" r="31648"/>
          <a:stretch/>
        </p:blipFill>
        <p:spPr>
          <a:xfrm>
            <a:off x="3523485" y="12876"/>
            <a:ext cx="8668512" cy="6857990"/>
          </a:xfrm>
          <a:prstGeom prst="rect">
            <a:avLst/>
          </a:prstGeom>
        </p:spPr>
      </p:pic>
      <p:sp>
        <p:nvSpPr>
          <p:cNvPr id="16" name="Rectangle 15">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Afbeelding 3" descr="Afbeelding met tekst&#10;&#10;Automatisch gegenereerde beschrijving">
            <a:extLst>
              <a:ext uri="{FF2B5EF4-FFF2-40B4-BE49-F238E27FC236}">
                <a16:creationId xmlns:a16="http://schemas.microsoft.com/office/drawing/2014/main" id="{1E48F6F6-7C4E-0445-A94A-C25E3A741D27}"/>
              </a:ext>
            </a:extLst>
          </p:cNvPr>
          <p:cNvPicPr>
            <a:picLocks noChangeAspect="1"/>
          </p:cNvPicPr>
          <p:nvPr/>
        </p:nvPicPr>
        <p:blipFill>
          <a:blip r:embed="rId4"/>
          <a:stretch>
            <a:fillRect/>
          </a:stretch>
        </p:blipFill>
        <p:spPr>
          <a:xfrm rot="544181">
            <a:off x="6393660" y="2331378"/>
            <a:ext cx="1327175" cy="370828"/>
          </a:xfrm>
          <a:prstGeom prst="rect">
            <a:avLst/>
          </a:prstGeom>
        </p:spPr>
      </p:pic>
      <p:sp>
        <p:nvSpPr>
          <p:cNvPr id="8" name="Tekstvak 7">
            <a:extLst>
              <a:ext uri="{FF2B5EF4-FFF2-40B4-BE49-F238E27FC236}">
                <a16:creationId xmlns:a16="http://schemas.microsoft.com/office/drawing/2014/main" id="{4A012956-C1D6-7245-A123-2826C0D5E151}"/>
              </a:ext>
            </a:extLst>
          </p:cNvPr>
          <p:cNvSpPr txBox="1"/>
          <p:nvPr/>
        </p:nvSpPr>
        <p:spPr>
          <a:xfrm>
            <a:off x="466545" y="4070502"/>
            <a:ext cx="2733857" cy="400110"/>
          </a:xfrm>
          <a:prstGeom prst="rect">
            <a:avLst/>
          </a:prstGeom>
          <a:solidFill>
            <a:srgbClr val="F9B146"/>
          </a:solidFill>
        </p:spPr>
        <p:txBody>
          <a:bodyPr wrap="square" rtlCol="0">
            <a:spAutoFit/>
          </a:bodyPr>
          <a:lstStyle/>
          <a:p>
            <a:r>
              <a:rPr lang="nl-NL" sz="2000" b="1" dirty="0">
                <a:solidFill>
                  <a:schemeClr val="bg1"/>
                </a:solidFill>
              </a:rPr>
              <a:t>voorbeeld begroting PO</a:t>
            </a:r>
          </a:p>
        </p:txBody>
      </p:sp>
      <p:pic>
        <p:nvPicPr>
          <p:cNvPr id="6" name="Afbeelding 5" descr="Afbeelding met tafel&#10;&#10;Automatisch gegenereerde beschrijving">
            <a:extLst>
              <a:ext uri="{FF2B5EF4-FFF2-40B4-BE49-F238E27FC236}">
                <a16:creationId xmlns:a16="http://schemas.microsoft.com/office/drawing/2014/main" id="{32EFFD3C-4142-424C-9AE8-94356623D254}"/>
              </a:ext>
            </a:extLst>
          </p:cNvPr>
          <p:cNvPicPr>
            <a:picLocks noChangeAspect="1"/>
          </p:cNvPicPr>
          <p:nvPr/>
        </p:nvPicPr>
        <p:blipFill>
          <a:blip r:embed="rId5"/>
          <a:stretch>
            <a:fillRect/>
          </a:stretch>
        </p:blipFill>
        <p:spPr>
          <a:xfrm>
            <a:off x="3411067" y="625683"/>
            <a:ext cx="8661400" cy="5359400"/>
          </a:xfrm>
          <a:prstGeom prst="rect">
            <a:avLst/>
          </a:prstGeom>
        </p:spPr>
      </p:pic>
    </p:spTree>
    <p:extLst>
      <p:ext uri="{BB962C8B-B14F-4D97-AF65-F5344CB8AC3E}">
        <p14:creationId xmlns:p14="http://schemas.microsoft.com/office/powerpoint/2010/main" val="2941361628"/>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Afbeelding 11" descr="Afbeelding met tekst&#10;&#10;Automatisch gegenereerde beschrijving">
            <a:extLst>
              <a:ext uri="{FF2B5EF4-FFF2-40B4-BE49-F238E27FC236}">
                <a16:creationId xmlns:a16="http://schemas.microsoft.com/office/drawing/2014/main" id="{0919BE17-75C6-A64B-B71C-EC73DD252007}"/>
              </a:ext>
            </a:extLst>
          </p:cNvPr>
          <p:cNvPicPr>
            <a:picLocks noChangeAspect="1"/>
          </p:cNvPicPr>
          <p:nvPr/>
        </p:nvPicPr>
        <p:blipFill>
          <a:blip r:embed="rId3"/>
          <a:stretch>
            <a:fillRect/>
          </a:stretch>
        </p:blipFill>
        <p:spPr>
          <a:xfrm rot="544181">
            <a:off x="6372498" y="2358021"/>
            <a:ext cx="1332000" cy="372177"/>
          </a:xfrm>
          <a:prstGeom prst="rect">
            <a:avLst/>
          </a:prstGeom>
        </p:spPr>
      </p:pic>
      <p:sp useBgFill="1">
        <p:nvSpPr>
          <p:cNvPr id="14" name="Rectangle 13">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tekst, binnen, plafond, vloer&#10;&#10;Automatisch gegenereerde beschrijving">
            <a:extLst>
              <a:ext uri="{FF2B5EF4-FFF2-40B4-BE49-F238E27FC236}">
                <a16:creationId xmlns:a16="http://schemas.microsoft.com/office/drawing/2014/main" id="{2DEA7F52-3741-D045-941F-1628C3F5980E}"/>
              </a:ext>
            </a:extLst>
          </p:cNvPr>
          <p:cNvPicPr>
            <a:picLocks noChangeAspect="1"/>
          </p:cNvPicPr>
          <p:nvPr/>
        </p:nvPicPr>
        <p:blipFill rotWithShape="1">
          <a:blip r:embed="rId4"/>
          <a:srcRect l="3716" t="9091" r="31648"/>
          <a:stretch/>
        </p:blipFill>
        <p:spPr>
          <a:xfrm>
            <a:off x="3523488" y="10"/>
            <a:ext cx="8668512" cy="6857990"/>
          </a:xfrm>
          <a:prstGeom prst="rect">
            <a:avLst/>
          </a:prstGeom>
        </p:spPr>
      </p:pic>
      <p:sp>
        <p:nvSpPr>
          <p:cNvPr id="16" name="Rectangle 15">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95CD1E1C-F683-F342-B8BC-138636D051DD}"/>
              </a:ext>
            </a:extLst>
          </p:cNvPr>
          <p:cNvSpPr>
            <a:spLocks noGrp="1"/>
          </p:cNvSpPr>
          <p:nvPr>
            <p:ph type="title"/>
          </p:nvPr>
        </p:nvSpPr>
        <p:spPr>
          <a:xfrm>
            <a:off x="265456" y="655233"/>
            <a:ext cx="3376378" cy="4032898"/>
          </a:xfrm>
        </p:spPr>
        <p:txBody>
          <a:bodyPr vert="horz" lIns="91440" tIns="45720" rIns="91440" bIns="45720" rtlCol="0" anchor="t">
            <a:normAutofit fontScale="90000"/>
          </a:bodyPr>
          <a:lstStyle/>
          <a:p>
            <a:pPr>
              <a:lnSpc>
                <a:spcPct val="100000"/>
              </a:lnSpc>
            </a:pPr>
            <a:r>
              <a:rPr lang="en-US" sz="2000" b="1" dirty="0" err="1">
                <a:solidFill>
                  <a:srgbClr val="F9B146"/>
                </a:solidFill>
              </a:rPr>
              <a:t>Suggesties</a:t>
            </a:r>
            <a:r>
              <a:rPr lang="en-US" sz="2000" b="1" dirty="0">
                <a:solidFill>
                  <a:srgbClr val="F9B146"/>
                </a:solidFill>
              </a:rPr>
              <a:t> …..</a:t>
            </a:r>
            <a:br>
              <a:rPr lang="en-US" sz="2000" dirty="0"/>
            </a:br>
            <a:r>
              <a:rPr lang="nl-NL" sz="2000" dirty="0"/>
              <a:t>i. fonds ‘misgelopen OB’</a:t>
            </a:r>
            <a:br>
              <a:rPr lang="nl-NL" sz="2000" dirty="0"/>
            </a:br>
            <a:r>
              <a:rPr lang="nl-NL" sz="2000" dirty="0"/>
              <a:t>ii. Ouders stimuleren toch …</a:t>
            </a:r>
            <a:br>
              <a:rPr lang="nl-NL" sz="2000" dirty="0"/>
            </a:br>
            <a:r>
              <a:rPr lang="nl-NL" sz="2000" dirty="0"/>
              <a:t>iii. OB inkomens afhankelijk iv. </a:t>
            </a:r>
            <a:br>
              <a:rPr lang="nl-NL" sz="2000" dirty="0"/>
            </a:br>
            <a:r>
              <a:rPr lang="nl-NL" sz="2000" dirty="0"/>
              <a:t>v. Spaarprogramma</a:t>
            </a:r>
            <a:br>
              <a:rPr lang="nl-NL" sz="2000" dirty="0"/>
            </a:br>
            <a:r>
              <a:rPr lang="nl-NL" sz="2000" dirty="0"/>
              <a:t>vi. Uitzondering voor vakinhoudelijk aanbod buiten les</a:t>
            </a:r>
            <a:br>
              <a:rPr lang="nl-NL" sz="2000" dirty="0"/>
            </a:br>
            <a:r>
              <a:rPr lang="nl-NL" sz="2000" dirty="0"/>
              <a:t>vii. Budget overheid per school</a:t>
            </a:r>
            <a:br>
              <a:rPr lang="nl-NL" sz="2000" dirty="0"/>
            </a:br>
            <a:r>
              <a:rPr lang="nl-NL" sz="2000" dirty="0"/>
              <a:t>viii. Budget voor niet daadkrachtige ouders</a:t>
            </a:r>
            <a:br>
              <a:rPr lang="nl-NL" sz="2000" dirty="0"/>
            </a:br>
            <a:r>
              <a:rPr lang="nl-NL" sz="2000" dirty="0"/>
              <a:t>ix. Sponsoring / externe begunstigers</a:t>
            </a:r>
            <a:br>
              <a:rPr lang="nl-NL" sz="2000" dirty="0"/>
            </a:br>
            <a:r>
              <a:rPr lang="nl-NL" sz="2000" dirty="0"/>
              <a:t>x. CJP flink uitbreiden</a:t>
            </a:r>
            <a:br>
              <a:rPr lang="nl-NL" sz="2000" dirty="0"/>
            </a:br>
            <a:r>
              <a:rPr lang="nl-NL" sz="2000" dirty="0"/>
              <a:t>xi. Opstand van ouders</a:t>
            </a:r>
            <a:br>
              <a:rPr lang="nl-NL" sz="2000" dirty="0"/>
            </a:br>
            <a:endParaRPr lang="nl-NL" sz="2000" dirty="0"/>
          </a:p>
        </p:txBody>
      </p:sp>
      <p:sp>
        <p:nvSpPr>
          <p:cNvPr id="18" name="Rectangle 1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 name="Tijdelijke aanduiding voor inhoud 4" descr="Afbeelding met tekst, binnen, plafond, vloer&#10;&#10;Automatisch gegenereerde beschrijving">
            <a:extLst>
              <a:ext uri="{FF2B5EF4-FFF2-40B4-BE49-F238E27FC236}">
                <a16:creationId xmlns:a16="http://schemas.microsoft.com/office/drawing/2014/main" id="{CEAEB198-213F-1C4A-8AAE-87C1A69B2678}"/>
              </a:ext>
            </a:extLst>
          </p:cNvPr>
          <p:cNvPicPr>
            <a:picLocks noChangeAspect="1"/>
          </p:cNvPicPr>
          <p:nvPr/>
        </p:nvPicPr>
        <p:blipFill rotWithShape="1">
          <a:blip r:embed="rId4"/>
          <a:srcRect l="3716" t="9091" r="31648"/>
          <a:stretch/>
        </p:blipFill>
        <p:spPr>
          <a:xfrm>
            <a:off x="3518238" y="2689"/>
            <a:ext cx="8668512" cy="6857990"/>
          </a:xfrm>
          <a:prstGeom prst="rect">
            <a:avLst/>
          </a:prstGeom>
        </p:spPr>
      </p:pic>
      <p:pic>
        <p:nvPicPr>
          <p:cNvPr id="4" name="Afbeelding 3" descr="Afbeelding met tekst&#10;&#10;Automatisch gegenereerde beschrijving">
            <a:extLst>
              <a:ext uri="{FF2B5EF4-FFF2-40B4-BE49-F238E27FC236}">
                <a16:creationId xmlns:a16="http://schemas.microsoft.com/office/drawing/2014/main" id="{1E48F6F6-7C4E-0445-A94A-C25E3A741D27}"/>
              </a:ext>
            </a:extLst>
          </p:cNvPr>
          <p:cNvPicPr>
            <a:picLocks noChangeAspect="1"/>
          </p:cNvPicPr>
          <p:nvPr/>
        </p:nvPicPr>
        <p:blipFill>
          <a:blip r:embed="rId3"/>
          <a:stretch>
            <a:fillRect/>
          </a:stretch>
        </p:blipFill>
        <p:spPr>
          <a:xfrm rot="544181">
            <a:off x="6393660" y="2331378"/>
            <a:ext cx="1327175" cy="370828"/>
          </a:xfrm>
          <a:prstGeom prst="rect">
            <a:avLst/>
          </a:prstGeom>
        </p:spPr>
      </p:pic>
      <p:sp>
        <p:nvSpPr>
          <p:cNvPr id="9" name="Content Placeholder 8">
            <a:extLst>
              <a:ext uri="{FF2B5EF4-FFF2-40B4-BE49-F238E27FC236}">
                <a16:creationId xmlns:a16="http://schemas.microsoft.com/office/drawing/2014/main" id="{8BA31A10-9E1D-4E2D-B71B-8A50FEE33B30}"/>
              </a:ext>
            </a:extLst>
          </p:cNvPr>
          <p:cNvSpPr>
            <a:spLocks noGrp="1"/>
          </p:cNvSpPr>
          <p:nvPr>
            <p:ph idx="1"/>
          </p:nvPr>
        </p:nvSpPr>
        <p:spPr>
          <a:xfrm>
            <a:off x="323434" y="4927300"/>
            <a:ext cx="3376378" cy="1208141"/>
          </a:xfrm>
        </p:spPr>
        <p:txBody>
          <a:bodyPr vert="horz" lIns="91440" tIns="45720" rIns="91440" bIns="45720" rtlCol="0">
            <a:normAutofit fontScale="85000" lnSpcReduction="10000"/>
          </a:bodyPr>
          <a:lstStyle/>
          <a:p>
            <a:pPr marL="0" indent="0">
              <a:buNone/>
            </a:pPr>
            <a:r>
              <a:rPr lang="en-US" sz="2400" b="1" dirty="0" err="1">
                <a:solidFill>
                  <a:srgbClr val="F9B146"/>
                </a:solidFill>
              </a:rPr>
              <a:t>Roep</a:t>
            </a:r>
            <a:r>
              <a:rPr lang="en-US" sz="2400" b="1" dirty="0">
                <a:solidFill>
                  <a:srgbClr val="F9B146"/>
                </a:solidFill>
              </a:rPr>
              <a:t>:</a:t>
            </a:r>
          </a:p>
          <a:p>
            <a:pPr marL="0" indent="0">
              <a:buNone/>
            </a:pPr>
            <a:r>
              <a:rPr lang="en-US" sz="2400" b="1" dirty="0" err="1">
                <a:solidFill>
                  <a:srgbClr val="F9B146"/>
                </a:solidFill>
              </a:rPr>
              <a:t>Voorkom</a:t>
            </a:r>
            <a:r>
              <a:rPr lang="en-US" sz="2400" b="1" dirty="0">
                <a:solidFill>
                  <a:srgbClr val="F9B146"/>
                </a:solidFill>
              </a:rPr>
              <a:t> </a:t>
            </a:r>
            <a:r>
              <a:rPr lang="en-US" sz="2400" b="1" dirty="0" err="1">
                <a:solidFill>
                  <a:srgbClr val="F9B146"/>
                </a:solidFill>
              </a:rPr>
              <a:t>verschraling</a:t>
            </a:r>
            <a:r>
              <a:rPr lang="en-US" sz="2400" b="1" dirty="0">
                <a:solidFill>
                  <a:srgbClr val="F9B146"/>
                </a:solidFill>
              </a:rPr>
              <a:t>!!</a:t>
            </a:r>
          </a:p>
          <a:p>
            <a:pPr marL="0" indent="0">
              <a:buNone/>
            </a:pPr>
            <a:r>
              <a:rPr lang="en-US" sz="2400" b="1" dirty="0" err="1">
                <a:solidFill>
                  <a:srgbClr val="F9B146"/>
                </a:solidFill>
              </a:rPr>
              <a:t>Dit</a:t>
            </a:r>
            <a:r>
              <a:rPr lang="en-US" sz="2400" b="1" dirty="0">
                <a:solidFill>
                  <a:srgbClr val="F9B146"/>
                </a:solidFill>
              </a:rPr>
              <a:t> is </a:t>
            </a:r>
            <a:r>
              <a:rPr lang="en-US" sz="2400" b="1" dirty="0" err="1">
                <a:solidFill>
                  <a:srgbClr val="F9B146"/>
                </a:solidFill>
              </a:rPr>
              <a:t>een</a:t>
            </a:r>
            <a:r>
              <a:rPr lang="en-US" sz="2400" b="1" dirty="0">
                <a:solidFill>
                  <a:srgbClr val="F9B146"/>
                </a:solidFill>
              </a:rPr>
              <a:t> </a:t>
            </a:r>
            <a:r>
              <a:rPr lang="en-US" sz="2400" b="1" dirty="0" err="1">
                <a:solidFill>
                  <a:srgbClr val="F9B146"/>
                </a:solidFill>
              </a:rPr>
              <a:t>gecreëerd</a:t>
            </a:r>
            <a:r>
              <a:rPr lang="en-US" sz="2400" b="1" dirty="0">
                <a:solidFill>
                  <a:srgbClr val="F9B146"/>
                </a:solidFill>
              </a:rPr>
              <a:t> </a:t>
            </a:r>
            <a:r>
              <a:rPr lang="en-US" sz="2400" b="1" dirty="0" err="1">
                <a:solidFill>
                  <a:srgbClr val="F9B146"/>
                </a:solidFill>
              </a:rPr>
              <a:t>probleem</a:t>
            </a:r>
            <a:endParaRPr lang="nl-NL" sz="1600" dirty="0"/>
          </a:p>
        </p:txBody>
      </p:sp>
    </p:spTree>
    <p:extLst>
      <p:ext uri="{BB962C8B-B14F-4D97-AF65-F5344CB8AC3E}">
        <p14:creationId xmlns:p14="http://schemas.microsoft.com/office/powerpoint/2010/main" val="91239257"/>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325</TotalTime>
  <Words>541</Words>
  <Application>Microsoft Macintosh PowerPoint</Application>
  <PresentationFormat>Breedbeeld</PresentationFormat>
  <Paragraphs>35</Paragraphs>
  <Slides>5</Slides>
  <Notes>4</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5</vt:i4>
      </vt:variant>
    </vt:vector>
  </HeadingPairs>
  <TitlesOfParts>
    <vt:vector size="9" baseType="lpstr">
      <vt:lpstr>Arial</vt:lpstr>
      <vt:lpstr>Calibri</vt:lpstr>
      <vt:lpstr>Calibri Light</vt:lpstr>
      <vt:lpstr>Kantoorthema</vt:lpstr>
      <vt:lpstr>                         BGV-webcafé | Wie betaalt de rekening.</vt:lpstr>
      <vt:lpstr>Wie betaalt de rekening?</vt:lpstr>
      <vt:lpstr>Aanscherping van de bestaande wet per 1 aug. 2021: Voor welk probleem is dit de oplossing?</vt:lpstr>
      <vt:lpstr>PowerPoint-presentatie</vt:lpstr>
      <vt:lpstr>Suggesties ….. i. fonds ‘misgelopen OB’ ii. Ouders stimuleren toch … iii. OB inkomens afhankelijk iv.  v. Spaarprogramma vi. Uitzondering voor vakinhoudelijk aanbod buiten les vii. Budget overheid per school viii. Budget voor niet daadkrachtige ouders ix. Sponsoring / externe begunstigers x. CJP flink uitbreiden xi. Opstand van ouders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BGV-webcafé | Pecunia non olet.</dc:title>
  <dc:creator>Annemieke van der Plaat</dc:creator>
  <cp:lastModifiedBy>Annemieke van der Plaat</cp:lastModifiedBy>
  <cp:revision>5</cp:revision>
  <dcterms:created xsi:type="dcterms:W3CDTF">2021-03-10T11:46:50Z</dcterms:created>
  <dcterms:modified xsi:type="dcterms:W3CDTF">2022-06-29T16:33:26Z</dcterms:modified>
</cp:coreProperties>
</file>