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62" r:id="rId3"/>
    <p:sldId id="261" r:id="rId4"/>
    <p:sldId id="263" r:id="rId5"/>
    <p:sldId id="264" r:id="rId6"/>
    <p:sldId id="268" r:id="rId7"/>
    <p:sldId id="269" r:id="rId8"/>
    <p:sldId id="257" r:id="rId9"/>
    <p:sldId id="259" r:id="rId10"/>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2914B"/>
    <a:srgbClr val="F9B14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29ABA1-4952-6B46-A904-CD0335A9D775}" v="3" dt="2023-01-16T08:34:19.1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017"/>
    <p:restoredTop sz="67490"/>
  </p:normalViewPr>
  <p:slideViewPr>
    <p:cSldViewPr snapToGrid="0" snapToObjects="1">
      <p:cViewPr varScale="1">
        <p:scale>
          <a:sx n="79" d="100"/>
          <a:sy n="79" d="100"/>
        </p:scale>
        <p:origin x="122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emieke van der Plaat" userId="b75910482db99c6e" providerId="LiveId" clId="{A829ABA1-4952-6B46-A904-CD0335A9D775}"/>
    <pc:docChg chg="custSel modSld">
      <pc:chgData name="Annemieke van der Plaat" userId="b75910482db99c6e" providerId="LiveId" clId="{A829ABA1-4952-6B46-A904-CD0335A9D775}" dt="2023-01-16T08:35:17.432" v="1244" actId="20577"/>
      <pc:docMkLst>
        <pc:docMk/>
      </pc:docMkLst>
      <pc:sldChg chg="addSp modSp mod modNotesTx">
        <pc:chgData name="Annemieke van der Plaat" userId="b75910482db99c6e" providerId="LiveId" clId="{A829ABA1-4952-6B46-A904-CD0335A9D775}" dt="2023-01-16T08:02:32.598" v="139" actId="20577"/>
        <pc:sldMkLst>
          <pc:docMk/>
          <pc:sldMk cId="809312016" sldId="256"/>
        </pc:sldMkLst>
        <pc:picChg chg="add mod">
          <ac:chgData name="Annemieke van der Plaat" userId="b75910482db99c6e" providerId="LiveId" clId="{A829ABA1-4952-6B46-A904-CD0335A9D775}" dt="2023-01-06T16:55:17.616" v="33" actId="1036"/>
          <ac:picMkLst>
            <pc:docMk/>
            <pc:sldMk cId="809312016" sldId="256"/>
            <ac:picMk id="4" creationId="{BEBCC4DC-B9A2-1FAB-EBB2-A2EC260F39FE}"/>
          </ac:picMkLst>
        </pc:picChg>
        <pc:picChg chg="mod">
          <ac:chgData name="Annemieke van der Plaat" userId="b75910482db99c6e" providerId="LiveId" clId="{A829ABA1-4952-6B46-A904-CD0335A9D775}" dt="2022-12-08T10:32:51.203" v="22" actId="1035"/>
          <ac:picMkLst>
            <pc:docMk/>
            <pc:sldMk cId="809312016" sldId="256"/>
            <ac:picMk id="5" creationId="{CA4A527A-F959-ED4E-8020-70146BB9708A}"/>
          </ac:picMkLst>
        </pc:picChg>
      </pc:sldChg>
      <pc:sldChg chg="modNotesTx">
        <pc:chgData name="Annemieke van der Plaat" userId="b75910482db99c6e" providerId="LiveId" clId="{A829ABA1-4952-6B46-A904-CD0335A9D775}" dt="2022-12-08T19:15:03.156" v="27"/>
        <pc:sldMkLst>
          <pc:docMk/>
          <pc:sldMk cId="3354312981" sldId="257"/>
        </pc:sldMkLst>
      </pc:sldChg>
      <pc:sldChg chg="modNotesTx">
        <pc:chgData name="Annemieke van der Plaat" userId="b75910482db99c6e" providerId="LiveId" clId="{A829ABA1-4952-6B46-A904-CD0335A9D775}" dt="2023-01-16T08:27:00.055" v="775" actId="6549"/>
        <pc:sldMkLst>
          <pc:docMk/>
          <pc:sldMk cId="2941361628" sldId="261"/>
        </pc:sldMkLst>
      </pc:sldChg>
      <pc:sldChg chg="modNotesTx">
        <pc:chgData name="Annemieke van der Plaat" userId="b75910482db99c6e" providerId="LiveId" clId="{A829ABA1-4952-6B46-A904-CD0335A9D775}" dt="2022-12-08T19:17:24.388" v="30"/>
        <pc:sldMkLst>
          <pc:docMk/>
          <pc:sldMk cId="5264731" sldId="262"/>
        </pc:sldMkLst>
      </pc:sldChg>
      <pc:sldChg chg="modNotesTx">
        <pc:chgData name="Annemieke van der Plaat" userId="b75910482db99c6e" providerId="LiveId" clId="{A829ABA1-4952-6B46-A904-CD0335A9D775}" dt="2023-01-16T08:32:34.204" v="1223" actId="20577"/>
        <pc:sldMkLst>
          <pc:docMk/>
          <pc:sldMk cId="644576321" sldId="263"/>
        </pc:sldMkLst>
      </pc:sldChg>
      <pc:sldChg chg="modSp mod modNotesTx">
        <pc:chgData name="Annemieke van der Plaat" userId="b75910482db99c6e" providerId="LiveId" clId="{A829ABA1-4952-6B46-A904-CD0335A9D775}" dt="2023-01-16T08:35:17.432" v="1244" actId="20577"/>
        <pc:sldMkLst>
          <pc:docMk/>
          <pc:sldMk cId="2795368428" sldId="264"/>
        </pc:sldMkLst>
        <pc:spChg chg="mod">
          <ac:chgData name="Annemieke van der Plaat" userId="b75910482db99c6e" providerId="LiveId" clId="{A829ABA1-4952-6B46-A904-CD0335A9D775}" dt="2023-01-16T08:33:44.443" v="1237" actId="20577"/>
          <ac:spMkLst>
            <pc:docMk/>
            <pc:sldMk cId="2795368428" sldId="264"/>
            <ac:spMk id="3" creationId="{00C5DEA3-64BE-ABBB-214B-F0C14CB07A12}"/>
          </ac:spMkLst>
        </pc:spChg>
      </pc:sldChg>
      <pc:sldChg chg="modNotesTx">
        <pc:chgData name="Annemieke van der Plaat" userId="b75910482db99c6e" providerId="LiveId" clId="{A829ABA1-4952-6B46-A904-CD0335A9D775}" dt="2023-01-16T08:34:35.379" v="1242"/>
        <pc:sldMkLst>
          <pc:docMk/>
          <pc:sldMk cId="2998832356" sldId="26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E721C0-54B7-294D-84DD-5F22E415FBDF}" type="datetimeFigureOut">
              <a:rPr lang="nl-NL" smtClean="0"/>
              <a:t>16-01-2023</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D62CB4-E611-BA46-B0D7-A3B61B2BD829}" type="slidenum">
              <a:rPr lang="nl-NL" smtClean="0"/>
              <a:t>‹nr.›</a:t>
            </a:fld>
            <a:endParaRPr lang="nl-NL"/>
          </a:p>
        </p:txBody>
      </p:sp>
    </p:spTree>
    <p:extLst>
      <p:ext uri="{BB962C8B-B14F-4D97-AF65-F5344CB8AC3E}">
        <p14:creationId xmlns:p14="http://schemas.microsoft.com/office/powerpoint/2010/main" val="480749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rijksoverheid.nl/documenten/kamerstukken/2022/11/21/kamerbrief-inzake-examens-2023"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8" Type="http://schemas.openxmlformats.org/officeDocument/2006/relationships/hyperlink" Target="NULL" TargetMode="External"/><Relationship Id="rId3" Type="http://schemas.openxmlformats.org/officeDocument/2006/relationships/hyperlink" Target="NULL" TargetMode="External"/><Relationship Id="rId7" Type="http://schemas.openxmlformats.org/officeDocument/2006/relationships/hyperlink" Target="NULL" TargetMode="External"/><Relationship Id="rId12" Type="http://schemas.openxmlformats.org/officeDocument/2006/relationships/hyperlink" Target="NULL" TargetMode="External"/><Relationship Id="rId2" Type="http://schemas.openxmlformats.org/officeDocument/2006/relationships/slide" Target="../slides/slide2.xml"/><Relationship Id="rId1" Type="http://schemas.openxmlformats.org/officeDocument/2006/relationships/notesMaster" Target="../notesMasters/notesMaster1.xml"/><Relationship Id="rId6" Type="http://schemas.openxmlformats.org/officeDocument/2006/relationships/hyperlink" Target="NULL" TargetMode="External"/><Relationship Id="rId11" Type="http://schemas.openxmlformats.org/officeDocument/2006/relationships/hyperlink" Target="NULL" TargetMode="External"/><Relationship Id="rId5" Type="http://schemas.openxmlformats.org/officeDocument/2006/relationships/hyperlink" Target="NULL" TargetMode="External"/><Relationship Id="rId10" Type="http://schemas.openxmlformats.org/officeDocument/2006/relationships/hyperlink" Target="NULL" TargetMode="External"/><Relationship Id="rId4" Type="http://schemas.openxmlformats.org/officeDocument/2006/relationships/hyperlink" Target="NULL" TargetMode="External"/><Relationship Id="rId9" Type="http://schemas.openxmlformats.org/officeDocument/2006/relationships/hyperlink" Target="NULL"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mailto:scr@huygenslyceum.nl" TargetMode="External"/><Relationship Id="rId2" Type="http://schemas.openxmlformats.org/officeDocument/2006/relationships/slide" Target="../slides/slide8.xml"/><Relationship Id="rId1" Type="http://schemas.openxmlformats.org/officeDocument/2006/relationships/notesMaster" Target="../notesMasters/notesMaster1.xml"/><Relationship Id="rId5" Type="http://schemas.openxmlformats.org/officeDocument/2006/relationships/hyperlink" Target="https://oudersenonderwijs.nl/nieuws/discussie-vrijwillige-ouderbijdrage-nieuwe-wegen-om-wat-te-doen-aan-kansenongelijkheid/" TargetMode="External"/><Relationship Id="rId4" Type="http://schemas.openxmlformats.org/officeDocument/2006/relationships/hyperlink" Target="https://aka.ms/LearnAboutSenderIdentification" TargetMode="Externa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gn="ctr"/>
            <a:r>
              <a:rPr lang="nl-NL" b="1" i="0" u="none" strike="noStrike" dirty="0">
                <a:solidFill>
                  <a:srgbClr val="222222"/>
                </a:solidFill>
                <a:effectLst/>
                <a:latin typeface="Helvetica" pitchFamily="2" charset="0"/>
              </a:rPr>
              <a:t>BGV-</a:t>
            </a:r>
            <a:r>
              <a:rPr lang="nl-NL" b="1" i="0" u="none" strike="noStrike" dirty="0" err="1">
                <a:solidFill>
                  <a:srgbClr val="222222"/>
                </a:solidFill>
                <a:effectLst/>
                <a:latin typeface="Helvetica" pitchFamily="2" charset="0"/>
              </a:rPr>
              <a:t>Webcafé</a:t>
            </a:r>
            <a:r>
              <a:rPr lang="nl-NL" b="1" i="0" u="none" strike="noStrike" dirty="0">
                <a:solidFill>
                  <a:srgbClr val="222222"/>
                </a:solidFill>
                <a:effectLst/>
                <a:latin typeface="Helvetica" pitchFamily="2" charset="0"/>
              </a:rPr>
              <a:t> van Post-Corona tot Pre-CE</a:t>
            </a:r>
          </a:p>
          <a:p>
            <a:pPr algn="l"/>
            <a:r>
              <a:rPr lang="nl-NL" b="0" i="0" u="none" strike="noStrike" dirty="0">
                <a:solidFill>
                  <a:srgbClr val="757575"/>
                </a:solidFill>
                <a:effectLst/>
                <a:latin typeface="Helvetica" pitchFamily="2" charset="0"/>
              </a:rPr>
              <a:t>In dit </a:t>
            </a:r>
            <a:r>
              <a:rPr lang="nl-NL" b="0" i="0" u="none" strike="noStrike" dirty="0" err="1">
                <a:solidFill>
                  <a:srgbClr val="757575"/>
                </a:solidFill>
                <a:effectLst/>
                <a:latin typeface="Helvetica" pitchFamily="2" charset="0"/>
              </a:rPr>
              <a:t>webcafé</a:t>
            </a:r>
            <a:r>
              <a:rPr lang="nl-NL" b="0" i="0" u="none" strike="noStrike" dirty="0">
                <a:solidFill>
                  <a:srgbClr val="757575"/>
                </a:solidFill>
                <a:effectLst/>
                <a:latin typeface="Helvetica" pitchFamily="2" charset="0"/>
              </a:rPr>
              <a:t> bespreken we twee m</a:t>
            </a:r>
            <a:r>
              <a:rPr lang="nl-NL" b="0" i="0" u="none" strike="noStrike" dirty="0">
                <a:solidFill>
                  <a:srgbClr val="000000"/>
                </a:solidFill>
                <a:effectLst/>
                <a:latin typeface="Helvetica" pitchFamily="2" charset="0"/>
              </a:rPr>
              <a:t>et</a:t>
            </a:r>
            <a:r>
              <a:rPr lang="nl-NL" b="0" i="0" u="none" strike="noStrike" dirty="0">
                <a:solidFill>
                  <a:srgbClr val="757575"/>
                </a:solidFill>
                <a:effectLst/>
                <a:latin typeface="Helvetica" pitchFamily="2" charset="0"/>
              </a:rPr>
              <a:t> elkaar verwante thema’s:</a:t>
            </a:r>
          </a:p>
          <a:p>
            <a:pPr algn="l">
              <a:buFont typeface="Arial" panose="020B0604020202020204" pitchFamily="34" charset="0"/>
              <a:buChar char="•"/>
            </a:pPr>
            <a:r>
              <a:rPr lang="nl-NL" b="1" i="0" u="none" strike="noStrike" dirty="0">
                <a:solidFill>
                  <a:srgbClr val="757575"/>
                </a:solidFill>
                <a:effectLst/>
                <a:latin typeface="Helvetica" pitchFamily="2" charset="0"/>
              </a:rPr>
              <a:t>Post-Corona: de gevolgen van Corona werken nog steeds door in ons onderwijs. </a:t>
            </a:r>
            <a:r>
              <a:rPr lang="nl-NL" b="0" i="0" u="none" strike="noStrike" dirty="0">
                <a:solidFill>
                  <a:srgbClr val="757575"/>
                </a:solidFill>
                <a:effectLst/>
                <a:latin typeface="Helvetica" pitchFamily="2" charset="0"/>
              </a:rPr>
              <a:t>Welke zorgen leven bij u op school in alle klassen? Wat do</a:t>
            </a:r>
            <a:r>
              <a:rPr lang="nl-NL" b="0" i="0" u="none" strike="noStrike" dirty="0">
                <a:solidFill>
                  <a:srgbClr val="000000"/>
                </a:solidFill>
                <a:effectLst/>
                <a:latin typeface="Helvetica" pitchFamily="2" charset="0"/>
              </a:rPr>
              <a:t>et</a:t>
            </a:r>
            <a:r>
              <a:rPr lang="nl-NL" b="0" i="0" u="none" strike="noStrike" dirty="0">
                <a:solidFill>
                  <a:srgbClr val="757575"/>
                </a:solidFill>
                <a:effectLst/>
                <a:latin typeface="Helvetica" pitchFamily="2" charset="0"/>
              </a:rPr>
              <a:t> u dit jaar aan extra ondersteuning (al dan ni</a:t>
            </a:r>
            <a:r>
              <a:rPr lang="nl-NL" b="0" i="0" u="none" strike="noStrike" dirty="0">
                <a:solidFill>
                  <a:srgbClr val="000000"/>
                </a:solidFill>
                <a:effectLst/>
                <a:latin typeface="Helvetica" pitchFamily="2" charset="0"/>
              </a:rPr>
              <a:t>et</a:t>
            </a:r>
            <a:r>
              <a:rPr lang="nl-NL" b="0" i="0" u="none" strike="noStrike" dirty="0">
                <a:solidFill>
                  <a:srgbClr val="757575"/>
                </a:solidFill>
                <a:effectLst/>
                <a:latin typeface="Helvetica" pitchFamily="2" charset="0"/>
              </a:rPr>
              <a:t> m</a:t>
            </a:r>
            <a:r>
              <a:rPr lang="nl-NL" b="0" i="0" u="none" strike="noStrike" dirty="0">
                <a:solidFill>
                  <a:srgbClr val="000000"/>
                </a:solidFill>
                <a:effectLst/>
                <a:latin typeface="Helvetica" pitchFamily="2" charset="0"/>
              </a:rPr>
              <a:t>et</a:t>
            </a:r>
            <a:r>
              <a:rPr lang="nl-NL" b="0" i="0" u="none" strike="noStrike" dirty="0">
                <a:solidFill>
                  <a:srgbClr val="757575"/>
                </a:solidFill>
                <a:effectLst/>
                <a:latin typeface="Helvetica" pitchFamily="2" charset="0"/>
              </a:rPr>
              <a:t> de NPO-gelden)?</a:t>
            </a:r>
          </a:p>
          <a:p>
            <a:pPr algn="l">
              <a:buFont typeface="Arial" panose="020B0604020202020204" pitchFamily="34" charset="0"/>
              <a:buChar char="•"/>
            </a:pPr>
            <a:r>
              <a:rPr lang="nl-NL" b="1" i="0" u="none" strike="noStrike" dirty="0">
                <a:solidFill>
                  <a:srgbClr val="757575"/>
                </a:solidFill>
                <a:effectLst/>
                <a:latin typeface="Helvetica" pitchFamily="2" charset="0"/>
              </a:rPr>
              <a:t>Een doenlijk eindexamen GTC en LTC: </a:t>
            </a:r>
            <a:r>
              <a:rPr lang="nl-NL" b="0" i="0" u="none" strike="noStrike" dirty="0">
                <a:solidFill>
                  <a:srgbClr val="757575"/>
                </a:solidFill>
                <a:effectLst/>
                <a:latin typeface="Helvetica" pitchFamily="2" charset="0"/>
              </a:rPr>
              <a:t>De BGV is in gesprek m</a:t>
            </a:r>
            <a:r>
              <a:rPr lang="nl-NL" b="0" i="0" u="none" strike="noStrike" dirty="0">
                <a:solidFill>
                  <a:srgbClr val="000000"/>
                </a:solidFill>
                <a:effectLst/>
                <a:latin typeface="Helvetica" pitchFamily="2" charset="0"/>
              </a:rPr>
              <a:t>et</a:t>
            </a:r>
            <a:r>
              <a:rPr lang="nl-NL" b="0" i="0" u="none" strike="noStrike" dirty="0">
                <a:solidFill>
                  <a:srgbClr val="757575"/>
                </a:solidFill>
                <a:effectLst/>
                <a:latin typeface="Helvetica" pitchFamily="2" charset="0"/>
              </a:rPr>
              <a:t> h</a:t>
            </a:r>
            <a:r>
              <a:rPr lang="nl-NL" b="0" i="0" u="none" strike="noStrike" dirty="0">
                <a:solidFill>
                  <a:srgbClr val="000000"/>
                </a:solidFill>
                <a:effectLst/>
                <a:latin typeface="Helvetica" pitchFamily="2" charset="0"/>
              </a:rPr>
              <a:t>et </a:t>
            </a:r>
            <a:r>
              <a:rPr lang="nl-NL" b="0" i="0" u="none" strike="noStrike" dirty="0" err="1">
                <a:solidFill>
                  <a:srgbClr val="757575"/>
                </a:solidFill>
                <a:effectLst/>
                <a:latin typeface="Helvetica" pitchFamily="2" charset="0"/>
              </a:rPr>
              <a:t>CvTE</a:t>
            </a:r>
            <a:r>
              <a:rPr lang="nl-NL" b="0" i="0" u="none" strike="noStrike" dirty="0">
                <a:solidFill>
                  <a:srgbClr val="757575"/>
                </a:solidFill>
                <a:effectLst/>
                <a:latin typeface="Helvetica" pitchFamily="2" charset="0"/>
              </a:rPr>
              <a:t> een min OCW en heeft samen m</a:t>
            </a:r>
            <a:r>
              <a:rPr lang="nl-NL" b="0" i="0" u="none" strike="noStrike" dirty="0">
                <a:solidFill>
                  <a:srgbClr val="000000"/>
                </a:solidFill>
                <a:effectLst/>
                <a:latin typeface="Helvetica" pitchFamily="2" charset="0"/>
              </a:rPr>
              <a:t>et</a:t>
            </a:r>
            <a:r>
              <a:rPr lang="nl-NL" b="0" i="0" u="none" strike="noStrike" dirty="0">
                <a:solidFill>
                  <a:srgbClr val="757575"/>
                </a:solidFill>
                <a:effectLst/>
                <a:latin typeface="Helvetica" pitchFamily="2" charset="0"/>
              </a:rPr>
              <a:t> de VCN en de SHZG een reactie gestuurd aan Min OCW en </a:t>
            </a:r>
            <a:r>
              <a:rPr lang="nl-NL" b="0" i="0" u="none" strike="noStrike" dirty="0" err="1">
                <a:solidFill>
                  <a:srgbClr val="757575"/>
                </a:solidFill>
                <a:effectLst/>
                <a:latin typeface="Helvetica" pitchFamily="2" charset="0"/>
              </a:rPr>
              <a:t>CvTE</a:t>
            </a:r>
            <a:r>
              <a:rPr lang="nl-NL" b="0" i="0" u="none" strike="noStrike" dirty="0">
                <a:solidFill>
                  <a:srgbClr val="757575"/>
                </a:solidFill>
                <a:effectLst/>
                <a:latin typeface="Helvetica" pitchFamily="2" charset="0"/>
              </a:rPr>
              <a:t>  op de recent bekendgemaakte </a:t>
            </a:r>
            <a:r>
              <a:rPr lang="nl-NL" b="0" i="0" u="sng" strike="noStrike" dirty="0">
                <a:solidFill>
                  <a:srgbClr val="007C89"/>
                </a:solidFill>
                <a:effectLst/>
                <a:latin typeface="Helvetica" pitchFamily="2" charset="0"/>
                <a:hlinkClick r:id="rId3" tooltip="https://www.rijksoverheid.nl/documenten/kamerstukken/2022/11/21/kamerbrief-inzake-examens-2023"/>
              </a:rPr>
              <a:t>aanpassingen voor h</a:t>
            </a:r>
            <a:r>
              <a:rPr lang="nl-NL" b="0" i="0" u="sng" strike="noStrike" dirty="0">
                <a:solidFill>
                  <a:srgbClr val="000000"/>
                </a:solidFill>
                <a:effectLst/>
                <a:latin typeface="Helvetica" pitchFamily="2" charset="0"/>
                <a:hlinkClick r:id="rId3" tooltip="https://www.rijksoverheid.nl/documenten/kamerstukken/2022/11/21/kamerbrief-inzake-examens-2023"/>
              </a:rPr>
              <a:t>et</a:t>
            </a:r>
            <a:r>
              <a:rPr lang="nl-NL" b="0" i="0" u="sng" strike="noStrike" dirty="0">
                <a:solidFill>
                  <a:srgbClr val="007C89"/>
                </a:solidFill>
                <a:effectLst/>
                <a:latin typeface="Helvetica" pitchFamily="2" charset="0"/>
                <a:hlinkClick r:id="rId3" tooltip="https://www.rijksoverheid.nl/documenten/kamerstukken/2022/11/21/kamerbrief-inzake-examens-2023"/>
              </a:rPr>
              <a:t> CE 2023</a:t>
            </a:r>
            <a:r>
              <a:rPr lang="nl-NL" b="0" i="0" u="none" strike="noStrike" dirty="0">
                <a:solidFill>
                  <a:srgbClr val="757575"/>
                </a:solidFill>
                <a:effectLst/>
                <a:latin typeface="Helvetica" pitchFamily="2" charset="0"/>
              </a:rPr>
              <a:t> en volgende jaren. (brief + overzicht suggesties verzonden op 12-12-22).</a:t>
            </a:r>
          </a:p>
          <a:p>
            <a:pPr algn="l">
              <a:buFont typeface="Arial" panose="020B0604020202020204" pitchFamily="34" charset="0"/>
              <a:buChar char="•"/>
            </a:pPr>
            <a:r>
              <a:rPr lang="nl-NL" b="0" i="0" u="none" strike="noStrike" dirty="0">
                <a:solidFill>
                  <a:srgbClr val="757575"/>
                </a:solidFill>
                <a:effectLst/>
                <a:latin typeface="Helvetica" pitchFamily="2" charset="0"/>
              </a:rPr>
              <a:t>In h</a:t>
            </a:r>
            <a:r>
              <a:rPr lang="nl-NL" b="0" i="0" u="none" strike="noStrike" dirty="0">
                <a:solidFill>
                  <a:srgbClr val="000000"/>
                </a:solidFill>
                <a:effectLst/>
                <a:latin typeface="Helvetica" pitchFamily="2" charset="0"/>
              </a:rPr>
              <a:t>et</a:t>
            </a:r>
            <a:r>
              <a:rPr lang="nl-NL" b="0" i="0" u="none" strike="noStrike" dirty="0">
                <a:solidFill>
                  <a:srgbClr val="757575"/>
                </a:solidFill>
                <a:effectLst/>
                <a:latin typeface="Helvetica" pitchFamily="2" charset="0"/>
              </a:rPr>
              <a:t> </a:t>
            </a:r>
            <a:r>
              <a:rPr lang="nl-NL" b="0" i="0" u="none" strike="noStrike" dirty="0" err="1">
                <a:solidFill>
                  <a:srgbClr val="757575"/>
                </a:solidFill>
                <a:effectLst/>
                <a:latin typeface="Helvetica" pitchFamily="2" charset="0"/>
              </a:rPr>
              <a:t>webcafé</a:t>
            </a:r>
            <a:r>
              <a:rPr lang="nl-NL" b="0" i="0" u="none" strike="noStrike" dirty="0">
                <a:solidFill>
                  <a:srgbClr val="757575"/>
                </a:solidFill>
                <a:effectLst/>
                <a:latin typeface="Helvetica" pitchFamily="2" charset="0"/>
              </a:rPr>
              <a:t> bespreken we de stand van zaken en horen graag uw reactie.</a:t>
            </a:r>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1</a:t>
            </a:fld>
            <a:endParaRPr lang="nl-NL"/>
          </a:p>
        </p:txBody>
      </p:sp>
    </p:spTree>
    <p:extLst>
      <p:ext uri="{BB962C8B-B14F-4D97-AF65-F5344CB8AC3E}">
        <p14:creationId xmlns:p14="http://schemas.microsoft.com/office/powerpoint/2010/main" val="42270385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sz="1200" dirty="0">
              <a:latin typeface="+mn-lt"/>
            </a:endParaRPr>
          </a:p>
          <a:p>
            <a:r>
              <a:rPr lang="nl-NL" dirty="0"/>
              <a:t>Kamerbrief + stukken</a:t>
            </a:r>
          </a:p>
          <a:p>
            <a:r>
              <a:rPr lang="nl-NL" dirty="0" err="1"/>
              <a:t>https</a:t>
            </a:r>
            <a:r>
              <a:rPr lang="nl-NL" dirty="0"/>
              <a:t>://</a:t>
            </a:r>
            <a:r>
              <a:rPr lang="nl-NL" dirty="0" err="1"/>
              <a:t>www.rijksoverheid.nl</a:t>
            </a:r>
            <a:r>
              <a:rPr lang="nl-NL" dirty="0"/>
              <a:t>/documenten/kamerstukken/2022/11/21/kamerbrief-inzake-examens-2023</a:t>
            </a:r>
          </a:p>
          <a:p>
            <a:r>
              <a:rPr lang="nl-NL" dirty="0" err="1"/>
              <a:t>https</a:t>
            </a:r>
            <a:r>
              <a:rPr lang="nl-NL" dirty="0"/>
              <a:t>://</a:t>
            </a:r>
            <a:r>
              <a:rPr lang="nl-NL" dirty="0" err="1"/>
              <a:t>www.rijksoverheid.nl</a:t>
            </a:r>
            <a:r>
              <a:rPr lang="nl-NL" dirty="0"/>
              <a:t>/documenten/rapporten/2022/10/17/bijlage-1-examenmonitor-2022</a:t>
            </a:r>
          </a:p>
          <a:p>
            <a:r>
              <a:rPr lang="nl-NL" dirty="0" err="1"/>
              <a:t>https</a:t>
            </a:r>
            <a:r>
              <a:rPr lang="nl-NL" dirty="0"/>
              <a:t>://</a:t>
            </a:r>
            <a:r>
              <a:rPr lang="nl-NL" dirty="0" err="1"/>
              <a:t>www.rijksoverheid.nl</a:t>
            </a:r>
            <a:r>
              <a:rPr lang="nl-NL" dirty="0"/>
              <a:t>/documenten/rapporten/2022/10/17/bijlage-2-vaardigheidsonderzoek-examenkandidaten-2022</a:t>
            </a:r>
          </a:p>
          <a:p>
            <a:r>
              <a:rPr lang="nl-NL" dirty="0" err="1"/>
              <a:t>https</a:t>
            </a:r>
            <a:r>
              <a:rPr lang="nl-NL" dirty="0"/>
              <a:t>://</a:t>
            </a:r>
            <a:r>
              <a:rPr lang="nl-NL" dirty="0" err="1"/>
              <a:t>www.rijksoverheid.nl</a:t>
            </a:r>
            <a:r>
              <a:rPr lang="nl-NL" dirty="0"/>
              <a:t>/documenten/</a:t>
            </a:r>
            <a:r>
              <a:rPr lang="nl-NL" dirty="0" err="1"/>
              <a:t>beleidsnotas</a:t>
            </a:r>
            <a:r>
              <a:rPr lang="nl-NL" dirty="0"/>
              <a:t>/2022/11/16/bijlage-3-beslisnota-s-bij-kamerbrief-inzake-examens-2023</a:t>
            </a:r>
          </a:p>
          <a:p>
            <a:endParaRPr lang="nl-NL" dirty="0"/>
          </a:p>
          <a:p>
            <a:pPr>
              <a:lnSpc>
                <a:spcPts val="1200"/>
              </a:lnSpc>
            </a:pPr>
            <a:endParaRPr lang="nl-NL" sz="1800" dirty="0">
              <a:effectLst/>
              <a:latin typeface="Calibri" panose="020F0502020204030204" pitchFamily="34" charset="0"/>
            </a:endParaRPr>
          </a:p>
          <a:p>
            <a:pPr>
              <a:lnSpc>
                <a:spcPts val="1200"/>
              </a:lnSpc>
            </a:pPr>
            <a:r>
              <a:rPr lang="nl-NL" sz="1800" b="1" u="none" strike="noStrike" dirty="0">
                <a:solidFill>
                  <a:srgbClr val="66AAE2"/>
                </a:solidFill>
                <a:effectLst/>
                <a:latin typeface="Calibri" panose="020F0502020204030204" pitchFamily="34" charset="0"/>
                <a:hlinkClick r:id="rId3" invalidUrl="about://#content1"/>
              </a:rPr>
              <a:t>Het eerste jaar NP Onderwijs: waar staan we?</a:t>
            </a:r>
            <a:endParaRPr lang="nl-NL" sz="1800" dirty="0">
              <a:effectLst/>
              <a:latin typeface="Calibri" panose="020F0502020204030204" pitchFamily="34" charset="0"/>
            </a:endParaRPr>
          </a:p>
          <a:p>
            <a:r>
              <a:rPr lang="nl-NL" sz="1800" dirty="0">
                <a:effectLst/>
                <a:latin typeface="Calibri" panose="020F0502020204030204" pitchFamily="34" charset="0"/>
              </a:rPr>
              <a:t> </a:t>
            </a:r>
          </a:p>
          <a:p>
            <a:pPr>
              <a:lnSpc>
                <a:spcPts val="1200"/>
              </a:lnSpc>
            </a:pPr>
            <a:r>
              <a:rPr lang="nl-NL" sz="1800" b="1" u="none" strike="noStrike" dirty="0">
                <a:solidFill>
                  <a:srgbClr val="66AAE2"/>
                </a:solidFill>
                <a:effectLst/>
                <a:latin typeface="Calibri" panose="020F0502020204030204" pitchFamily="34" charset="0"/>
                <a:hlinkClick r:id="rId4" invalidUrl="about://#content2"/>
              </a:rPr>
              <a:t>Meten effecten interventies NP Onderwijs centraal op tweede dialoogsessie</a:t>
            </a:r>
            <a:endParaRPr lang="nl-NL" sz="1800" dirty="0">
              <a:effectLst/>
              <a:latin typeface="Calibri" panose="020F0502020204030204" pitchFamily="34" charset="0"/>
            </a:endParaRPr>
          </a:p>
          <a:p>
            <a:r>
              <a:rPr lang="nl-NL" sz="1800" dirty="0">
                <a:effectLst/>
                <a:latin typeface="Calibri" panose="020F0502020204030204" pitchFamily="34" charset="0"/>
              </a:rPr>
              <a:t> </a:t>
            </a:r>
          </a:p>
          <a:p>
            <a:pPr>
              <a:lnSpc>
                <a:spcPts val="1200"/>
              </a:lnSpc>
            </a:pPr>
            <a:r>
              <a:rPr lang="nl-NL" sz="1800" b="1" u="none" strike="noStrike" dirty="0">
                <a:solidFill>
                  <a:srgbClr val="66AAE2"/>
                </a:solidFill>
                <a:effectLst/>
                <a:latin typeface="Calibri" panose="020F0502020204030204" pitchFamily="34" charset="0"/>
                <a:hlinkClick r:id="rId5" invalidUrl="about://#content3"/>
              </a:rPr>
              <a:t>Praktijkverhaal: verbeterplan moet leerlingen Het Rijks op niveau brengen</a:t>
            </a:r>
            <a:endParaRPr lang="nl-NL" sz="1800" dirty="0">
              <a:effectLst/>
              <a:latin typeface="Calibri" panose="020F0502020204030204" pitchFamily="34" charset="0"/>
            </a:endParaRPr>
          </a:p>
          <a:p>
            <a:r>
              <a:rPr lang="nl-NL" sz="1800" dirty="0">
                <a:effectLst/>
                <a:latin typeface="Calibri" panose="020F0502020204030204" pitchFamily="34" charset="0"/>
              </a:rPr>
              <a:t> </a:t>
            </a:r>
          </a:p>
          <a:p>
            <a:pPr>
              <a:lnSpc>
                <a:spcPts val="1200"/>
              </a:lnSpc>
            </a:pPr>
            <a:r>
              <a:rPr lang="nl-NL" sz="1800" b="1" u="none" strike="noStrike" dirty="0">
                <a:solidFill>
                  <a:srgbClr val="66AAE2"/>
                </a:solidFill>
                <a:effectLst/>
                <a:latin typeface="Calibri" panose="020F0502020204030204" pitchFamily="34" charset="0"/>
                <a:hlinkClick r:id="rId6" invalidUrl="about://#content4"/>
              </a:rPr>
              <a:t>OCW Dichtbij: NP Onderwijs onder de loep</a:t>
            </a:r>
            <a:endParaRPr lang="nl-NL" sz="1800" dirty="0">
              <a:effectLst/>
              <a:latin typeface="Calibri" panose="020F0502020204030204" pitchFamily="34" charset="0"/>
            </a:endParaRPr>
          </a:p>
          <a:p>
            <a:r>
              <a:rPr lang="nl-NL" sz="1800" dirty="0">
                <a:effectLst/>
                <a:latin typeface="Calibri" panose="020F0502020204030204" pitchFamily="34" charset="0"/>
              </a:rPr>
              <a:t> </a:t>
            </a:r>
          </a:p>
          <a:p>
            <a:pPr>
              <a:lnSpc>
                <a:spcPts val="1200"/>
              </a:lnSpc>
            </a:pPr>
            <a:r>
              <a:rPr lang="nl-NL" sz="1800" b="1" u="none" strike="noStrike" dirty="0">
                <a:solidFill>
                  <a:srgbClr val="66AAE2"/>
                </a:solidFill>
                <a:effectLst/>
                <a:latin typeface="Calibri" panose="020F0502020204030204" pitchFamily="34" charset="0"/>
                <a:hlinkClick r:id="rId7" invalidUrl="about://#content5"/>
              </a:rPr>
              <a:t>Oproep: meld uw interesse voor werken met veelbelovende interventies</a:t>
            </a:r>
            <a:endParaRPr lang="nl-NL" sz="1800" dirty="0">
              <a:effectLst/>
              <a:latin typeface="Calibri" panose="020F0502020204030204" pitchFamily="34" charset="0"/>
            </a:endParaRPr>
          </a:p>
          <a:p>
            <a:r>
              <a:rPr lang="nl-NL" sz="1800" dirty="0">
                <a:effectLst/>
                <a:latin typeface="Calibri" panose="020F0502020204030204" pitchFamily="34" charset="0"/>
              </a:rPr>
              <a:t> </a:t>
            </a:r>
          </a:p>
          <a:p>
            <a:pPr>
              <a:lnSpc>
                <a:spcPts val="1200"/>
              </a:lnSpc>
            </a:pPr>
            <a:r>
              <a:rPr lang="nl-NL" sz="1800" b="1" u="none" strike="noStrike" dirty="0">
                <a:solidFill>
                  <a:srgbClr val="66AAE2"/>
                </a:solidFill>
                <a:effectLst/>
                <a:latin typeface="Calibri" panose="020F0502020204030204" pitchFamily="34" charset="0"/>
                <a:hlinkClick r:id="rId8" invalidUrl="about://#content6"/>
              </a:rPr>
              <a:t>Webinar terugkijken: medezeggenschap en het NP Onderwijs</a:t>
            </a:r>
            <a:endParaRPr lang="nl-NL" sz="1800" dirty="0">
              <a:effectLst/>
              <a:latin typeface="Calibri" panose="020F0502020204030204" pitchFamily="34" charset="0"/>
            </a:endParaRPr>
          </a:p>
          <a:p>
            <a:r>
              <a:rPr lang="nl-NL" sz="1800" dirty="0">
                <a:effectLst/>
                <a:latin typeface="Calibri" panose="020F0502020204030204" pitchFamily="34" charset="0"/>
              </a:rPr>
              <a:t> </a:t>
            </a:r>
          </a:p>
          <a:p>
            <a:pPr>
              <a:lnSpc>
                <a:spcPts val="1200"/>
              </a:lnSpc>
            </a:pPr>
            <a:r>
              <a:rPr lang="nl-NL" sz="1800" b="1" u="none" strike="noStrike" dirty="0">
                <a:solidFill>
                  <a:srgbClr val="66AAE2"/>
                </a:solidFill>
                <a:effectLst/>
                <a:latin typeface="Calibri" panose="020F0502020204030204" pitchFamily="34" charset="0"/>
                <a:hlinkClick r:id="rId9" invalidUrl="about://#content7"/>
              </a:rPr>
              <a:t>Activiteitenoverzicht</a:t>
            </a:r>
            <a:endParaRPr lang="nl-NL" sz="1800" dirty="0">
              <a:effectLst/>
              <a:latin typeface="Calibri" panose="020F0502020204030204" pitchFamily="34" charset="0"/>
            </a:endParaRPr>
          </a:p>
          <a:p>
            <a:r>
              <a:rPr lang="nl-NL" sz="1800" dirty="0">
                <a:effectLst/>
                <a:latin typeface="Calibri" panose="020F0502020204030204" pitchFamily="34" charset="0"/>
              </a:rPr>
              <a:t> </a:t>
            </a:r>
          </a:p>
          <a:p>
            <a:pPr>
              <a:lnSpc>
                <a:spcPts val="1200"/>
              </a:lnSpc>
            </a:pPr>
            <a:r>
              <a:rPr lang="nl-NL" sz="1800" b="1" u="none" strike="noStrike" dirty="0">
                <a:solidFill>
                  <a:srgbClr val="66AAE2"/>
                </a:solidFill>
                <a:effectLst/>
                <a:latin typeface="Calibri" panose="020F0502020204030204" pitchFamily="34" charset="0"/>
                <a:hlinkClick r:id="rId10" invalidUrl="about://#content8"/>
              </a:rPr>
              <a:t>Helpdesk NP Onderwijs</a:t>
            </a:r>
            <a:endParaRPr lang="nl-NL" sz="1800" dirty="0">
              <a:effectLst/>
              <a:latin typeface="Calibri" panose="020F0502020204030204" pitchFamily="34" charset="0"/>
            </a:endParaRPr>
          </a:p>
          <a:p>
            <a:r>
              <a:rPr lang="nl-NL" sz="1800" dirty="0">
                <a:effectLst/>
                <a:latin typeface="Calibri" panose="020F0502020204030204" pitchFamily="34" charset="0"/>
              </a:rPr>
              <a:t> </a:t>
            </a:r>
          </a:p>
          <a:p>
            <a:pPr>
              <a:lnSpc>
                <a:spcPts val="1200"/>
              </a:lnSpc>
            </a:pPr>
            <a:r>
              <a:rPr lang="nl-NL" sz="1800" b="1" u="none" strike="noStrike" dirty="0">
                <a:solidFill>
                  <a:srgbClr val="66AAE2"/>
                </a:solidFill>
                <a:effectLst/>
                <a:latin typeface="Calibri" panose="020F0502020204030204" pitchFamily="34" charset="0"/>
                <a:hlinkClick r:id="rId11" invalidUrl="about://#content9"/>
              </a:rPr>
              <a:t>Vragen? </a:t>
            </a:r>
            <a:r>
              <a:rPr lang="nl-NL" sz="1800" b="1" u="none" strike="noStrike" dirty="0">
                <a:solidFill>
                  <a:srgbClr val="66AAE2"/>
                </a:solidFill>
                <a:effectLst/>
                <a:latin typeface="Calibri" panose="020F0502020204030204" pitchFamily="34" charset="0"/>
                <a:hlinkClick r:id="rId12" invalidUrl="about://#content9"/>
              </a:rPr>
              <a:t>Suggesties?</a:t>
            </a:r>
            <a:endParaRPr lang="nl-NL" sz="1800" dirty="0">
              <a:effectLst/>
              <a:latin typeface="Calibri" panose="020F0502020204030204" pitchFamily="34" charset="0"/>
            </a:endParaRPr>
          </a:p>
          <a:p>
            <a:endParaRPr lang="nl-NL" dirty="0"/>
          </a:p>
          <a:p>
            <a:endParaRPr lang="nl-NL" dirty="0"/>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2</a:t>
            </a:fld>
            <a:endParaRPr lang="nl-NL"/>
          </a:p>
        </p:txBody>
      </p:sp>
    </p:spTree>
    <p:extLst>
      <p:ext uri="{BB962C8B-B14F-4D97-AF65-F5344CB8AC3E}">
        <p14:creationId xmlns:p14="http://schemas.microsoft.com/office/powerpoint/2010/main" val="28868530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800" dirty="0">
                <a:effectLst/>
                <a:latin typeface="Verdana" panose="020B0604030504040204" pitchFamily="34" charset="0"/>
                <a:ea typeface="Times New Roman" panose="02020603050405020304" pitchFamily="18" charset="0"/>
                <a:cs typeface="Times New Roman" panose="02020603050405020304" pitchFamily="18" charset="0"/>
              </a:rPr>
              <a:t>Over de hele linie wordt er hard gewerkt en deze inspanningen werpen hun vruchten af. Ik heb hier veel waardering voor, want ik zie dat de gevolgen van de coronapandemie nog altijd gevoeld worden. </a:t>
            </a:r>
          </a:p>
          <a:p>
            <a:r>
              <a:rPr lang="nl-NL" sz="1800" dirty="0">
                <a:effectLst/>
                <a:latin typeface="Verdana" panose="020B0604030504040204" pitchFamily="34" charset="0"/>
                <a:cs typeface="Times New Roman" panose="02020603050405020304" pitchFamily="18" charset="0"/>
              </a:rPr>
              <a:t>Motivatie om </a:t>
            </a:r>
            <a:r>
              <a:rPr lang="nl-NL" sz="1800" i="1" dirty="0">
                <a:effectLst/>
                <a:latin typeface="Verdana" panose="020B0604030504040204" pitchFamily="34" charset="0"/>
                <a:cs typeface="Times New Roman" panose="02020603050405020304" pitchFamily="18" charset="0"/>
              </a:rPr>
              <a:t>dus</a:t>
            </a:r>
            <a:r>
              <a:rPr lang="nl-NL" sz="1800" i="0" dirty="0">
                <a:effectLst/>
                <a:latin typeface="Verdana" panose="020B0604030504040204" pitchFamily="34" charset="0"/>
                <a:cs typeface="Times New Roman" panose="02020603050405020304" pitchFamily="18" charset="0"/>
              </a:rPr>
              <a:t> geen verlichtingsmaatregelen in schooljaar 22-23 toe te staan: door verlichtingsmaatregelen camoufleer je waar de problemen zitten. Nu komen de leerlingen in beeld die nog wat extra’s nodig hebben en precies voor hen kunnen dan die NPO-gelden ingezet worden. Lever MAATWERK is de opdracht.</a:t>
            </a:r>
          </a:p>
          <a:p>
            <a:r>
              <a:rPr lang="nl-NL" sz="1800" i="0" dirty="0">
                <a:effectLst/>
                <a:latin typeface="Verdana" panose="020B0604030504040204" pitchFamily="34" charset="0"/>
                <a:cs typeface="Times New Roman" panose="02020603050405020304" pitchFamily="18" charset="0"/>
              </a:rPr>
              <a:t>Bij deze redenering denk je dan aan verschillen per leerling of per vak?</a:t>
            </a:r>
          </a:p>
          <a:p>
            <a:r>
              <a:rPr lang="nl-NL" sz="1800" i="0" dirty="0">
                <a:effectLst/>
                <a:latin typeface="Verdana" panose="020B0604030504040204" pitchFamily="34" charset="0"/>
                <a:cs typeface="Times New Roman" panose="02020603050405020304" pitchFamily="18" charset="0"/>
              </a:rPr>
              <a:t>BGV </a:t>
            </a:r>
            <a:r>
              <a:rPr lang="nl-NL" sz="1800" i="0" dirty="0" err="1">
                <a:effectLst/>
                <a:latin typeface="Verdana" panose="020B0604030504040204" pitchFamily="34" charset="0"/>
                <a:cs typeface="Times New Roman" panose="02020603050405020304" pitchFamily="18" charset="0"/>
              </a:rPr>
              <a:t>ism</a:t>
            </a:r>
            <a:r>
              <a:rPr lang="nl-NL" sz="1800" i="0" dirty="0">
                <a:effectLst/>
                <a:latin typeface="Verdana" panose="020B0604030504040204" pitchFamily="34" charset="0"/>
                <a:cs typeface="Times New Roman" panose="02020603050405020304" pitchFamily="18" charset="0"/>
              </a:rPr>
              <a:t> VCN en SHZG zetten zich in voor leerling- en vakspecifieke te verwachten problematiek. </a:t>
            </a:r>
            <a:r>
              <a:rPr lang="nl-NL" sz="1800" b="1" i="0" u="sng" dirty="0">
                <a:effectLst/>
                <a:latin typeface="Verdana" panose="020B0604030504040204" pitchFamily="34" charset="0"/>
                <a:cs typeface="Times New Roman" panose="02020603050405020304" pitchFamily="18" charset="0"/>
              </a:rPr>
              <a:t>Inventarisatie: </a:t>
            </a:r>
            <a:r>
              <a:rPr lang="nl-NL" sz="1800" b="0" i="0" u="none" dirty="0">
                <a:effectLst/>
                <a:latin typeface="Verdana" panose="020B0604030504040204" pitchFamily="34" charset="0"/>
                <a:cs typeface="Times New Roman" panose="02020603050405020304" pitchFamily="18" charset="0"/>
              </a:rPr>
              <a:t>wat verwachten we en wat zien we nu al?</a:t>
            </a:r>
            <a:endParaRPr lang="nl-NL" b="1" u="sng" dirty="0"/>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3</a:t>
            </a:fld>
            <a:endParaRPr lang="nl-NL"/>
          </a:p>
        </p:txBody>
      </p:sp>
    </p:spTree>
    <p:extLst>
      <p:ext uri="{BB962C8B-B14F-4D97-AF65-F5344CB8AC3E}">
        <p14:creationId xmlns:p14="http://schemas.microsoft.com/office/powerpoint/2010/main" val="7774196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Verdana" panose="020B0604030504040204" pitchFamily="34" charset="0"/>
                <a:ea typeface="Times New Roman" panose="02020603050405020304" pitchFamily="18" charset="0"/>
                <a:cs typeface="Times New Roman" panose="02020603050405020304" pitchFamily="18" charset="0"/>
              </a:rPr>
              <a:t>Dit effect zien we bijvoorbeeld terug in de cijferontwikkelingen van wiskunde. Voor de groep (vmbo)leerlingen die dit vak wel konden duimen zien we een </a:t>
            </a:r>
            <a:r>
              <a:rPr lang="nl-NL" sz="1800" dirty="0" err="1">
                <a:effectLst/>
                <a:latin typeface="Verdana" panose="020B0604030504040204" pitchFamily="34" charset="0"/>
                <a:ea typeface="Times New Roman" panose="02020603050405020304" pitchFamily="18" charset="0"/>
                <a:cs typeface="Times New Roman" panose="02020603050405020304" pitchFamily="18" charset="0"/>
              </a:rPr>
              <a:t>substantie</a:t>
            </a:r>
            <a:r>
              <a:rPr lang="nl-NL" sz="1800" dirty="0" err="1">
                <a:effectLst/>
                <a:latin typeface="Arial" panose="020B0604020202020204" pitchFamily="34" charset="0"/>
                <a:ea typeface="Times New Roman" panose="02020603050405020304" pitchFamily="18" charset="0"/>
                <a:cs typeface="Arial" panose="020B0604020202020204" pitchFamily="34" charset="0"/>
              </a:rPr>
              <a:t>̈</a:t>
            </a:r>
            <a:r>
              <a:rPr lang="nl-NL" sz="1800" dirty="0" err="1">
                <a:effectLst/>
                <a:latin typeface="Verdana" panose="020B0604030504040204" pitchFamily="34" charset="0"/>
                <a:ea typeface="Times New Roman" panose="02020603050405020304" pitchFamily="18" charset="0"/>
                <a:cs typeface="Times New Roman" panose="02020603050405020304" pitchFamily="18" charset="0"/>
              </a:rPr>
              <a:t>lere</a:t>
            </a:r>
            <a:r>
              <a:rPr lang="nl-NL" sz="1800" dirty="0">
                <a:effectLst/>
                <a:latin typeface="Verdana" panose="020B0604030504040204" pitchFamily="34" charset="0"/>
                <a:ea typeface="Times New Roman" panose="02020603050405020304" pitchFamily="18" charset="0"/>
                <a:cs typeface="Times New Roman" panose="02020603050405020304" pitchFamily="18" charset="0"/>
              </a:rPr>
              <a:t> daling in de gemiddelde cijfers dan in de groep leerlingen die dat niet kon (havo en vwo).1 Doordat een deel van de leerlingen (on)bewust geanticipeerd heeft op maatregelen is het ook moeilijker om een goed beeld te vormen van de vaardigheidsontwikkeling. Dit wordt versterkt doordat een groter deel van de leerlingen dan normaal zeer lage cijfers haalden. We weten niet of een leerling een laag cijfer haalde omdat hij de stof niet goed genoeg beheerste of dat de leerling er vooraf voor gekozen heeft om zich gericht in te spannen voor andere vakken. Een bijkomend positief effect van het niet treffen van maatregelen, zoals de duimregeling, in 2023 is dan ook dat scholen, vervolgopleidingen en de Inspectie weer beter zicht krijgen op prestaties van leerlingen. Hierdoor kunnen docenten ook beter maatwerk bieden aan leerlingen.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dirty="0">
              <a:effectLst/>
              <a:latin typeface="Verdana" panose="020B0604030504040204" pitchFamily="34" charset="0"/>
              <a:ea typeface="Times New Roman" panose="02020603050405020304" pitchFamily="18" charset="0"/>
              <a:cs typeface="Times New Roman" panose="02020603050405020304" pitchFamily="18" charset="0"/>
            </a:endParaRPr>
          </a:p>
          <a:p>
            <a:endParaRPr lang="nl-NL" sz="1800" b="1" i="1" u="none" dirty="0">
              <a:effectLst/>
              <a:latin typeface="Verdana" panose="020B0604030504040204" pitchFamily="34" charset="0"/>
              <a:ea typeface="Times New Roman" panose="02020603050405020304" pitchFamily="18" charset="0"/>
              <a:cs typeface="Times New Roman" panose="02020603050405020304" pitchFamily="18" charset="0"/>
            </a:endParaRPr>
          </a:p>
          <a:p>
            <a:endParaRPr lang="nl-NL" sz="1800" i="1"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4</a:t>
            </a:fld>
            <a:endParaRPr lang="nl-NL"/>
          </a:p>
        </p:txBody>
      </p:sp>
    </p:spTree>
    <p:extLst>
      <p:ext uri="{BB962C8B-B14F-4D97-AF65-F5344CB8AC3E}">
        <p14:creationId xmlns:p14="http://schemas.microsoft.com/office/powerpoint/2010/main" val="30369660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nSpc>
                <a:spcPct val="115000"/>
              </a:lnSpc>
            </a:pPr>
            <a:r>
              <a:rPr lang="nl-NL" sz="1800" dirty="0">
                <a:effectLst/>
                <a:latin typeface="Verdana,Bold"/>
                <a:ea typeface="Times New Roman" panose="02020603050405020304" pitchFamily="18" charset="0"/>
                <a:cs typeface="Times New Roman" panose="02020603050405020304" pitchFamily="18" charset="0"/>
              </a:rPr>
              <a:t>Examens 2023: terug naar normaal, wel meer flexibiliteit </a:t>
            </a: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pPr>
              <a:lnSpc>
                <a:spcPct val="115000"/>
              </a:lnSpc>
            </a:pPr>
            <a:r>
              <a:rPr lang="nl-NL" sz="1800" dirty="0">
                <a:effectLst/>
                <a:latin typeface="Verdana" panose="020B0604030504040204" pitchFamily="34" charset="0"/>
                <a:ea typeface="Times New Roman" panose="02020603050405020304" pitchFamily="18" charset="0"/>
                <a:cs typeface="Times New Roman" panose="02020603050405020304" pitchFamily="18" charset="0"/>
              </a:rPr>
              <a:t>Het wel of niet nemen van compenserende maatregelen voor de examens is een moeilijke keuze, want voor sommige leerlingen is de situatie nog steeds uitdagend. De vraag is echter waar we hen het beste mee helpen. Bij leraren in het vo en in het vervolgonderwijs leeft de zorg dat we voor de examens blijvend genoegen nemen met minder. Het is bovendien in het belang van leerlingen dat de exameneisen weer teruggaan naar het niveau van voor corona. Dit zorgt ervoor dat ze zo goed mogelijk voorbereid zijn op de samenleving en de arbeidsmarkt en succesvol zijn in hun vervolgopleiding. Leerlingen moeten hiervoor de benodigde kennis en vaardigheden hebben, anders kunnen zij daar later alsnog last van krijgen. Ik wil de inspanning van scholen, docenten en leerlingen ondersteunen om hen te helpen dit te realiseren in plaats van dat te doorkruisen door maatregelen te nemen die de eisen verlichten. Met alle betrokkenen in het onderwijs moeten we tegelijkertijd zorgen dat leerlingen die zich zorgen maken over het kunnen slagen, zich gesteund voelen. </a:t>
            </a:r>
          </a:p>
          <a:p>
            <a:pPr>
              <a:lnSpc>
                <a:spcPct val="115000"/>
              </a:lnSpc>
            </a:pPr>
            <a:r>
              <a:rPr lang="nl-NL" sz="1800" dirty="0">
                <a:effectLst/>
                <a:latin typeface="Verdana" panose="020B0604030504040204" pitchFamily="34" charset="0"/>
                <a:ea typeface="Times New Roman" panose="02020603050405020304" pitchFamily="18" charset="0"/>
                <a:cs typeface="Times New Roman" panose="02020603050405020304" pitchFamily="18" charset="0"/>
              </a:rPr>
              <a:t>[…]</a:t>
            </a:r>
          </a:p>
          <a:p>
            <a:pPr>
              <a:lnSpc>
                <a:spcPct val="115000"/>
              </a:lnSpc>
            </a:pPr>
            <a:r>
              <a:rPr lang="nl-NL" sz="1800" dirty="0">
                <a:effectLst/>
                <a:latin typeface="Verdana" panose="020B0604030504040204" pitchFamily="34" charset="0"/>
                <a:ea typeface="Times New Roman" panose="02020603050405020304" pitchFamily="18" charset="0"/>
                <a:cs typeface="Times New Roman" panose="02020603050405020304" pitchFamily="18" charset="0"/>
              </a:rPr>
              <a:t>Gelet op de eerdergenoemde overwegingen, zullen we bij de examens van 2023 een prestatie vragen aan leerlingen die vergelijkbaar is met die van voor corona, waarbij we wel extra flexibiliteit willen bieden aan leerlingen en scholen, in het bijzonder in het vmbo. Dit doen we door het tweede tijdvak te verlengen naar tien dagen. </a:t>
            </a: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nl-NL" dirty="0"/>
          </a:p>
          <a:p>
            <a:r>
              <a:rPr lang="nl-NL" sz="1200" i="1" dirty="0">
                <a:effectLst/>
                <a:latin typeface="Verdana" panose="020B0604030504040204" pitchFamily="34" charset="0"/>
                <a:cs typeface="Times New Roman" panose="02020603050405020304" pitchFamily="18" charset="0"/>
              </a:rPr>
              <a:t>Motivatie om dus geen verlichtingsmaatregelen in schooljaar 22-23 toe te staan: door verlichtingsmaatregelen camoufleer je waar de problemen zitten. Nu komen de leerlingen in beeld die nog wat extra’s nodig hebben en precies voor hen kunnen dan die NPO-gelden ingezet worden. Lever MAATWERK is de opdracht.</a:t>
            </a:r>
          </a:p>
          <a:p>
            <a:r>
              <a:rPr lang="nl-NL" sz="1200" i="1" dirty="0">
                <a:effectLst/>
                <a:latin typeface="Verdana" panose="020B0604030504040204" pitchFamily="34" charset="0"/>
                <a:cs typeface="Times New Roman" panose="02020603050405020304" pitchFamily="18" charset="0"/>
              </a:rPr>
              <a:t>Bij deze redenering denk je dan aan verschillen per leerling of per vak?</a:t>
            </a:r>
          </a:p>
          <a:p>
            <a:r>
              <a:rPr lang="nl-NL" sz="1200" i="1" dirty="0">
                <a:effectLst/>
                <a:latin typeface="Verdana" panose="020B0604030504040204" pitchFamily="34" charset="0"/>
                <a:cs typeface="Times New Roman" panose="02020603050405020304" pitchFamily="18" charset="0"/>
              </a:rPr>
              <a:t>BGV </a:t>
            </a:r>
            <a:r>
              <a:rPr lang="nl-NL" sz="1200" i="1" dirty="0" err="1">
                <a:effectLst/>
                <a:latin typeface="Verdana" panose="020B0604030504040204" pitchFamily="34" charset="0"/>
                <a:cs typeface="Times New Roman" panose="02020603050405020304" pitchFamily="18" charset="0"/>
              </a:rPr>
              <a:t>ism</a:t>
            </a:r>
            <a:r>
              <a:rPr lang="nl-NL" sz="1200" i="1" dirty="0">
                <a:effectLst/>
                <a:latin typeface="Verdana" panose="020B0604030504040204" pitchFamily="34" charset="0"/>
                <a:cs typeface="Times New Roman" panose="02020603050405020304" pitchFamily="18" charset="0"/>
              </a:rPr>
              <a:t> VCN en SHZG zetten zich in voor leerling- en vakspecifieke te verwachten problematiek. </a:t>
            </a:r>
            <a:r>
              <a:rPr lang="nl-NL" sz="1200" b="1" i="1" u="sng" dirty="0">
                <a:effectLst/>
                <a:latin typeface="Verdana" panose="020B0604030504040204" pitchFamily="34" charset="0"/>
                <a:cs typeface="Times New Roman" panose="02020603050405020304" pitchFamily="18" charset="0"/>
              </a:rPr>
              <a:t>Inventarisatie: </a:t>
            </a:r>
            <a:r>
              <a:rPr lang="nl-NL" sz="1200" b="0" i="1" u="none" dirty="0">
                <a:effectLst/>
                <a:latin typeface="Verdana" panose="020B0604030504040204" pitchFamily="34" charset="0"/>
                <a:cs typeface="Times New Roman" panose="02020603050405020304" pitchFamily="18" charset="0"/>
              </a:rPr>
              <a:t>wat verwachten we en wat zien we nu al aan problematiek </a:t>
            </a:r>
            <a:r>
              <a:rPr lang="nl-NL" sz="1200" b="0" i="1" u="none" dirty="0" err="1">
                <a:effectLst/>
                <a:latin typeface="Verdana" panose="020B0604030504040204" pitchFamily="34" charset="0"/>
                <a:cs typeface="Times New Roman" panose="02020603050405020304" pitchFamily="18" charset="0"/>
              </a:rPr>
              <a:t>mbt</a:t>
            </a:r>
            <a:r>
              <a:rPr lang="nl-NL" sz="1200" b="0" i="1" u="none" dirty="0">
                <a:effectLst/>
                <a:latin typeface="Verdana" panose="020B0604030504040204" pitchFamily="34" charset="0"/>
                <a:cs typeface="Times New Roman" panose="02020603050405020304" pitchFamily="18" charset="0"/>
              </a:rPr>
              <a:t> gymnasiumleerling en gymnasiumonderwijs, i.c. Grieks en Latijn?</a:t>
            </a:r>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5</a:t>
            </a:fld>
            <a:endParaRPr lang="nl-NL"/>
          </a:p>
        </p:txBody>
      </p:sp>
    </p:spTree>
    <p:extLst>
      <p:ext uri="{BB962C8B-B14F-4D97-AF65-F5344CB8AC3E}">
        <p14:creationId xmlns:p14="http://schemas.microsoft.com/office/powerpoint/2010/main" val="9047867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In oktober 2020 voerde de BGV een peiling uit.</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De resultaten staan op de site van de BGV: </a:t>
            </a:r>
            <a:r>
              <a:rPr lang="nl-NL" sz="1800" dirty="0" err="1">
                <a:effectLst/>
                <a:latin typeface="Arial" panose="020B0604020202020204" pitchFamily="34" charset="0"/>
                <a:ea typeface="Times New Roman" panose="02020603050405020304" pitchFamily="18" charset="0"/>
                <a:cs typeface="Times New Roman" panose="02020603050405020304" pitchFamily="18" charset="0"/>
              </a:rPr>
              <a:t>https</a:t>
            </a:r>
            <a:r>
              <a:rPr lang="nl-NL" sz="1800" dirty="0">
                <a:effectLst/>
                <a:latin typeface="Arial" panose="020B0604020202020204" pitchFamily="34" charset="0"/>
                <a:ea typeface="Times New Roman" panose="02020603050405020304" pitchFamily="18" charset="0"/>
                <a:cs typeface="Times New Roman" panose="02020603050405020304" pitchFamily="18" charset="0"/>
              </a:rPr>
              <a:t>://</a:t>
            </a:r>
            <a:r>
              <a:rPr lang="nl-NL" sz="1800" dirty="0" err="1">
                <a:effectLst/>
                <a:latin typeface="Arial" panose="020B0604020202020204" pitchFamily="34" charset="0"/>
                <a:ea typeface="Times New Roman" panose="02020603050405020304" pitchFamily="18" charset="0"/>
                <a:cs typeface="Times New Roman" panose="02020603050405020304" pitchFamily="18" charset="0"/>
              </a:rPr>
              <a:t>bgv.aob.nl</a:t>
            </a:r>
            <a:r>
              <a:rPr lang="nl-NL" sz="1800" dirty="0">
                <a:effectLst/>
                <a:latin typeface="Arial" panose="020B0604020202020204" pitchFamily="34" charset="0"/>
                <a:ea typeface="Times New Roman" panose="02020603050405020304" pitchFamily="18" charset="0"/>
                <a:cs typeface="Times New Roman" panose="02020603050405020304" pitchFamily="18" charset="0"/>
              </a:rPr>
              <a:t>/publicatie/</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r>
              <a:rPr lang="nl-NL" sz="1800" i="1" dirty="0">
                <a:effectLst/>
                <a:latin typeface="Verdana" panose="020B0604030504040204" pitchFamily="34" charset="0"/>
                <a:cs typeface="Times New Roman" panose="02020603050405020304" pitchFamily="18" charset="0"/>
              </a:rPr>
              <a:t>Motivatie om dus geen verlichtingsmaatregelen in schooljaar 22-23 toe te staan: door verlichtingsmaatregelen camoufleer je waar de problemen zitten. Nu komen de leerlingen in beeld die nog wat extra’s nodig hebben en precies voor hen kunnen dan die NPO-gelden ingezet worden. Lever MAATWERK is de opdracht.</a:t>
            </a:r>
          </a:p>
          <a:p>
            <a:r>
              <a:rPr lang="nl-NL" sz="1800" i="1" dirty="0">
                <a:effectLst/>
                <a:latin typeface="Verdana" panose="020B0604030504040204" pitchFamily="34" charset="0"/>
                <a:cs typeface="Times New Roman" panose="02020603050405020304" pitchFamily="18" charset="0"/>
              </a:rPr>
              <a:t>Bij deze redenering denk je dan aan verschillen per leerling of per vak?</a:t>
            </a:r>
          </a:p>
          <a:p>
            <a:r>
              <a:rPr lang="nl-NL" sz="1800" i="1" dirty="0">
                <a:effectLst/>
                <a:latin typeface="Verdana" panose="020B0604030504040204" pitchFamily="34" charset="0"/>
                <a:cs typeface="Times New Roman" panose="02020603050405020304" pitchFamily="18" charset="0"/>
              </a:rPr>
              <a:t>BGV </a:t>
            </a:r>
            <a:r>
              <a:rPr lang="nl-NL" sz="1800" i="1" dirty="0" err="1">
                <a:effectLst/>
                <a:latin typeface="Verdana" panose="020B0604030504040204" pitchFamily="34" charset="0"/>
                <a:cs typeface="Times New Roman" panose="02020603050405020304" pitchFamily="18" charset="0"/>
              </a:rPr>
              <a:t>ism</a:t>
            </a:r>
            <a:r>
              <a:rPr lang="nl-NL" sz="1800" i="1" dirty="0">
                <a:effectLst/>
                <a:latin typeface="Verdana" panose="020B0604030504040204" pitchFamily="34" charset="0"/>
                <a:cs typeface="Times New Roman" panose="02020603050405020304" pitchFamily="18" charset="0"/>
              </a:rPr>
              <a:t> VCN en SHZG zetten zich in voor leerling- en vakspecifieke te verwachten problematiek. </a:t>
            </a:r>
            <a:r>
              <a:rPr lang="nl-NL" sz="1800" b="1" i="1" u="sng" dirty="0">
                <a:effectLst/>
                <a:latin typeface="Verdana" panose="020B0604030504040204" pitchFamily="34" charset="0"/>
                <a:cs typeface="Times New Roman" panose="02020603050405020304" pitchFamily="18" charset="0"/>
              </a:rPr>
              <a:t>Inventarisatie: </a:t>
            </a:r>
            <a:r>
              <a:rPr lang="nl-NL" sz="1800" b="0" i="1" u="none" dirty="0">
                <a:effectLst/>
                <a:latin typeface="Verdana" panose="020B0604030504040204" pitchFamily="34" charset="0"/>
                <a:cs typeface="Times New Roman" panose="02020603050405020304" pitchFamily="18" charset="0"/>
              </a:rPr>
              <a:t>wat verwachten we en wat zien we nu al aan problematiek </a:t>
            </a:r>
            <a:r>
              <a:rPr lang="nl-NL" sz="1800" b="0" i="1" u="none" dirty="0" err="1">
                <a:effectLst/>
                <a:latin typeface="Verdana" panose="020B0604030504040204" pitchFamily="34" charset="0"/>
                <a:cs typeface="Times New Roman" panose="02020603050405020304" pitchFamily="18" charset="0"/>
              </a:rPr>
              <a:t>mbt</a:t>
            </a:r>
            <a:r>
              <a:rPr lang="nl-NL" sz="1800" b="0" i="1" u="none" dirty="0">
                <a:effectLst/>
                <a:latin typeface="Verdana" panose="020B0604030504040204" pitchFamily="34" charset="0"/>
                <a:cs typeface="Times New Roman" panose="02020603050405020304" pitchFamily="18" charset="0"/>
              </a:rPr>
              <a:t> gymnasiumleerling en gymnasiumonderwijs, i.c. Grieks en Latijn?</a:t>
            </a:r>
          </a:p>
          <a:p>
            <a:r>
              <a:rPr lang="nl-NL" sz="1800" b="0" i="1" u="none" dirty="0">
                <a:effectLst/>
                <a:latin typeface="Verdana" panose="020B0604030504040204" pitchFamily="34" charset="0"/>
                <a:ea typeface="Times New Roman" panose="02020603050405020304" pitchFamily="18" charset="0"/>
                <a:cs typeface="Times New Roman" panose="02020603050405020304" pitchFamily="18" charset="0"/>
              </a:rPr>
              <a:t>Wat zagen docenten klassieke talen of schoolleiders op hun scholen </a:t>
            </a:r>
            <a:r>
              <a:rPr lang="nl-NL" sz="1800" b="0" i="1" u="none" dirty="0" err="1">
                <a:effectLst/>
                <a:latin typeface="Verdana" panose="020B0604030504040204" pitchFamily="34" charset="0"/>
                <a:ea typeface="Times New Roman" panose="02020603050405020304" pitchFamily="18" charset="0"/>
                <a:cs typeface="Times New Roman" panose="02020603050405020304" pitchFamily="18" charset="0"/>
              </a:rPr>
              <a:t>mbt</a:t>
            </a:r>
            <a:r>
              <a:rPr lang="nl-NL" sz="1800" b="0" i="1" u="none" dirty="0">
                <a:effectLst/>
                <a:latin typeface="Verdana" panose="020B0604030504040204" pitchFamily="34" charset="0"/>
                <a:ea typeface="Times New Roman" panose="02020603050405020304" pitchFamily="18" charset="0"/>
                <a:cs typeface="Times New Roman" panose="02020603050405020304" pitchFamily="18" charset="0"/>
              </a:rPr>
              <a:t>:</a:t>
            </a:r>
          </a:p>
          <a:p>
            <a:r>
              <a:rPr lang="nl-NL" sz="1800" b="1" i="1" u="none" dirty="0">
                <a:effectLst/>
                <a:latin typeface="Verdana" panose="020B0604030504040204" pitchFamily="34" charset="0"/>
                <a:ea typeface="Times New Roman" panose="02020603050405020304" pitchFamily="18" charset="0"/>
                <a:cs typeface="Times New Roman" panose="02020603050405020304" pitchFamily="18" charset="0"/>
              </a:rPr>
              <a:t>Duimregeling Gr/La</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b="0" i="1" u="none" dirty="0">
                <a:effectLst/>
                <a:latin typeface="Verdana" panose="020B0604030504040204" pitchFamily="34" charset="0"/>
                <a:ea typeface="Times New Roman" panose="02020603050405020304" pitchFamily="18" charset="0"/>
                <a:cs typeface="Times New Roman" panose="02020603050405020304" pitchFamily="18" charset="0"/>
              </a:rPr>
              <a:t>-motivatie</a:t>
            </a:r>
          </a:p>
          <a:p>
            <a:r>
              <a:rPr lang="nl-NL" sz="1800" b="0" i="1" u="none" dirty="0">
                <a:effectLst/>
                <a:latin typeface="Verdana" panose="020B0604030504040204" pitchFamily="34" charset="0"/>
                <a:ea typeface="Times New Roman" panose="02020603050405020304" pitchFamily="18" charset="0"/>
                <a:cs typeface="Times New Roman" panose="02020603050405020304" pitchFamily="18" charset="0"/>
              </a:rPr>
              <a:t>-strategisch gedrag</a:t>
            </a:r>
          </a:p>
          <a:p>
            <a:r>
              <a:rPr lang="nl-NL" sz="1800" b="1" i="1" u="none" dirty="0">
                <a:effectLst/>
                <a:latin typeface="Verdana" panose="020B0604030504040204" pitchFamily="34" charset="0"/>
                <a:ea typeface="Times New Roman" panose="02020603050405020304" pitchFamily="18" charset="0"/>
                <a:cs typeface="Times New Roman" panose="02020603050405020304" pitchFamily="18" charset="0"/>
              </a:rPr>
              <a:t>spreiding examen Gr/La</a:t>
            </a:r>
          </a:p>
          <a:p>
            <a:r>
              <a:rPr lang="nl-NL" sz="1800" b="1" i="1" u="none" dirty="0">
                <a:effectLst/>
                <a:latin typeface="Verdana" panose="020B0604030504040204" pitchFamily="34" charset="0"/>
                <a:ea typeface="Times New Roman" panose="02020603050405020304" pitchFamily="18" charset="0"/>
                <a:cs typeface="Times New Roman" panose="02020603050405020304" pitchFamily="18" charset="0"/>
              </a:rPr>
              <a:t>gemiddeldes CE La/Gr</a:t>
            </a:r>
          </a:p>
          <a:p>
            <a:r>
              <a:rPr lang="nl-NL" sz="1800" b="1" i="1" u="none" dirty="0">
                <a:effectLst/>
                <a:latin typeface="Verdana" panose="020B0604030504040204" pitchFamily="34" charset="0"/>
                <a:ea typeface="Times New Roman" panose="02020603050405020304" pitchFamily="18" charset="0"/>
                <a:cs typeface="Times New Roman" panose="02020603050405020304" pitchFamily="18" charset="0"/>
              </a:rPr>
              <a:t>Voorbereiding CE Gr/La</a:t>
            </a:r>
          </a:p>
          <a:p>
            <a:r>
              <a:rPr lang="nl-NL" sz="1800" b="0" i="1" u="none" dirty="0">
                <a:effectLst/>
                <a:latin typeface="Verdana" panose="020B0604030504040204" pitchFamily="34" charset="0"/>
                <a:ea typeface="Times New Roman" panose="02020603050405020304" pitchFamily="18" charset="0"/>
                <a:cs typeface="Times New Roman" panose="02020603050405020304" pitchFamily="18" charset="0"/>
              </a:rPr>
              <a:t>Pensum</a:t>
            </a:r>
          </a:p>
          <a:p>
            <a:r>
              <a:rPr lang="nl-NL" sz="1800" b="0" i="1" u="none" dirty="0">
                <a:effectLst/>
                <a:latin typeface="Verdana" panose="020B0604030504040204" pitchFamily="34" charset="0"/>
                <a:ea typeface="Times New Roman" panose="02020603050405020304" pitchFamily="18" charset="0"/>
                <a:cs typeface="Times New Roman" panose="02020603050405020304" pitchFamily="18" charset="0"/>
              </a:rPr>
              <a:t>Vertaalvaardigheid</a:t>
            </a:r>
          </a:p>
          <a:p>
            <a:r>
              <a:rPr lang="nl-NL" sz="1800" b="0" i="1" u="none" dirty="0">
                <a:effectLst/>
                <a:latin typeface="Verdana" panose="020B0604030504040204" pitchFamily="34" charset="0"/>
                <a:ea typeface="Times New Roman" panose="02020603050405020304" pitchFamily="18" charset="0"/>
                <a:cs typeface="Times New Roman" panose="02020603050405020304" pitchFamily="18" charset="0"/>
              </a:rPr>
              <a:t>Stress / zelfvertrouwen</a:t>
            </a:r>
          </a:p>
          <a:p>
            <a:r>
              <a:rPr lang="nl-NL" sz="1800" b="1" i="1" u="none" dirty="0">
                <a:effectLst/>
                <a:latin typeface="Verdana" panose="020B0604030504040204" pitchFamily="34" charset="0"/>
                <a:ea typeface="Times New Roman" panose="02020603050405020304" pitchFamily="18" charset="0"/>
                <a:cs typeface="Times New Roman" panose="02020603050405020304" pitchFamily="18" charset="0"/>
              </a:rPr>
              <a:t>andere</a:t>
            </a: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6</a:t>
            </a:fld>
            <a:endParaRPr lang="nl-NL"/>
          </a:p>
        </p:txBody>
      </p:sp>
    </p:spTree>
    <p:extLst>
      <p:ext uri="{BB962C8B-B14F-4D97-AF65-F5344CB8AC3E}">
        <p14:creationId xmlns:p14="http://schemas.microsoft.com/office/powerpoint/2010/main" val="7160300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7</a:t>
            </a:fld>
            <a:endParaRPr lang="nl-NL"/>
          </a:p>
        </p:txBody>
      </p:sp>
    </p:spTree>
    <p:extLst>
      <p:ext uri="{BB962C8B-B14F-4D97-AF65-F5344CB8AC3E}">
        <p14:creationId xmlns:p14="http://schemas.microsoft.com/office/powerpoint/2010/main" val="26005380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0" i="0" u="none" dirty="0">
                <a:solidFill>
                  <a:schemeClr val="bg1"/>
                </a:solidFill>
                <a:effectLst/>
                <a:latin typeface="+mn-lt"/>
                <a:hlinkClick r:id="rId3">
                  <a:extLst>
                    <a:ext uri="{A12FA001-AC4F-418D-AE19-62706E023703}">
                      <ahyp:hlinkClr xmlns:ahyp="http://schemas.microsoft.com/office/drawing/2018/hyperlinkcolor" val="tx"/>
                    </a:ext>
                  </a:extLst>
                </a:hlinkClick>
              </a:rPr>
              <a:t>Pro memorie</a:t>
            </a:r>
          </a:p>
          <a:p>
            <a:r>
              <a:rPr lang="nl-NL" b="0" i="0" u="none" dirty="0">
                <a:solidFill>
                  <a:schemeClr val="bg1"/>
                </a:solidFill>
                <a:effectLst/>
                <a:latin typeface="+mn-lt"/>
                <a:hlinkClick r:id="rId3">
                  <a:extLst>
                    <a:ext uri="{A12FA001-AC4F-418D-AE19-62706E023703}">
                      <ahyp:hlinkClr xmlns:ahyp="http://schemas.microsoft.com/office/drawing/2018/hyperlinkcolor" val="tx"/>
                    </a:ext>
                  </a:extLst>
                </a:hlinkClick>
              </a:rPr>
              <a:t>Mw. drs. Annette Schuring (Huygens Lyceum) </a:t>
            </a:r>
          </a:p>
          <a:p>
            <a:endParaRPr lang="nl-NL" b="0" i="0" u="none" dirty="0">
              <a:solidFill>
                <a:schemeClr val="bg1"/>
              </a:solidFill>
              <a:effectLst/>
              <a:latin typeface="+mn-lt"/>
              <a:hlinkClick r:id="rId3">
                <a:extLst>
                  <a:ext uri="{A12FA001-AC4F-418D-AE19-62706E023703}">
                    <ahyp:hlinkClr xmlns:ahyp="http://schemas.microsoft.com/office/drawing/2018/hyperlinkcolor" val="tx"/>
                  </a:ext>
                </a:extLst>
              </a:hlinkClick>
            </a:endParaRPr>
          </a:p>
          <a:p>
            <a:r>
              <a:rPr lang="nl-NL" dirty="0">
                <a:solidFill>
                  <a:srgbClr val="0563C1"/>
                </a:solidFill>
                <a:effectLst/>
                <a:latin typeface="wf_segoe-ui_normal"/>
                <a:hlinkClick r:id="rId3">
                  <a:extLst>
                    <a:ext uri="{A12FA001-AC4F-418D-AE19-62706E023703}">
                      <ahyp:hlinkClr xmlns:ahyp="http://schemas.microsoft.com/office/drawing/2018/hyperlinkcolor" val="tx"/>
                    </a:ext>
                  </a:extLst>
                </a:hlinkClick>
              </a:rPr>
              <a:t>scr@huygenslyceum.nl</a:t>
            </a:r>
            <a:r>
              <a:rPr lang="nl-NL" dirty="0">
                <a:effectLst/>
                <a:latin typeface="wf_segoe-ui_normal"/>
              </a:rPr>
              <a:t>. </a:t>
            </a:r>
            <a:r>
              <a:rPr lang="nl-NL" dirty="0">
                <a:effectLst/>
                <a:latin typeface="wf_segoe-ui_normal"/>
                <a:hlinkClick r:id="rId4"/>
              </a:rPr>
              <a:t>Meer informatie over waarom dit belangrijk is</a:t>
            </a:r>
            <a:br>
              <a:rPr lang="nl-NL" dirty="0"/>
            </a:br>
            <a:r>
              <a:rPr lang="nl-NL" dirty="0">
                <a:effectLst/>
                <a:latin typeface="Calibri" panose="020F0502020204030204" pitchFamily="34" charset="0"/>
              </a:rPr>
              <a:t>Goedemorgen,</a:t>
            </a:r>
            <a:br>
              <a:rPr lang="nl-NL" dirty="0"/>
            </a:br>
            <a:r>
              <a:rPr lang="nl-NL" dirty="0">
                <a:effectLst/>
                <a:latin typeface="Calibri" panose="020F0502020204030204" pitchFamily="34" charset="0"/>
              </a:rPr>
              <a:t>Bij ons op school wordt de betalingsbereidheid van de ouders gepeild voordat een reis en/of excursie geboekt wordt. Ik geloof dat die dan 95% moet zijn. Dat betekent dat de gymnasiumexcursies tot nu toe door konden gaan (veel ASML-kinderen). Maar op de Havo zijn al excursies aangepast of geschrapt.</a:t>
            </a:r>
            <a:br>
              <a:rPr lang="nl-NL" dirty="0"/>
            </a:br>
            <a:r>
              <a:rPr lang="nl-NL" dirty="0">
                <a:effectLst/>
                <a:latin typeface="Calibri" panose="020F0502020204030204" pitchFamily="34" charset="0"/>
              </a:rPr>
              <a:t>De school springt (zoals altijd al) wel bij als ouders aangeven wel te willen betalen, maar dat niet geheel of niet op één moment kunnen betalen.</a:t>
            </a:r>
            <a:br>
              <a:rPr lang="nl-NL" dirty="0"/>
            </a:br>
            <a:r>
              <a:rPr lang="nl-NL" dirty="0">
                <a:effectLst/>
                <a:latin typeface="Calibri" panose="020F0502020204030204" pitchFamily="34" charset="0"/>
              </a:rPr>
              <a:t>Maar excursies moeten dekkend verrekend worden met de ouderbijdragen voor excursies en reizen. Met de stijgende (vlieg)prijzen houd ik mijn hart vast voor de komende jaren!</a:t>
            </a:r>
            <a:br>
              <a:rPr lang="nl-NL" dirty="0"/>
            </a:br>
            <a:endParaRPr lang="nl-NL" dirty="0"/>
          </a:p>
          <a:p>
            <a:r>
              <a:rPr lang="nl-NL" dirty="0">
                <a:hlinkClick r:id="rId5"/>
              </a:rPr>
              <a:t>https://oudersenonderwijs.nl/nieuws/discussie-vrijwillige-ouderbijdrage-nieuwe-wegen-om-wat-te-doen-aan-kansenongelijkheid/</a:t>
            </a:r>
            <a:endParaRPr lang="nl-NL"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200" b="1" dirty="0">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200" b="1" dirty="0">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200" b="1" dirty="0">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a:latin typeface="+mn-lt"/>
              </a:rPr>
              <a:t>Rijksoverheid </a:t>
            </a:r>
            <a:r>
              <a:rPr lang="nl-NL" sz="1200" dirty="0" err="1">
                <a:latin typeface="+mn-lt"/>
              </a:rPr>
              <a:t>https</a:t>
            </a:r>
            <a:r>
              <a:rPr lang="nl-NL" sz="1200" dirty="0">
                <a:latin typeface="+mn-lt"/>
              </a:rPr>
              <a:t>://</a:t>
            </a:r>
            <a:r>
              <a:rPr lang="nl-NL" sz="1200" dirty="0" err="1">
                <a:latin typeface="+mn-lt"/>
              </a:rPr>
              <a:t>www.rijksoverheid.nl</a:t>
            </a:r>
            <a:r>
              <a:rPr lang="nl-NL" sz="1200" dirty="0">
                <a:latin typeface="+mn-lt"/>
              </a:rPr>
              <a:t>/onderwerpen/financiering-onderwijs/private-bijdragen-in-het-onderwijs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a:latin typeface="+mn-lt"/>
              </a:rPr>
              <a:t>VO-raad</a:t>
            </a:r>
            <a:r>
              <a:rPr lang="nl-NL" sz="1200" dirty="0">
                <a:latin typeface="+mn-lt"/>
              </a:rPr>
              <a:t> Vrijwillige Ouderbijdrage </a:t>
            </a:r>
            <a:r>
              <a:rPr lang="nl-NL" sz="1200" dirty="0" err="1">
                <a:latin typeface="+mn-lt"/>
              </a:rPr>
              <a:t>https</a:t>
            </a:r>
            <a:r>
              <a:rPr lang="nl-NL" sz="1200" dirty="0">
                <a:latin typeface="+mn-lt"/>
              </a:rPr>
              <a:t>://</a:t>
            </a:r>
            <a:r>
              <a:rPr lang="nl-NL" sz="1200" dirty="0" err="1">
                <a:latin typeface="+mn-lt"/>
              </a:rPr>
              <a:t>www.vo-raad.nl</a:t>
            </a:r>
            <a:r>
              <a:rPr lang="nl-NL" sz="1200" dirty="0">
                <a:latin typeface="+mn-lt"/>
              </a:rPr>
              <a:t>/</a:t>
            </a:r>
            <a:r>
              <a:rPr lang="nl-NL" sz="1200" dirty="0" err="1">
                <a:latin typeface="+mn-lt"/>
              </a:rPr>
              <a:t>themas</a:t>
            </a:r>
            <a:r>
              <a:rPr lang="nl-NL" sz="1200" dirty="0">
                <a:latin typeface="+mn-lt"/>
              </a:rPr>
              <a:t>/kansengelijkheid/onderwerpen/vrijwillige-ouderbijdrage</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a:latin typeface="+mn-lt"/>
              </a:rPr>
              <a:t>Nuffic </a:t>
            </a:r>
            <a:r>
              <a:rPr lang="nl-NL" sz="1200" dirty="0" err="1">
                <a:latin typeface="+mn-lt"/>
              </a:rPr>
              <a:t>https</a:t>
            </a:r>
            <a:r>
              <a:rPr lang="nl-NL" sz="1200" dirty="0">
                <a:latin typeface="+mn-lt"/>
              </a:rPr>
              <a:t>://</a:t>
            </a:r>
            <a:r>
              <a:rPr lang="nl-NL" sz="1200" dirty="0" err="1">
                <a:latin typeface="+mn-lt"/>
              </a:rPr>
              <a:t>www.nuffic.nl</a:t>
            </a:r>
            <a:r>
              <a:rPr lang="nl-NL" sz="1200" dirty="0">
                <a:latin typeface="+mn-lt"/>
              </a:rPr>
              <a:t>/onderwerpen/tweetalig-onderwijs/ouderbijdrage-tweetalig-onderwijs</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200" b="0" dirty="0">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err="1">
                <a:latin typeface="+mn-lt"/>
              </a:rPr>
              <a:t>dd</a:t>
            </a:r>
            <a:r>
              <a:rPr lang="nl-NL" sz="1200" b="1" dirty="0">
                <a:latin typeface="+mn-lt"/>
              </a:rPr>
              <a:t> </a:t>
            </a:r>
            <a:r>
              <a:rPr lang="nl-NL" sz="1200" b="1" i="0" u="none" strike="noStrike" kern="1200" cap="all" dirty="0">
                <a:solidFill>
                  <a:schemeClr val="tx1"/>
                </a:solidFill>
                <a:effectLst/>
                <a:latin typeface="+mn-lt"/>
                <a:ea typeface="+mn-ea"/>
                <a:cs typeface="+mn-cs"/>
              </a:rPr>
              <a:t>30 NOVEMBER 2018</a:t>
            </a:r>
            <a:r>
              <a:rPr lang="nl-NL" sz="1200" b="0" i="0" u="none" strike="noStrike" kern="1200" cap="all" dirty="0">
                <a:solidFill>
                  <a:schemeClr val="tx1"/>
                </a:solidFill>
                <a:effectLst/>
                <a:latin typeface="+mn-lt"/>
                <a:ea typeface="+mn-ea"/>
                <a:cs typeface="+mn-cs"/>
              </a:rPr>
              <a:t> </a:t>
            </a:r>
            <a:r>
              <a:rPr lang="nl-NL" sz="1200" dirty="0" err="1">
                <a:latin typeface="+mn-lt"/>
              </a:rPr>
              <a:t>https</a:t>
            </a:r>
            <a:r>
              <a:rPr lang="nl-NL" sz="1200" dirty="0">
                <a:latin typeface="+mn-lt"/>
              </a:rPr>
              <a:t>://</a:t>
            </a:r>
            <a:r>
              <a:rPr lang="nl-NL" sz="1200" dirty="0" err="1">
                <a:latin typeface="+mn-lt"/>
              </a:rPr>
              <a:t>www.vo-raad.nl</a:t>
            </a:r>
            <a:r>
              <a:rPr lang="nl-NL" sz="1200" dirty="0">
                <a:latin typeface="+mn-lt"/>
              </a:rPr>
              <a:t>/nieuws/vrijwillige-ouderbijdrage-niemand-uitsluiten</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err="1">
                <a:latin typeface="+mn-lt"/>
              </a:rPr>
              <a:t>dd</a:t>
            </a:r>
            <a:r>
              <a:rPr lang="nl-NL" sz="1200" b="1" dirty="0">
                <a:latin typeface="+mn-lt"/>
              </a:rPr>
              <a:t> </a:t>
            </a:r>
            <a:r>
              <a:rPr lang="nl-NL" sz="1200" b="1" i="0" u="none" strike="noStrike" kern="1200" cap="all" dirty="0">
                <a:solidFill>
                  <a:schemeClr val="tx1"/>
                </a:solidFill>
                <a:effectLst/>
                <a:latin typeface="+mn-lt"/>
                <a:ea typeface="+mn-ea"/>
                <a:cs typeface="+mn-cs"/>
              </a:rPr>
              <a:t>26 SEPTEMBER 2019 </a:t>
            </a:r>
            <a:r>
              <a:rPr lang="nl-NL" sz="1200" dirty="0" err="1">
                <a:latin typeface="+mn-lt"/>
              </a:rPr>
              <a:t>https</a:t>
            </a:r>
            <a:r>
              <a:rPr lang="nl-NL" sz="1200" dirty="0">
                <a:latin typeface="+mn-lt"/>
              </a:rPr>
              <a:t>://</a:t>
            </a:r>
            <a:r>
              <a:rPr lang="nl-NL" sz="1200" dirty="0" err="1">
                <a:latin typeface="+mn-lt"/>
              </a:rPr>
              <a:t>www.vo-raad.nl</a:t>
            </a:r>
            <a:r>
              <a:rPr lang="nl-NL" sz="1200" dirty="0">
                <a:latin typeface="+mn-lt"/>
              </a:rPr>
              <a:t>/nieuws/kamer-beducht-op-verschraling-onderwijsaanbod-en-kansenongelijkheid-door-wetsvoorstel-ouderbijdrage</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err="1">
                <a:latin typeface="+mn-lt"/>
              </a:rPr>
              <a:t>dd</a:t>
            </a:r>
            <a:r>
              <a:rPr lang="nl-NL" sz="1200" b="1" dirty="0">
                <a:latin typeface="+mn-lt"/>
              </a:rPr>
              <a:t> </a:t>
            </a:r>
            <a:r>
              <a:rPr lang="nl-NL" sz="1200" b="1" i="0" u="none" strike="noStrike" kern="1200" cap="all" dirty="0">
                <a:solidFill>
                  <a:schemeClr val="tx1"/>
                </a:solidFill>
                <a:effectLst/>
                <a:latin typeface="+mn-lt"/>
                <a:ea typeface="+mn-ea"/>
                <a:cs typeface="+mn-cs"/>
              </a:rPr>
              <a:t>18 MAART 2021 </a:t>
            </a:r>
            <a:r>
              <a:rPr lang="nl-NL" sz="1200" dirty="0" err="1">
                <a:latin typeface="+mn-lt"/>
              </a:rPr>
              <a:t>https</a:t>
            </a:r>
            <a:r>
              <a:rPr lang="nl-NL" sz="1200" dirty="0">
                <a:latin typeface="+mn-lt"/>
              </a:rPr>
              <a:t>://</a:t>
            </a:r>
            <a:r>
              <a:rPr lang="nl-NL" sz="1200" dirty="0" err="1">
                <a:latin typeface="+mn-lt"/>
              </a:rPr>
              <a:t>www.vo-raad.nl</a:t>
            </a:r>
            <a:r>
              <a:rPr lang="nl-NL" sz="1200" dirty="0">
                <a:latin typeface="+mn-lt"/>
              </a:rPr>
              <a:t>/nieuws/informatiebrochure-ocw-over-nieuwe-wet-vrijwillige-ouderbijdrage</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err="1">
                <a:latin typeface="+mn-lt"/>
              </a:rPr>
              <a:t>dd</a:t>
            </a:r>
            <a:r>
              <a:rPr lang="nl-NL" sz="1200" b="1" i="0" u="none" strike="noStrike" kern="1200" cap="none" dirty="0">
                <a:solidFill>
                  <a:schemeClr val="tx1"/>
                </a:solidFill>
                <a:effectLst/>
                <a:latin typeface="+mn-lt"/>
                <a:ea typeface="+mn-ea"/>
                <a:cs typeface="+mn-cs"/>
              </a:rPr>
              <a:t> </a:t>
            </a:r>
            <a:r>
              <a:rPr lang="nl-NL" sz="1200" b="1" i="0" u="none" strike="noStrike" kern="1200" cap="all" dirty="0">
                <a:solidFill>
                  <a:schemeClr val="tx1"/>
                </a:solidFill>
                <a:effectLst/>
                <a:latin typeface="+mn-lt"/>
                <a:ea typeface="+mn-ea"/>
                <a:cs typeface="+mn-cs"/>
              </a:rPr>
              <a:t>01 JUNI 2021 </a:t>
            </a:r>
            <a:r>
              <a:rPr lang="nl-NL" sz="1200" b="0" i="0" u="none" strike="noStrike" kern="1200" cap="all" dirty="0" err="1">
                <a:solidFill>
                  <a:schemeClr val="tx1"/>
                </a:solidFill>
                <a:effectLst/>
                <a:latin typeface="+mn-lt"/>
                <a:ea typeface="+mn-ea"/>
                <a:cs typeface="+mn-cs"/>
              </a:rPr>
              <a:t>https</a:t>
            </a:r>
            <a:r>
              <a:rPr lang="nl-NL" sz="1200" b="0" i="0" u="none" strike="noStrike" kern="1200" cap="all" dirty="0">
                <a:solidFill>
                  <a:schemeClr val="tx1"/>
                </a:solidFill>
                <a:effectLst/>
                <a:latin typeface="+mn-lt"/>
                <a:ea typeface="+mn-ea"/>
                <a:cs typeface="+mn-cs"/>
              </a:rPr>
              <a:t>://</a:t>
            </a:r>
            <a:r>
              <a:rPr lang="nl-NL" sz="1200" b="0" i="0" u="none" strike="noStrike" kern="1200" cap="all" dirty="0" err="1">
                <a:solidFill>
                  <a:schemeClr val="tx1"/>
                </a:solidFill>
                <a:effectLst/>
                <a:latin typeface="+mn-lt"/>
                <a:ea typeface="+mn-ea"/>
                <a:cs typeface="+mn-cs"/>
              </a:rPr>
              <a:t>www.vo-raad.nl</a:t>
            </a:r>
            <a:r>
              <a:rPr lang="nl-NL" sz="1200" b="0" i="0" u="none" strike="noStrike" kern="1200" cap="all" dirty="0">
                <a:solidFill>
                  <a:schemeClr val="tx1"/>
                </a:solidFill>
                <a:effectLst/>
                <a:latin typeface="+mn-lt"/>
                <a:ea typeface="+mn-ea"/>
                <a:cs typeface="+mn-cs"/>
              </a:rPr>
              <a:t>/artikelen/</a:t>
            </a:r>
            <a:r>
              <a:rPr lang="nl-NL" sz="1200" b="0" i="0" u="none" strike="noStrike" kern="1200" cap="all" dirty="0" err="1">
                <a:solidFill>
                  <a:schemeClr val="tx1"/>
                </a:solidFill>
                <a:effectLst/>
                <a:latin typeface="+mn-lt"/>
                <a:ea typeface="+mn-ea"/>
                <a:cs typeface="+mn-cs"/>
              </a:rPr>
              <a:t>veelgestelde</a:t>
            </a:r>
            <a:r>
              <a:rPr lang="nl-NL" sz="1200" b="0" i="0" u="none" strike="noStrike" kern="1200" cap="all" dirty="0">
                <a:solidFill>
                  <a:schemeClr val="tx1"/>
                </a:solidFill>
                <a:effectLst/>
                <a:latin typeface="+mn-lt"/>
                <a:ea typeface="+mn-ea"/>
                <a:cs typeface="+mn-cs"/>
              </a:rPr>
              <a:t>-vragen-over-de-vrijwillige-ouderbijdrage</a:t>
            </a:r>
            <a:endParaRPr lang="nl-NL" sz="1200" dirty="0">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err="1">
                <a:latin typeface="+mn-lt"/>
              </a:rPr>
              <a:t>dd</a:t>
            </a:r>
            <a:r>
              <a:rPr lang="nl-NL" sz="1200" b="1" dirty="0">
                <a:latin typeface="+mn-lt"/>
              </a:rPr>
              <a:t> </a:t>
            </a:r>
            <a:r>
              <a:rPr lang="nl-NL" sz="1200" b="1" i="0" u="none" strike="noStrike" kern="1200" cap="all" dirty="0">
                <a:solidFill>
                  <a:schemeClr val="tx1"/>
                </a:solidFill>
                <a:effectLst/>
                <a:latin typeface="+mn-lt"/>
                <a:ea typeface="+mn-ea"/>
                <a:cs typeface="+mn-cs"/>
              </a:rPr>
              <a:t>23 JUNI 2021 </a:t>
            </a:r>
            <a:r>
              <a:rPr lang="nl-NL" sz="1200" dirty="0" err="1">
                <a:latin typeface="+mn-lt"/>
              </a:rPr>
              <a:t>https</a:t>
            </a:r>
            <a:r>
              <a:rPr lang="nl-NL" sz="1200" dirty="0">
                <a:latin typeface="+mn-lt"/>
              </a:rPr>
              <a:t>://</a:t>
            </a:r>
            <a:r>
              <a:rPr lang="nl-NL" sz="1200" dirty="0" err="1">
                <a:latin typeface="+mn-lt"/>
              </a:rPr>
              <a:t>www.vo-raad.nl</a:t>
            </a:r>
            <a:r>
              <a:rPr lang="nl-NL" sz="1200" dirty="0">
                <a:latin typeface="+mn-lt"/>
              </a:rPr>
              <a:t>/nieuws/geen-uitzonderingen-bij-nieuwe-wet-vrijwillige-ouderbijdrage</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err="1">
                <a:latin typeface="+mn-lt"/>
              </a:rPr>
              <a:t>dd</a:t>
            </a:r>
            <a:r>
              <a:rPr lang="nl-NL" sz="1200" b="1" dirty="0">
                <a:latin typeface="+mn-lt"/>
              </a:rPr>
              <a:t> </a:t>
            </a:r>
            <a:r>
              <a:rPr lang="nl-NL" sz="1200" b="1" i="0" u="none" strike="noStrike" kern="1200" cap="all" dirty="0">
                <a:solidFill>
                  <a:schemeClr val="tx1"/>
                </a:solidFill>
                <a:effectLst/>
                <a:latin typeface="+mn-lt"/>
                <a:ea typeface="+mn-ea"/>
                <a:cs typeface="+mn-cs"/>
              </a:rPr>
              <a:t>26 OKTOBER 2021 </a:t>
            </a:r>
            <a:r>
              <a:rPr lang="nl-NL" sz="1200" dirty="0" err="1">
                <a:latin typeface="+mn-lt"/>
              </a:rPr>
              <a:t>https</a:t>
            </a:r>
            <a:r>
              <a:rPr lang="nl-NL" sz="1200" dirty="0">
                <a:latin typeface="+mn-lt"/>
              </a:rPr>
              <a:t>://</a:t>
            </a:r>
            <a:r>
              <a:rPr lang="nl-NL" sz="1200" dirty="0" err="1">
                <a:latin typeface="+mn-lt"/>
              </a:rPr>
              <a:t>www.vo-raad.nl</a:t>
            </a:r>
            <a:r>
              <a:rPr lang="nl-NL" sz="1200" dirty="0">
                <a:latin typeface="+mn-lt"/>
              </a:rPr>
              <a:t>/nieuws/in-de-media-ouders-ervaren-druk-bij-vrijwillige-ouderbijdrage</a:t>
            </a:r>
          </a:p>
          <a:p>
            <a:endParaRPr lang="nl-NL" sz="1200" dirty="0">
              <a:latin typeface="+mn-lt"/>
            </a:endParaRPr>
          </a:p>
          <a:p>
            <a:endParaRPr lang="nl-NL" dirty="0"/>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8</a:t>
            </a:fld>
            <a:endParaRPr lang="nl-NL"/>
          </a:p>
        </p:txBody>
      </p:sp>
    </p:spTree>
    <p:extLst>
      <p:ext uri="{BB962C8B-B14F-4D97-AF65-F5344CB8AC3E}">
        <p14:creationId xmlns:p14="http://schemas.microsoft.com/office/powerpoint/2010/main" val="4591691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a:latin typeface="+mn-lt"/>
              </a:rPr>
              <a:t>Rijksoverheid </a:t>
            </a:r>
            <a:r>
              <a:rPr lang="nl-NL" sz="1200" dirty="0" err="1">
                <a:latin typeface="+mn-lt"/>
              </a:rPr>
              <a:t>https</a:t>
            </a:r>
            <a:r>
              <a:rPr lang="nl-NL" sz="1200" dirty="0">
                <a:latin typeface="+mn-lt"/>
              </a:rPr>
              <a:t>://</a:t>
            </a:r>
            <a:r>
              <a:rPr lang="nl-NL" sz="1200" dirty="0" err="1">
                <a:latin typeface="+mn-lt"/>
              </a:rPr>
              <a:t>www.rijksoverheid.nl</a:t>
            </a:r>
            <a:r>
              <a:rPr lang="nl-NL" sz="1200" dirty="0">
                <a:latin typeface="+mn-lt"/>
              </a:rPr>
              <a:t>/onderwerpen/financiering-onderwijs/private-bijdragen-in-het-onderwijs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a:latin typeface="+mn-lt"/>
              </a:rPr>
              <a:t>VO-raad</a:t>
            </a:r>
            <a:r>
              <a:rPr lang="nl-NL" sz="1200" dirty="0">
                <a:latin typeface="+mn-lt"/>
              </a:rPr>
              <a:t> Vrijwillige Ouderbijdrage </a:t>
            </a:r>
            <a:r>
              <a:rPr lang="nl-NL" sz="1200" dirty="0" err="1">
                <a:latin typeface="+mn-lt"/>
              </a:rPr>
              <a:t>https</a:t>
            </a:r>
            <a:r>
              <a:rPr lang="nl-NL" sz="1200" dirty="0">
                <a:latin typeface="+mn-lt"/>
              </a:rPr>
              <a:t>://</a:t>
            </a:r>
            <a:r>
              <a:rPr lang="nl-NL" sz="1200" dirty="0" err="1">
                <a:latin typeface="+mn-lt"/>
              </a:rPr>
              <a:t>www.vo-raad.nl</a:t>
            </a:r>
            <a:r>
              <a:rPr lang="nl-NL" sz="1200" dirty="0">
                <a:latin typeface="+mn-lt"/>
              </a:rPr>
              <a:t>/</a:t>
            </a:r>
            <a:r>
              <a:rPr lang="nl-NL" sz="1200" dirty="0" err="1">
                <a:latin typeface="+mn-lt"/>
              </a:rPr>
              <a:t>themas</a:t>
            </a:r>
            <a:r>
              <a:rPr lang="nl-NL" sz="1200" dirty="0">
                <a:latin typeface="+mn-lt"/>
              </a:rPr>
              <a:t>/kansengelijkheid/onderwerpen/vrijwillige-ouderbijdrage</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a:latin typeface="+mn-lt"/>
              </a:rPr>
              <a:t>Nuffic </a:t>
            </a:r>
            <a:r>
              <a:rPr lang="nl-NL" sz="1200" dirty="0" err="1">
                <a:latin typeface="+mn-lt"/>
              </a:rPr>
              <a:t>https</a:t>
            </a:r>
            <a:r>
              <a:rPr lang="nl-NL" sz="1200" dirty="0">
                <a:latin typeface="+mn-lt"/>
              </a:rPr>
              <a:t>://</a:t>
            </a:r>
            <a:r>
              <a:rPr lang="nl-NL" sz="1200" dirty="0" err="1">
                <a:latin typeface="+mn-lt"/>
              </a:rPr>
              <a:t>www.nuffic.nl</a:t>
            </a:r>
            <a:r>
              <a:rPr lang="nl-NL" sz="1200" dirty="0">
                <a:latin typeface="+mn-lt"/>
              </a:rPr>
              <a:t>/onderwerpen/tweetalig-onderwijs/ouderbijdrage-tweetalig-onderwijs</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200" b="0" dirty="0">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err="1">
                <a:latin typeface="+mn-lt"/>
              </a:rPr>
              <a:t>dd</a:t>
            </a:r>
            <a:r>
              <a:rPr lang="nl-NL" sz="1200" b="1" dirty="0">
                <a:latin typeface="+mn-lt"/>
              </a:rPr>
              <a:t> </a:t>
            </a:r>
            <a:r>
              <a:rPr lang="nl-NL" sz="1200" b="1" i="0" u="none" strike="noStrike" kern="1200" cap="all" dirty="0">
                <a:solidFill>
                  <a:schemeClr val="tx1"/>
                </a:solidFill>
                <a:effectLst/>
                <a:latin typeface="+mn-lt"/>
                <a:ea typeface="+mn-ea"/>
                <a:cs typeface="+mn-cs"/>
              </a:rPr>
              <a:t>30 NOVEMBER 2018</a:t>
            </a:r>
            <a:r>
              <a:rPr lang="nl-NL" sz="1200" b="0" i="0" u="none" strike="noStrike" kern="1200" cap="all" dirty="0">
                <a:solidFill>
                  <a:schemeClr val="tx1"/>
                </a:solidFill>
                <a:effectLst/>
                <a:latin typeface="+mn-lt"/>
                <a:ea typeface="+mn-ea"/>
                <a:cs typeface="+mn-cs"/>
              </a:rPr>
              <a:t> </a:t>
            </a:r>
            <a:r>
              <a:rPr lang="nl-NL" sz="1200" dirty="0" err="1">
                <a:latin typeface="+mn-lt"/>
              </a:rPr>
              <a:t>https</a:t>
            </a:r>
            <a:r>
              <a:rPr lang="nl-NL" sz="1200" dirty="0">
                <a:latin typeface="+mn-lt"/>
              </a:rPr>
              <a:t>://</a:t>
            </a:r>
            <a:r>
              <a:rPr lang="nl-NL" sz="1200" dirty="0" err="1">
                <a:latin typeface="+mn-lt"/>
              </a:rPr>
              <a:t>www.vo-raad.nl</a:t>
            </a:r>
            <a:r>
              <a:rPr lang="nl-NL" sz="1200" dirty="0">
                <a:latin typeface="+mn-lt"/>
              </a:rPr>
              <a:t>/nieuws/vrijwillige-ouderbijdrage-niemand-uitsluiten</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err="1">
                <a:latin typeface="+mn-lt"/>
              </a:rPr>
              <a:t>dd</a:t>
            </a:r>
            <a:r>
              <a:rPr lang="nl-NL" sz="1200" b="1" dirty="0">
                <a:latin typeface="+mn-lt"/>
              </a:rPr>
              <a:t> </a:t>
            </a:r>
            <a:r>
              <a:rPr lang="nl-NL" sz="1200" b="1" i="0" u="none" strike="noStrike" kern="1200" cap="all" dirty="0">
                <a:solidFill>
                  <a:schemeClr val="tx1"/>
                </a:solidFill>
                <a:effectLst/>
                <a:latin typeface="+mn-lt"/>
                <a:ea typeface="+mn-ea"/>
                <a:cs typeface="+mn-cs"/>
              </a:rPr>
              <a:t>26 SEPTEMBER 2019 </a:t>
            </a:r>
            <a:r>
              <a:rPr lang="nl-NL" sz="1200" dirty="0" err="1">
                <a:latin typeface="+mn-lt"/>
              </a:rPr>
              <a:t>https</a:t>
            </a:r>
            <a:r>
              <a:rPr lang="nl-NL" sz="1200" dirty="0">
                <a:latin typeface="+mn-lt"/>
              </a:rPr>
              <a:t>://</a:t>
            </a:r>
            <a:r>
              <a:rPr lang="nl-NL" sz="1200" dirty="0" err="1">
                <a:latin typeface="+mn-lt"/>
              </a:rPr>
              <a:t>www.vo-raad.nl</a:t>
            </a:r>
            <a:r>
              <a:rPr lang="nl-NL" sz="1200" dirty="0">
                <a:latin typeface="+mn-lt"/>
              </a:rPr>
              <a:t>/nieuws/kamer-beducht-op-verschraling-onderwijsaanbod-en-kansenongelijkheid-door-wetsvoorstel-ouderbijdrage</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err="1">
                <a:latin typeface="+mn-lt"/>
              </a:rPr>
              <a:t>dd</a:t>
            </a:r>
            <a:r>
              <a:rPr lang="nl-NL" sz="1200" b="1" dirty="0">
                <a:latin typeface="+mn-lt"/>
              </a:rPr>
              <a:t> </a:t>
            </a:r>
            <a:r>
              <a:rPr lang="nl-NL" sz="1200" b="1" i="0" u="none" strike="noStrike" kern="1200" cap="all" dirty="0">
                <a:solidFill>
                  <a:schemeClr val="tx1"/>
                </a:solidFill>
                <a:effectLst/>
                <a:latin typeface="+mn-lt"/>
                <a:ea typeface="+mn-ea"/>
                <a:cs typeface="+mn-cs"/>
              </a:rPr>
              <a:t>18 MAART 2021 </a:t>
            </a:r>
            <a:r>
              <a:rPr lang="nl-NL" sz="1200" dirty="0" err="1">
                <a:latin typeface="+mn-lt"/>
              </a:rPr>
              <a:t>https</a:t>
            </a:r>
            <a:r>
              <a:rPr lang="nl-NL" sz="1200" dirty="0">
                <a:latin typeface="+mn-lt"/>
              </a:rPr>
              <a:t>://</a:t>
            </a:r>
            <a:r>
              <a:rPr lang="nl-NL" sz="1200" dirty="0" err="1">
                <a:latin typeface="+mn-lt"/>
              </a:rPr>
              <a:t>www.vo-raad.nl</a:t>
            </a:r>
            <a:r>
              <a:rPr lang="nl-NL" sz="1200" dirty="0">
                <a:latin typeface="+mn-lt"/>
              </a:rPr>
              <a:t>/nieuws/informatiebrochure-ocw-over-nieuwe-wet-vrijwillige-ouderbijdrage</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err="1">
                <a:latin typeface="+mn-lt"/>
              </a:rPr>
              <a:t>dd</a:t>
            </a:r>
            <a:r>
              <a:rPr lang="nl-NL" sz="1200" b="1" i="0" u="none" strike="noStrike" kern="1200" cap="none" dirty="0">
                <a:solidFill>
                  <a:schemeClr val="tx1"/>
                </a:solidFill>
                <a:effectLst/>
                <a:latin typeface="+mn-lt"/>
                <a:ea typeface="+mn-ea"/>
                <a:cs typeface="+mn-cs"/>
              </a:rPr>
              <a:t> </a:t>
            </a:r>
            <a:r>
              <a:rPr lang="nl-NL" sz="1200" b="1" i="0" u="none" strike="noStrike" kern="1200" cap="all" dirty="0">
                <a:solidFill>
                  <a:schemeClr val="tx1"/>
                </a:solidFill>
                <a:effectLst/>
                <a:latin typeface="+mn-lt"/>
                <a:ea typeface="+mn-ea"/>
                <a:cs typeface="+mn-cs"/>
              </a:rPr>
              <a:t>01 JUNI 2021 </a:t>
            </a:r>
            <a:r>
              <a:rPr lang="nl-NL" sz="1200" b="0" i="0" u="none" strike="noStrike" kern="1200" cap="all" dirty="0" err="1">
                <a:solidFill>
                  <a:schemeClr val="tx1"/>
                </a:solidFill>
                <a:effectLst/>
                <a:latin typeface="+mn-lt"/>
                <a:ea typeface="+mn-ea"/>
                <a:cs typeface="+mn-cs"/>
              </a:rPr>
              <a:t>https</a:t>
            </a:r>
            <a:r>
              <a:rPr lang="nl-NL" sz="1200" b="0" i="0" u="none" strike="noStrike" kern="1200" cap="all" dirty="0">
                <a:solidFill>
                  <a:schemeClr val="tx1"/>
                </a:solidFill>
                <a:effectLst/>
                <a:latin typeface="+mn-lt"/>
                <a:ea typeface="+mn-ea"/>
                <a:cs typeface="+mn-cs"/>
              </a:rPr>
              <a:t>://</a:t>
            </a:r>
            <a:r>
              <a:rPr lang="nl-NL" sz="1200" b="0" i="0" u="none" strike="noStrike" kern="1200" cap="all" dirty="0" err="1">
                <a:solidFill>
                  <a:schemeClr val="tx1"/>
                </a:solidFill>
                <a:effectLst/>
                <a:latin typeface="+mn-lt"/>
                <a:ea typeface="+mn-ea"/>
                <a:cs typeface="+mn-cs"/>
              </a:rPr>
              <a:t>www.vo-raad.nl</a:t>
            </a:r>
            <a:r>
              <a:rPr lang="nl-NL" sz="1200" b="0" i="0" u="none" strike="noStrike" kern="1200" cap="all" dirty="0">
                <a:solidFill>
                  <a:schemeClr val="tx1"/>
                </a:solidFill>
                <a:effectLst/>
                <a:latin typeface="+mn-lt"/>
                <a:ea typeface="+mn-ea"/>
                <a:cs typeface="+mn-cs"/>
              </a:rPr>
              <a:t>/artikelen/</a:t>
            </a:r>
            <a:r>
              <a:rPr lang="nl-NL" sz="1200" b="0" i="0" u="none" strike="noStrike" kern="1200" cap="all" dirty="0" err="1">
                <a:solidFill>
                  <a:schemeClr val="tx1"/>
                </a:solidFill>
                <a:effectLst/>
                <a:latin typeface="+mn-lt"/>
                <a:ea typeface="+mn-ea"/>
                <a:cs typeface="+mn-cs"/>
              </a:rPr>
              <a:t>veelgestelde</a:t>
            </a:r>
            <a:r>
              <a:rPr lang="nl-NL" sz="1200" b="0" i="0" u="none" strike="noStrike" kern="1200" cap="all" dirty="0">
                <a:solidFill>
                  <a:schemeClr val="tx1"/>
                </a:solidFill>
                <a:effectLst/>
                <a:latin typeface="+mn-lt"/>
                <a:ea typeface="+mn-ea"/>
                <a:cs typeface="+mn-cs"/>
              </a:rPr>
              <a:t>-vragen-over-de-vrijwillige-ouderbijdrage</a:t>
            </a:r>
            <a:endParaRPr lang="nl-NL" sz="1200" dirty="0">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err="1">
                <a:latin typeface="+mn-lt"/>
              </a:rPr>
              <a:t>dd</a:t>
            </a:r>
            <a:r>
              <a:rPr lang="nl-NL" sz="1200" b="1" dirty="0">
                <a:latin typeface="+mn-lt"/>
              </a:rPr>
              <a:t> </a:t>
            </a:r>
            <a:r>
              <a:rPr lang="nl-NL" sz="1200" b="1" i="0" u="none" strike="noStrike" kern="1200" cap="all" dirty="0">
                <a:solidFill>
                  <a:schemeClr val="tx1"/>
                </a:solidFill>
                <a:effectLst/>
                <a:latin typeface="+mn-lt"/>
                <a:ea typeface="+mn-ea"/>
                <a:cs typeface="+mn-cs"/>
              </a:rPr>
              <a:t>23 JUNI 2021 </a:t>
            </a:r>
            <a:r>
              <a:rPr lang="nl-NL" sz="1200" dirty="0" err="1">
                <a:latin typeface="+mn-lt"/>
              </a:rPr>
              <a:t>https</a:t>
            </a:r>
            <a:r>
              <a:rPr lang="nl-NL" sz="1200" dirty="0">
                <a:latin typeface="+mn-lt"/>
              </a:rPr>
              <a:t>://</a:t>
            </a:r>
            <a:r>
              <a:rPr lang="nl-NL" sz="1200" dirty="0" err="1">
                <a:latin typeface="+mn-lt"/>
              </a:rPr>
              <a:t>www.vo-raad.nl</a:t>
            </a:r>
            <a:r>
              <a:rPr lang="nl-NL" sz="1200" dirty="0">
                <a:latin typeface="+mn-lt"/>
              </a:rPr>
              <a:t>/nieuws/geen-uitzonderingen-bij-nieuwe-wet-vrijwillige-ouderbijdrage</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err="1">
                <a:latin typeface="+mn-lt"/>
              </a:rPr>
              <a:t>dd</a:t>
            </a:r>
            <a:r>
              <a:rPr lang="nl-NL" sz="1200" b="1" dirty="0">
                <a:latin typeface="+mn-lt"/>
              </a:rPr>
              <a:t> </a:t>
            </a:r>
            <a:r>
              <a:rPr lang="nl-NL" sz="1200" b="1" i="0" u="none" strike="noStrike" kern="1200" cap="all" dirty="0">
                <a:solidFill>
                  <a:schemeClr val="tx1"/>
                </a:solidFill>
                <a:effectLst/>
                <a:latin typeface="+mn-lt"/>
                <a:ea typeface="+mn-ea"/>
                <a:cs typeface="+mn-cs"/>
              </a:rPr>
              <a:t>26 OKTOBER 2021 </a:t>
            </a:r>
            <a:r>
              <a:rPr lang="nl-NL" sz="1200" dirty="0" err="1">
                <a:latin typeface="+mn-lt"/>
              </a:rPr>
              <a:t>https</a:t>
            </a:r>
            <a:r>
              <a:rPr lang="nl-NL" sz="1200" dirty="0">
                <a:latin typeface="+mn-lt"/>
              </a:rPr>
              <a:t>://</a:t>
            </a:r>
            <a:r>
              <a:rPr lang="nl-NL" sz="1200" dirty="0" err="1">
                <a:latin typeface="+mn-lt"/>
              </a:rPr>
              <a:t>www.vo-raad.nl</a:t>
            </a:r>
            <a:r>
              <a:rPr lang="nl-NL" sz="1200" dirty="0">
                <a:latin typeface="+mn-lt"/>
              </a:rPr>
              <a:t>/nieuws/in-de-media-ouders-ervaren-druk-bij-vrijwillige-ouderbijdrage</a:t>
            </a:r>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9</a:t>
            </a:fld>
            <a:endParaRPr lang="nl-NL"/>
          </a:p>
        </p:txBody>
      </p:sp>
    </p:spTree>
    <p:extLst>
      <p:ext uri="{BB962C8B-B14F-4D97-AF65-F5344CB8AC3E}">
        <p14:creationId xmlns:p14="http://schemas.microsoft.com/office/powerpoint/2010/main" val="16902027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6C173D-6578-6946-AC53-81EBCB00D9AF}"/>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A027DEAD-4FB0-F046-BB01-ABD63ABF07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B3183707-2102-FC43-ADF9-B590F2D5A8A5}"/>
              </a:ext>
            </a:extLst>
          </p:cNvPr>
          <p:cNvSpPr>
            <a:spLocks noGrp="1"/>
          </p:cNvSpPr>
          <p:nvPr>
            <p:ph type="dt" sz="half" idx="10"/>
          </p:nvPr>
        </p:nvSpPr>
        <p:spPr/>
        <p:txBody>
          <a:bodyPr/>
          <a:lstStyle/>
          <a:p>
            <a:fld id="{5B568E51-4EA6-5C46-9DD1-1CA50A5A2FCD}" type="datetimeFigureOut">
              <a:rPr lang="nl-NL" smtClean="0"/>
              <a:t>16-01-2023</a:t>
            </a:fld>
            <a:endParaRPr lang="nl-NL"/>
          </a:p>
        </p:txBody>
      </p:sp>
      <p:sp>
        <p:nvSpPr>
          <p:cNvPr id="5" name="Tijdelijke aanduiding voor voettekst 4">
            <a:extLst>
              <a:ext uri="{FF2B5EF4-FFF2-40B4-BE49-F238E27FC236}">
                <a16:creationId xmlns:a16="http://schemas.microsoft.com/office/drawing/2014/main" id="{1B590F15-BCF0-CD41-BCCB-0939AAEC83C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3273CE6-B8C1-9848-BB98-32D56F2081F6}"/>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3447481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4B724-E81E-924B-8AF5-7C1C486D6AB2}"/>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C0DE8E06-7214-424E-AC55-9E5C6311AD33}"/>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726C8D1-2CE0-7440-8957-16F6AC9129C7}"/>
              </a:ext>
            </a:extLst>
          </p:cNvPr>
          <p:cNvSpPr>
            <a:spLocks noGrp="1"/>
          </p:cNvSpPr>
          <p:nvPr>
            <p:ph type="dt" sz="half" idx="10"/>
          </p:nvPr>
        </p:nvSpPr>
        <p:spPr/>
        <p:txBody>
          <a:bodyPr/>
          <a:lstStyle/>
          <a:p>
            <a:fld id="{5B568E51-4EA6-5C46-9DD1-1CA50A5A2FCD}" type="datetimeFigureOut">
              <a:rPr lang="nl-NL" smtClean="0"/>
              <a:t>16-01-2023</a:t>
            </a:fld>
            <a:endParaRPr lang="nl-NL"/>
          </a:p>
        </p:txBody>
      </p:sp>
      <p:sp>
        <p:nvSpPr>
          <p:cNvPr id="5" name="Tijdelijke aanduiding voor voettekst 4">
            <a:extLst>
              <a:ext uri="{FF2B5EF4-FFF2-40B4-BE49-F238E27FC236}">
                <a16:creationId xmlns:a16="http://schemas.microsoft.com/office/drawing/2014/main" id="{05FD8330-8299-5843-BA27-F96C9544CF3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3D7B4BD-1612-3C40-9450-B7173A6A6A08}"/>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1871445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5DA882D-AEF3-1F4E-9CA0-CDF4FA4CD4B2}"/>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5602CF5F-4364-5E41-80CD-735F949C67D7}"/>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9900125-2663-1F4D-B809-83631E26E9DB}"/>
              </a:ext>
            </a:extLst>
          </p:cNvPr>
          <p:cNvSpPr>
            <a:spLocks noGrp="1"/>
          </p:cNvSpPr>
          <p:nvPr>
            <p:ph type="dt" sz="half" idx="10"/>
          </p:nvPr>
        </p:nvSpPr>
        <p:spPr/>
        <p:txBody>
          <a:bodyPr/>
          <a:lstStyle/>
          <a:p>
            <a:fld id="{5B568E51-4EA6-5C46-9DD1-1CA50A5A2FCD}" type="datetimeFigureOut">
              <a:rPr lang="nl-NL" smtClean="0"/>
              <a:t>16-01-2023</a:t>
            </a:fld>
            <a:endParaRPr lang="nl-NL"/>
          </a:p>
        </p:txBody>
      </p:sp>
      <p:sp>
        <p:nvSpPr>
          <p:cNvPr id="5" name="Tijdelijke aanduiding voor voettekst 4">
            <a:extLst>
              <a:ext uri="{FF2B5EF4-FFF2-40B4-BE49-F238E27FC236}">
                <a16:creationId xmlns:a16="http://schemas.microsoft.com/office/drawing/2014/main" id="{738899B5-04B3-CB40-B9B6-82D3B79ED86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162E9EF-D1AF-ED43-A0AE-BD9B604EA4B0}"/>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1128994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652005-C314-124E-83B3-CDBB4743E1F9}"/>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DCF500B-0768-F24A-8794-4A5363858259}"/>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4A0218B-18B8-9D44-8C68-7A8BC25473F8}"/>
              </a:ext>
            </a:extLst>
          </p:cNvPr>
          <p:cNvSpPr>
            <a:spLocks noGrp="1"/>
          </p:cNvSpPr>
          <p:nvPr>
            <p:ph type="dt" sz="half" idx="10"/>
          </p:nvPr>
        </p:nvSpPr>
        <p:spPr/>
        <p:txBody>
          <a:bodyPr/>
          <a:lstStyle/>
          <a:p>
            <a:fld id="{5B568E51-4EA6-5C46-9DD1-1CA50A5A2FCD}" type="datetimeFigureOut">
              <a:rPr lang="nl-NL" smtClean="0"/>
              <a:t>16-01-2023</a:t>
            </a:fld>
            <a:endParaRPr lang="nl-NL"/>
          </a:p>
        </p:txBody>
      </p:sp>
      <p:sp>
        <p:nvSpPr>
          <p:cNvPr id="5" name="Tijdelijke aanduiding voor voettekst 4">
            <a:extLst>
              <a:ext uri="{FF2B5EF4-FFF2-40B4-BE49-F238E27FC236}">
                <a16:creationId xmlns:a16="http://schemas.microsoft.com/office/drawing/2014/main" id="{9C4A5CE6-5134-D845-9984-1A7F2312BC0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E3988F1-F61E-4441-A227-27EF7F682ED4}"/>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4103566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59FBBE-B158-3B4F-9D74-7937BF380B70}"/>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477FC9EC-0D22-9846-A877-B68B3D27C9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D81F2E83-6B2A-FB43-A4BD-E3C910C23B63}"/>
              </a:ext>
            </a:extLst>
          </p:cNvPr>
          <p:cNvSpPr>
            <a:spLocks noGrp="1"/>
          </p:cNvSpPr>
          <p:nvPr>
            <p:ph type="dt" sz="half" idx="10"/>
          </p:nvPr>
        </p:nvSpPr>
        <p:spPr/>
        <p:txBody>
          <a:bodyPr/>
          <a:lstStyle/>
          <a:p>
            <a:fld id="{5B568E51-4EA6-5C46-9DD1-1CA50A5A2FCD}" type="datetimeFigureOut">
              <a:rPr lang="nl-NL" smtClean="0"/>
              <a:t>16-01-2023</a:t>
            </a:fld>
            <a:endParaRPr lang="nl-NL"/>
          </a:p>
        </p:txBody>
      </p:sp>
      <p:sp>
        <p:nvSpPr>
          <p:cNvPr id="5" name="Tijdelijke aanduiding voor voettekst 4">
            <a:extLst>
              <a:ext uri="{FF2B5EF4-FFF2-40B4-BE49-F238E27FC236}">
                <a16:creationId xmlns:a16="http://schemas.microsoft.com/office/drawing/2014/main" id="{5D4E7BC4-03B5-3A45-98CB-7006879D7B0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C81009F-A244-A84E-9E09-59F9802CA457}"/>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796102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D7B7DD-7A79-7746-B2EA-73099F5B5D7E}"/>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ABD23E4-B877-E74E-A3FF-12DCE59DF869}"/>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C9E66F95-8F0E-B64C-A214-A59450E663E0}"/>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E8C8B979-F4CB-D74C-ADF5-8FC456FDDFB3}"/>
              </a:ext>
            </a:extLst>
          </p:cNvPr>
          <p:cNvSpPr>
            <a:spLocks noGrp="1"/>
          </p:cNvSpPr>
          <p:nvPr>
            <p:ph type="dt" sz="half" idx="10"/>
          </p:nvPr>
        </p:nvSpPr>
        <p:spPr/>
        <p:txBody>
          <a:bodyPr/>
          <a:lstStyle/>
          <a:p>
            <a:fld id="{5B568E51-4EA6-5C46-9DD1-1CA50A5A2FCD}" type="datetimeFigureOut">
              <a:rPr lang="nl-NL" smtClean="0"/>
              <a:t>16-01-2023</a:t>
            </a:fld>
            <a:endParaRPr lang="nl-NL"/>
          </a:p>
        </p:txBody>
      </p:sp>
      <p:sp>
        <p:nvSpPr>
          <p:cNvPr id="6" name="Tijdelijke aanduiding voor voettekst 5">
            <a:extLst>
              <a:ext uri="{FF2B5EF4-FFF2-40B4-BE49-F238E27FC236}">
                <a16:creationId xmlns:a16="http://schemas.microsoft.com/office/drawing/2014/main" id="{D1FF8BBB-2FA1-7C45-8668-03FAA39A40F9}"/>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0CAC25B0-EC7C-864E-A4F5-CE4CD2AAAFB1}"/>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2799288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89CB34-AC35-584B-9E5D-3E6D12F6EE65}"/>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7933B552-49BA-2049-B843-97D06D205E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202A2FE4-408E-6C4B-9123-4F5DB55D6FE7}"/>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206C31AE-C5E2-9C42-AFC5-8BD333BEF5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2A0156C9-C174-7244-A75A-223D2A3EC7C0}"/>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C995981A-396B-4644-8C6C-59FAD409827C}"/>
              </a:ext>
            </a:extLst>
          </p:cNvPr>
          <p:cNvSpPr>
            <a:spLocks noGrp="1"/>
          </p:cNvSpPr>
          <p:nvPr>
            <p:ph type="dt" sz="half" idx="10"/>
          </p:nvPr>
        </p:nvSpPr>
        <p:spPr/>
        <p:txBody>
          <a:bodyPr/>
          <a:lstStyle/>
          <a:p>
            <a:fld id="{5B568E51-4EA6-5C46-9DD1-1CA50A5A2FCD}" type="datetimeFigureOut">
              <a:rPr lang="nl-NL" smtClean="0"/>
              <a:t>16-01-2023</a:t>
            </a:fld>
            <a:endParaRPr lang="nl-NL"/>
          </a:p>
        </p:txBody>
      </p:sp>
      <p:sp>
        <p:nvSpPr>
          <p:cNvPr id="8" name="Tijdelijke aanduiding voor voettekst 7">
            <a:extLst>
              <a:ext uri="{FF2B5EF4-FFF2-40B4-BE49-F238E27FC236}">
                <a16:creationId xmlns:a16="http://schemas.microsoft.com/office/drawing/2014/main" id="{C741BAAD-1C4C-C848-BF23-8589EA5A0580}"/>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0B526650-706B-A343-9230-92C6A73917B3}"/>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823197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DD6027-E962-CA4C-A4E0-406BE52806F8}"/>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65918552-B58D-4645-9115-E317511A64B1}"/>
              </a:ext>
            </a:extLst>
          </p:cNvPr>
          <p:cNvSpPr>
            <a:spLocks noGrp="1"/>
          </p:cNvSpPr>
          <p:nvPr>
            <p:ph type="dt" sz="half" idx="10"/>
          </p:nvPr>
        </p:nvSpPr>
        <p:spPr/>
        <p:txBody>
          <a:bodyPr/>
          <a:lstStyle/>
          <a:p>
            <a:fld id="{5B568E51-4EA6-5C46-9DD1-1CA50A5A2FCD}" type="datetimeFigureOut">
              <a:rPr lang="nl-NL" smtClean="0"/>
              <a:t>16-01-2023</a:t>
            </a:fld>
            <a:endParaRPr lang="nl-NL"/>
          </a:p>
        </p:txBody>
      </p:sp>
      <p:sp>
        <p:nvSpPr>
          <p:cNvPr id="4" name="Tijdelijke aanduiding voor voettekst 3">
            <a:extLst>
              <a:ext uri="{FF2B5EF4-FFF2-40B4-BE49-F238E27FC236}">
                <a16:creationId xmlns:a16="http://schemas.microsoft.com/office/drawing/2014/main" id="{177E936D-7C82-3F4C-B23B-22A02E261EC0}"/>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F0C64FA6-EFDB-9B47-84E4-5B1A8EFA4815}"/>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596429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68E58140-35E8-7748-B203-E90586055502}"/>
              </a:ext>
            </a:extLst>
          </p:cNvPr>
          <p:cNvSpPr>
            <a:spLocks noGrp="1"/>
          </p:cNvSpPr>
          <p:nvPr>
            <p:ph type="dt" sz="half" idx="10"/>
          </p:nvPr>
        </p:nvSpPr>
        <p:spPr/>
        <p:txBody>
          <a:bodyPr/>
          <a:lstStyle/>
          <a:p>
            <a:fld id="{5B568E51-4EA6-5C46-9DD1-1CA50A5A2FCD}" type="datetimeFigureOut">
              <a:rPr lang="nl-NL" smtClean="0"/>
              <a:t>16-01-2023</a:t>
            </a:fld>
            <a:endParaRPr lang="nl-NL"/>
          </a:p>
        </p:txBody>
      </p:sp>
      <p:sp>
        <p:nvSpPr>
          <p:cNvPr id="3" name="Tijdelijke aanduiding voor voettekst 2">
            <a:extLst>
              <a:ext uri="{FF2B5EF4-FFF2-40B4-BE49-F238E27FC236}">
                <a16:creationId xmlns:a16="http://schemas.microsoft.com/office/drawing/2014/main" id="{E423FF5B-0AD0-BD49-82C7-7473060552B3}"/>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CE0356B0-B450-4540-A02E-1A3CC82FCB15}"/>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3284427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D47B4D-C574-0B42-85AA-62FA3FC0BF4A}"/>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102CDABE-CD14-654B-B92E-0FF45F755A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A5BA4362-1D05-7C45-BC22-D29142AD30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150445C2-D520-FA41-847E-4D30722EAB32}"/>
              </a:ext>
            </a:extLst>
          </p:cNvPr>
          <p:cNvSpPr>
            <a:spLocks noGrp="1"/>
          </p:cNvSpPr>
          <p:nvPr>
            <p:ph type="dt" sz="half" idx="10"/>
          </p:nvPr>
        </p:nvSpPr>
        <p:spPr/>
        <p:txBody>
          <a:bodyPr/>
          <a:lstStyle/>
          <a:p>
            <a:fld id="{5B568E51-4EA6-5C46-9DD1-1CA50A5A2FCD}" type="datetimeFigureOut">
              <a:rPr lang="nl-NL" smtClean="0"/>
              <a:t>16-01-2023</a:t>
            </a:fld>
            <a:endParaRPr lang="nl-NL"/>
          </a:p>
        </p:txBody>
      </p:sp>
      <p:sp>
        <p:nvSpPr>
          <p:cNvPr id="6" name="Tijdelijke aanduiding voor voettekst 5">
            <a:extLst>
              <a:ext uri="{FF2B5EF4-FFF2-40B4-BE49-F238E27FC236}">
                <a16:creationId xmlns:a16="http://schemas.microsoft.com/office/drawing/2014/main" id="{4842DAEE-2386-0140-A260-30DC14679441}"/>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D2F1F6E-2922-8143-89FC-7E76A7F2BDE7}"/>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1642287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C27418-6F53-084A-977B-DF4E70E15FFF}"/>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D9404BEE-81FA-9A40-8C0B-4730F75905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F14A921A-B8D8-F249-8330-4DFABEFEF8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3D70F71A-3FE4-7343-8C70-76DBA5E2DE0E}"/>
              </a:ext>
            </a:extLst>
          </p:cNvPr>
          <p:cNvSpPr>
            <a:spLocks noGrp="1"/>
          </p:cNvSpPr>
          <p:nvPr>
            <p:ph type="dt" sz="half" idx="10"/>
          </p:nvPr>
        </p:nvSpPr>
        <p:spPr/>
        <p:txBody>
          <a:bodyPr/>
          <a:lstStyle/>
          <a:p>
            <a:fld id="{5B568E51-4EA6-5C46-9DD1-1CA50A5A2FCD}" type="datetimeFigureOut">
              <a:rPr lang="nl-NL" smtClean="0"/>
              <a:t>16-01-2023</a:t>
            </a:fld>
            <a:endParaRPr lang="nl-NL"/>
          </a:p>
        </p:txBody>
      </p:sp>
      <p:sp>
        <p:nvSpPr>
          <p:cNvPr id="6" name="Tijdelijke aanduiding voor voettekst 5">
            <a:extLst>
              <a:ext uri="{FF2B5EF4-FFF2-40B4-BE49-F238E27FC236}">
                <a16:creationId xmlns:a16="http://schemas.microsoft.com/office/drawing/2014/main" id="{A664D8DF-02D9-B642-8836-6C8DC9A4C84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59AFF988-1F70-6840-AF8C-A5C6BFF65D26}"/>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446983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24B2EF3A-60E5-AF47-8637-3CCF52D0F5B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B59FE2B1-1559-FA49-9A4F-DC5F5DFDB0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CA449AD-1E9A-D940-883A-344156A932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568E51-4EA6-5C46-9DD1-1CA50A5A2FCD}" type="datetimeFigureOut">
              <a:rPr lang="nl-NL" smtClean="0"/>
              <a:t>16-01-2023</a:t>
            </a:fld>
            <a:endParaRPr lang="nl-NL"/>
          </a:p>
        </p:txBody>
      </p:sp>
      <p:sp>
        <p:nvSpPr>
          <p:cNvPr id="5" name="Tijdelijke aanduiding voor voettekst 4">
            <a:extLst>
              <a:ext uri="{FF2B5EF4-FFF2-40B4-BE49-F238E27FC236}">
                <a16:creationId xmlns:a16="http://schemas.microsoft.com/office/drawing/2014/main" id="{F170BCC4-4DD8-EB42-9F70-8C6A427C75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5A57253F-DB61-0443-ADB9-D2F37DB0780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F84456-23C2-E94F-8C1E-AB73ECF058CA}" type="slidenum">
              <a:rPr lang="nl-NL" smtClean="0"/>
              <a:t>‹nr.›</a:t>
            </a:fld>
            <a:endParaRPr lang="nl-NL"/>
          </a:p>
        </p:txBody>
      </p:sp>
    </p:spTree>
    <p:extLst>
      <p:ext uri="{BB962C8B-B14F-4D97-AF65-F5344CB8AC3E}">
        <p14:creationId xmlns:p14="http://schemas.microsoft.com/office/powerpoint/2010/main" val="13127615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8" Type="http://schemas.openxmlformats.org/officeDocument/2006/relationships/image" Target="file:////var/folders/1h/tnsbcfpn7k17yf3c9l0_llxr0000gn/T/com.microsoft.Word/WebArchiveCopyPasteTempFiles/page4image18263840" TargetMode="External"/><Relationship Id="rId3" Type="http://schemas.openxmlformats.org/officeDocument/2006/relationships/image" Target="../media/image1.jpeg"/><Relationship Id="rId7"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file:////var/folders/1h/tnsbcfpn7k17yf3c9l0_llxr0000gn/T/com.microsoft.Word/WebArchiveCopyPasteTempFiles/page3image18315280" TargetMode="External"/><Relationship Id="rId5" Type="http://schemas.openxmlformats.org/officeDocument/2006/relationships/image" Target="../media/image5.png"/><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4.jpg"/></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Afbeelding 4" descr="Afbeelding met tekst, binnen, plafond, vloer&#10;&#10;Automatisch gegenereerde beschrijving">
            <a:extLst>
              <a:ext uri="{FF2B5EF4-FFF2-40B4-BE49-F238E27FC236}">
                <a16:creationId xmlns:a16="http://schemas.microsoft.com/office/drawing/2014/main" id="{CA4A527A-F959-ED4E-8020-70146BB9708A}"/>
              </a:ext>
            </a:extLst>
          </p:cNvPr>
          <p:cNvPicPr>
            <a:picLocks noChangeAspect="1"/>
          </p:cNvPicPr>
          <p:nvPr/>
        </p:nvPicPr>
        <p:blipFill rotWithShape="1">
          <a:blip r:embed="rId3">
            <a:alphaModFix amt="35000"/>
          </a:blip>
          <a:srcRect t="30"/>
          <a:stretch/>
        </p:blipFill>
        <p:spPr>
          <a:xfrm>
            <a:off x="0" y="24546"/>
            <a:ext cx="12192000" cy="6855958"/>
          </a:xfrm>
          <a:prstGeom prst="rect">
            <a:avLst/>
          </a:prstGeom>
        </p:spPr>
      </p:pic>
      <p:sp>
        <p:nvSpPr>
          <p:cNvPr id="2" name="Titel 1">
            <a:extLst>
              <a:ext uri="{FF2B5EF4-FFF2-40B4-BE49-F238E27FC236}">
                <a16:creationId xmlns:a16="http://schemas.microsoft.com/office/drawing/2014/main" id="{BC74DE0A-DBA1-854B-A54E-CFC8219E9DFA}"/>
              </a:ext>
            </a:extLst>
          </p:cNvPr>
          <p:cNvSpPr>
            <a:spLocks noGrp="1"/>
          </p:cNvSpPr>
          <p:nvPr>
            <p:ph type="ctrTitle"/>
          </p:nvPr>
        </p:nvSpPr>
        <p:spPr>
          <a:xfrm>
            <a:off x="643467" y="3320859"/>
            <a:ext cx="4823883" cy="2076333"/>
          </a:xfrm>
        </p:spPr>
        <p:txBody>
          <a:bodyPr anchor="t">
            <a:normAutofit fontScale="90000"/>
          </a:bodyPr>
          <a:lstStyle/>
          <a:p>
            <a:pPr algn="l"/>
            <a:r>
              <a:rPr lang="nl-NL" sz="4800" dirty="0"/>
              <a:t>                        </a:t>
            </a:r>
            <a:br>
              <a:rPr lang="nl-NL" sz="4800" dirty="0"/>
            </a:br>
            <a:r>
              <a:rPr lang="nl-NL" sz="4400" dirty="0">
                <a:latin typeface="Kalinga" panose="020B0502040204020203" pitchFamily="34" charset="0"/>
                <a:cs typeface="Kalinga" panose="020B0502040204020203" pitchFamily="34" charset="0"/>
              </a:rPr>
              <a:t>BGV-</a:t>
            </a:r>
            <a:r>
              <a:rPr lang="nl-NL" sz="4400" dirty="0" err="1">
                <a:latin typeface="Kalinga" panose="020B0502040204020203" pitchFamily="34" charset="0"/>
                <a:cs typeface="Kalinga" panose="020B0502040204020203" pitchFamily="34" charset="0"/>
              </a:rPr>
              <a:t>webcafé</a:t>
            </a:r>
            <a:r>
              <a:rPr lang="nl-NL" sz="4400" dirty="0">
                <a:latin typeface="Kalinga" panose="020B0502040204020203" pitchFamily="34" charset="0"/>
                <a:cs typeface="Kalinga" panose="020B0502040204020203" pitchFamily="34" charset="0"/>
              </a:rPr>
              <a:t> | </a:t>
            </a:r>
            <a:br>
              <a:rPr lang="nl-NL" sz="4400" dirty="0">
                <a:latin typeface="Kalinga" panose="020B0502040204020203" pitchFamily="34" charset="0"/>
                <a:cs typeface="Kalinga" panose="020B0502040204020203" pitchFamily="34" charset="0"/>
              </a:rPr>
            </a:br>
            <a:r>
              <a:rPr lang="nl-NL" sz="4000" dirty="0">
                <a:solidFill>
                  <a:srgbClr val="F9B146"/>
                </a:solidFill>
                <a:latin typeface="Kalinga" panose="020B0502040204020203" pitchFamily="34" charset="0"/>
                <a:cs typeface="Kalinga" panose="020B0502040204020203" pitchFamily="34" charset="0"/>
              </a:rPr>
              <a:t>van Post-Corona </a:t>
            </a:r>
            <a:br>
              <a:rPr lang="nl-NL" sz="4000" dirty="0">
                <a:solidFill>
                  <a:srgbClr val="F9B146"/>
                </a:solidFill>
                <a:latin typeface="Kalinga" panose="020B0502040204020203" pitchFamily="34" charset="0"/>
                <a:cs typeface="Kalinga" panose="020B0502040204020203" pitchFamily="34" charset="0"/>
              </a:rPr>
            </a:br>
            <a:r>
              <a:rPr lang="nl-NL" sz="4000" dirty="0">
                <a:solidFill>
                  <a:srgbClr val="F9B146"/>
                </a:solidFill>
                <a:latin typeface="Kalinga" panose="020B0502040204020203" pitchFamily="34" charset="0"/>
                <a:cs typeface="Kalinga" panose="020B0502040204020203" pitchFamily="34" charset="0"/>
              </a:rPr>
              <a:t>tot Pre-CE</a:t>
            </a:r>
          </a:p>
        </p:txBody>
      </p:sp>
      <p:sp>
        <p:nvSpPr>
          <p:cNvPr id="3" name="Ondertitel 2">
            <a:extLst>
              <a:ext uri="{FF2B5EF4-FFF2-40B4-BE49-F238E27FC236}">
                <a16:creationId xmlns:a16="http://schemas.microsoft.com/office/drawing/2014/main" id="{20D2CCBF-169C-EF4A-BDED-775A2687E834}"/>
              </a:ext>
            </a:extLst>
          </p:cNvPr>
          <p:cNvSpPr>
            <a:spLocks noGrp="1"/>
          </p:cNvSpPr>
          <p:nvPr>
            <p:ph type="subTitle" idx="1"/>
          </p:nvPr>
        </p:nvSpPr>
        <p:spPr>
          <a:xfrm>
            <a:off x="643467" y="2348680"/>
            <a:ext cx="4823883" cy="972180"/>
          </a:xfrm>
        </p:spPr>
        <p:txBody>
          <a:bodyPr anchor="b">
            <a:normAutofit/>
          </a:bodyPr>
          <a:lstStyle/>
          <a:p>
            <a:pPr algn="l"/>
            <a:r>
              <a:rPr lang="nl-NL" sz="2000" dirty="0">
                <a:latin typeface="Kalinga" panose="020B0502040204020203" pitchFamily="34" charset="0"/>
                <a:cs typeface="Kalinga" panose="020B0502040204020203" pitchFamily="34" charset="0"/>
              </a:rPr>
              <a:t>16 januari 2023 16.15– 17.30 uur</a:t>
            </a:r>
          </a:p>
        </p:txBody>
      </p:sp>
      <p:sp>
        <p:nvSpPr>
          <p:cNvPr id="15" name="Freeform: Shape 14">
            <a:extLst>
              <a:ext uri="{FF2B5EF4-FFF2-40B4-BE49-F238E27FC236}">
                <a16:creationId xmlns:a16="http://schemas.microsoft.com/office/drawing/2014/main" id="{BCC55ACC-A2F6-403C-A3A4-D59B3734D4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57312" y="381000"/>
            <a:ext cx="6334689" cy="6477000"/>
          </a:xfrm>
          <a:custGeom>
            <a:avLst/>
            <a:gdLst>
              <a:gd name="connsiteX0" fmla="*/ 3561588 w 6334689"/>
              <a:gd name="connsiteY0" fmla="*/ 0 h 6477000"/>
              <a:gd name="connsiteX1" fmla="*/ 6309883 w 6334689"/>
              <a:gd name="connsiteY1" fmla="*/ 1296087 h 6477000"/>
              <a:gd name="connsiteX2" fmla="*/ 6334689 w 6334689"/>
              <a:gd name="connsiteY2" fmla="*/ 1329261 h 6477000"/>
              <a:gd name="connsiteX3" fmla="*/ 6334689 w 6334689"/>
              <a:gd name="connsiteY3" fmla="*/ 5793916 h 6477000"/>
              <a:gd name="connsiteX4" fmla="*/ 6309883 w 6334689"/>
              <a:gd name="connsiteY4" fmla="*/ 5827089 h 6477000"/>
              <a:gd name="connsiteX5" fmla="*/ 5760467 w 6334689"/>
              <a:gd name="connsiteY5" fmla="*/ 6363539 h 6477000"/>
              <a:gd name="connsiteX6" fmla="*/ 5607796 w 6334689"/>
              <a:gd name="connsiteY6" fmla="*/ 6477000 h 6477000"/>
              <a:gd name="connsiteX7" fmla="*/ 1519571 w 6334689"/>
              <a:gd name="connsiteY7" fmla="*/ 6477000 h 6477000"/>
              <a:gd name="connsiteX8" fmla="*/ 1296088 w 6334689"/>
              <a:gd name="connsiteY8" fmla="*/ 6309883 h 6477000"/>
              <a:gd name="connsiteX9" fmla="*/ 0 w 6334689"/>
              <a:gd name="connsiteY9" fmla="*/ 3561588 h 6477000"/>
              <a:gd name="connsiteX10" fmla="*/ 3561588 w 6334689"/>
              <a:gd name="connsiteY10" fmla="*/ 0 h 6477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34689" h="6477000">
                <a:moveTo>
                  <a:pt x="3561588" y="0"/>
                </a:moveTo>
                <a:cubicBezTo>
                  <a:pt x="4668032" y="0"/>
                  <a:pt x="5656635" y="504534"/>
                  <a:pt x="6309883" y="1296087"/>
                </a:cubicBezTo>
                <a:lnTo>
                  <a:pt x="6334689" y="1329261"/>
                </a:lnTo>
                <a:lnTo>
                  <a:pt x="6334689" y="5793916"/>
                </a:lnTo>
                <a:lnTo>
                  <a:pt x="6309883" y="5827089"/>
                </a:lnTo>
                <a:cubicBezTo>
                  <a:pt x="6146571" y="6024977"/>
                  <a:pt x="5962299" y="6204927"/>
                  <a:pt x="5760467" y="6363539"/>
                </a:cubicBezTo>
                <a:lnTo>
                  <a:pt x="5607796" y="6477000"/>
                </a:lnTo>
                <a:lnTo>
                  <a:pt x="1519571" y="6477000"/>
                </a:lnTo>
                <a:lnTo>
                  <a:pt x="1296088" y="6309883"/>
                </a:lnTo>
                <a:cubicBezTo>
                  <a:pt x="504535" y="5656635"/>
                  <a:pt x="0" y="4668032"/>
                  <a:pt x="0" y="3561588"/>
                </a:cubicBezTo>
                <a:cubicBezTo>
                  <a:pt x="0" y="1594577"/>
                  <a:pt x="1594577" y="0"/>
                  <a:pt x="3561588"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Afbeelding 6" descr="Afbeelding met tekst&#10;&#10;Automatisch gegenereerde beschrijving">
            <a:extLst>
              <a:ext uri="{FF2B5EF4-FFF2-40B4-BE49-F238E27FC236}">
                <a16:creationId xmlns:a16="http://schemas.microsoft.com/office/drawing/2014/main" id="{9C291842-D69A-CB4A-901C-8BF5E6FB2831}"/>
              </a:ext>
            </a:extLst>
          </p:cNvPr>
          <p:cNvPicPr>
            <a:picLocks noChangeAspect="1"/>
          </p:cNvPicPr>
          <p:nvPr/>
        </p:nvPicPr>
        <p:blipFill rotWithShape="1">
          <a:blip r:embed="rId4"/>
          <a:srcRect l="41394" r="31237"/>
          <a:stretch/>
        </p:blipFill>
        <p:spPr>
          <a:xfrm>
            <a:off x="6021086" y="544804"/>
            <a:ext cx="6170914" cy="6313225"/>
          </a:xfrm>
          <a:custGeom>
            <a:avLst/>
            <a:gdLst/>
            <a:ahLst/>
            <a:cxnLst/>
            <a:rect l="l" t="t" r="r" b="b"/>
            <a:pathLst>
              <a:path w="6170914" h="6313225">
                <a:moveTo>
                  <a:pt x="3397813" y="0"/>
                </a:moveTo>
                <a:cubicBezTo>
                  <a:pt x="4453378" y="0"/>
                  <a:pt x="5396522" y="481334"/>
                  <a:pt x="6019731" y="1236489"/>
                </a:cubicBezTo>
                <a:lnTo>
                  <a:pt x="6170914" y="1438663"/>
                </a:lnTo>
                <a:lnTo>
                  <a:pt x="6170914" y="5356963"/>
                </a:lnTo>
                <a:lnTo>
                  <a:pt x="6019731" y="5559138"/>
                </a:lnTo>
                <a:cubicBezTo>
                  <a:pt x="5786028" y="5842321"/>
                  <a:pt x="5507333" y="6086998"/>
                  <a:pt x="5194591" y="6282226"/>
                </a:cubicBezTo>
                <a:lnTo>
                  <a:pt x="5141791" y="6313225"/>
                </a:lnTo>
                <a:lnTo>
                  <a:pt x="1659199" y="6313225"/>
                </a:lnTo>
                <a:lnTo>
                  <a:pt x="1498064" y="6215333"/>
                </a:lnTo>
                <a:cubicBezTo>
                  <a:pt x="594240" y="5604721"/>
                  <a:pt x="0" y="4570663"/>
                  <a:pt x="0" y="3397813"/>
                </a:cubicBezTo>
                <a:cubicBezTo>
                  <a:pt x="0" y="1521253"/>
                  <a:pt x="1521253" y="0"/>
                  <a:pt x="3397813" y="0"/>
                </a:cubicBezTo>
                <a:close/>
              </a:path>
            </a:pathLst>
          </a:custGeom>
        </p:spPr>
      </p:pic>
      <p:pic>
        <p:nvPicPr>
          <p:cNvPr id="9" name="Afbeelding 8" descr="Afbeelding met tekst, illustratie&#10;&#10;Automatisch gegenereerde beschrijving">
            <a:extLst>
              <a:ext uri="{FF2B5EF4-FFF2-40B4-BE49-F238E27FC236}">
                <a16:creationId xmlns:a16="http://schemas.microsoft.com/office/drawing/2014/main" id="{2BE3D7D2-8B90-BA44-8737-41C858AB791C}"/>
              </a:ext>
            </a:extLst>
          </p:cNvPr>
          <p:cNvPicPr>
            <a:picLocks noChangeAspect="1"/>
          </p:cNvPicPr>
          <p:nvPr/>
        </p:nvPicPr>
        <p:blipFill>
          <a:blip r:embed="rId5"/>
          <a:stretch>
            <a:fillRect/>
          </a:stretch>
        </p:blipFill>
        <p:spPr>
          <a:xfrm>
            <a:off x="7230029" y="1308936"/>
            <a:ext cx="4100996" cy="5038365"/>
          </a:xfrm>
          <a:prstGeom prst="rect">
            <a:avLst/>
          </a:prstGeom>
        </p:spPr>
      </p:pic>
      <p:pic>
        <p:nvPicPr>
          <p:cNvPr id="4" name="Afbeelding 3" descr="Afbeelding met tekst, binnen, plafond, vloer&#10;&#10;Automatisch gegenereerde beschrijving">
            <a:extLst>
              <a:ext uri="{FF2B5EF4-FFF2-40B4-BE49-F238E27FC236}">
                <a16:creationId xmlns:a16="http://schemas.microsoft.com/office/drawing/2014/main" id="{BEBCC4DC-B9A2-1FAB-EBB2-A2EC260F39FE}"/>
              </a:ext>
            </a:extLst>
          </p:cNvPr>
          <p:cNvPicPr>
            <a:picLocks noChangeAspect="1"/>
          </p:cNvPicPr>
          <p:nvPr/>
        </p:nvPicPr>
        <p:blipFill rotWithShape="1">
          <a:blip r:embed="rId3">
            <a:alphaModFix amt="35000"/>
          </a:blip>
          <a:srcRect t="30"/>
          <a:stretch/>
        </p:blipFill>
        <p:spPr>
          <a:xfrm>
            <a:off x="13648" y="-8856"/>
            <a:ext cx="12192000" cy="6855958"/>
          </a:xfrm>
          <a:prstGeom prst="rect">
            <a:avLst/>
          </a:prstGeom>
        </p:spPr>
      </p:pic>
    </p:spTree>
    <p:extLst>
      <p:ext uri="{BB962C8B-B14F-4D97-AF65-F5344CB8AC3E}">
        <p14:creationId xmlns:p14="http://schemas.microsoft.com/office/powerpoint/2010/main" val="809312016"/>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23488" y="-1995"/>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95CD1E1C-F683-F342-B8BC-138636D051DD}"/>
              </a:ext>
            </a:extLst>
          </p:cNvPr>
          <p:cNvSpPr>
            <a:spLocks noGrp="1"/>
          </p:cNvSpPr>
          <p:nvPr>
            <p:ph type="title"/>
          </p:nvPr>
        </p:nvSpPr>
        <p:spPr>
          <a:xfrm>
            <a:off x="477981" y="1122363"/>
            <a:ext cx="5618019" cy="3204134"/>
          </a:xfrm>
        </p:spPr>
        <p:txBody>
          <a:bodyPr vert="horz" lIns="91440" tIns="45720" rIns="91440" bIns="45720" rtlCol="0" anchor="b">
            <a:normAutofit/>
          </a:bodyPr>
          <a:lstStyle/>
          <a:p>
            <a:r>
              <a:rPr lang="nl-NL" sz="1800" dirty="0">
                <a:effectLst/>
                <a:latin typeface="Kalinga" panose="020B0502040204020203" pitchFamily="34" charset="0"/>
                <a:ea typeface="Times New Roman" panose="02020603050405020304" pitchFamily="18" charset="0"/>
                <a:cs typeface="Kalinga" panose="020B0502040204020203" pitchFamily="34" charset="0"/>
              </a:rPr>
              <a:t>Minister Wiersma; “mijn besluit om voor de examens van 2023 grotendeels terug te gaan naar de situatie van voor corona en alleen nog enkele kleine maatregelen te treffen</a:t>
            </a:r>
            <a:r>
              <a:rPr lang="nl-NL" sz="1600" dirty="0">
                <a:effectLst/>
                <a:latin typeface="Kalinga" panose="020B0502040204020203" pitchFamily="34" charset="0"/>
                <a:cs typeface="Kalinga" panose="020B0502040204020203" pitchFamily="34" charset="0"/>
              </a:rPr>
              <a:t> “</a:t>
            </a:r>
            <a:endParaRPr lang="en-US" sz="4000" b="1" i="1" dirty="0">
              <a:latin typeface="Kalinga" panose="020B0502040204020203" pitchFamily="34" charset="0"/>
              <a:cs typeface="Kalinga" panose="020B0502040204020203" pitchFamily="34" charset="0"/>
            </a:endParaRPr>
          </a:p>
        </p:txBody>
      </p:sp>
      <p:sp>
        <p:nvSpPr>
          <p:cNvPr id="9" name="Content Placeholder 8">
            <a:extLst>
              <a:ext uri="{FF2B5EF4-FFF2-40B4-BE49-F238E27FC236}">
                <a16:creationId xmlns:a16="http://schemas.microsoft.com/office/drawing/2014/main" id="{8BA31A10-9E1D-4E2D-B71B-8A50FEE33B30}"/>
              </a:ext>
            </a:extLst>
          </p:cNvPr>
          <p:cNvSpPr>
            <a:spLocks noGrp="1"/>
          </p:cNvSpPr>
          <p:nvPr>
            <p:ph idx="1"/>
          </p:nvPr>
        </p:nvSpPr>
        <p:spPr>
          <a:xfrm>
            <a:off x="477981" y="4680772"/>
            <a:ext cx="11330392" cy="1874816"/>
          </a:xfrm>
        </p:spPr>
        <p:txBody>
          <a:bodyPr vert="horz" lIns="91440" tIns="45720" rIns="91440" bIns="45720" rtlCol="0">
            <a:noAutofit/>
          </a:bodyPr>
          <a:lstStyle/>
          <a:p>
            <a:pPr marL="0" indent="0">
              <a:buNone/>
            </a:pPr>
            <a:r>
              <a:rPr lang="nl-NL" sz="1600" dirty="0">
                <a:solidFill>
                  <a:srgbClr val="E2914B"/>
                </a:solidFill>
                <a:latin typeface="Kalinga" panose="020B0502040204020203" pitchFamily="34" charset="0"/>
                <a:cs typeface="Kalinga" panose="020B0502040204020203" pitchFamily="34" charset="0"/>
              </a:rPr>
              <a:t>1: </a:t>
            </a:r>
            <a:r>
              <a:rPr lang="nl-NL" sz="1800" dirty="0">
                <a:solidFill>
                  <a:srgbClr val="E2914B"/>
                </a:solidFill>
                <a:latin typeface="Kalinga" panose="020B0502040204020203" pitchFamily="34" charset="0"/>
                <a:cs typeface="Kalinga" panose="020B0502040204020203" pitchFamily="34" charset="0"/>
              </a:rPr>
              <a:t>H</a:t>
            </a:r>
            <a:r>
              <a:rPr lang="nl-NL" sz="1800" dirty="0">
                <a:solidFill>
                  <a:srgbClr val="E2914B"/>
                </a:solidFill>
                <a:effectLst/>
                <a:latin typeface="Kalinga" panose="020B0502040204020203" pitchFamily="34" charset="0"/>
                <a:ea typeface="Times New Roman" panose="02020603050405020304" pitchFamily="18" charset="0"/>
                <a:cs typeface="Kalinga" panose="020B0502040204020203" pitchFamily="34" charset="0"/>
              </a:rPr>
              <a:t>et verlengen van het tweede tijdvak</a:t>
            </a:r>
          </a:p>
          <a:p>
            <a:pPr marL="0" indent="0">
              <a:buNone/>
            </a:pPr>
            <a:r>
              <a:rPr lang="nl-NL" sz="1800" dirty="0">
                <a:solidFill>
                  <a:srgbClr val="E2914B"/>
                </a:solidFill>
                <a:latin typeface="Kalinga" panose="020B0502040204020203" pitchFamily="34" charset="0"/>
                <a:ea typeface="Times New Roman" panose="02020603050405020304" pitchFamily="18" charset="0"/>
                <a:cs typeface="Kalinga" panose="020B0502040204020203" pitchFamily="34" charset="0"/>
              </a:rPr>
              <a:t>2: (Voor vmbo) Het verlengen van de afnameperiodes </a:t>
            </a:r>
          </a:p>
          <a:p>
            <a:pPr marL="0" indent="0">
              <a:buNone/>
            </a:pPr>
            <a:r>
              <a:rPr lang="nl-NL" sz="1800" dirty="0">
                <a:solidFill>
                  <a:srgbClr val="E2914B"/>
                </a:solidFill>
                <a:latin typeface="Kalinga" panose="020B0502040204020203" pitchFamily="34" charset="0"/>
                <a:ea typeface="Times New Roman" panose="02020603050405020304" pitchFamily="18" charset="0"/>
                <a:cs typeface="Kalinga" panose="020B0502040204020203" pitchFamily="34" charset="0"/>
              </a:rPr>
              <a:t>van de digitale examens (vmbo) en het CSPE </a:t>
            </a:r>
          </a:p>
          <a:p>
            <a:pPr marL="0" indent="0">
              <a:buNone/>
            </a:pPr>
            <a:r>
              <a:rPr lang="nl-NL" sz="1800" dirty="0">
                <a:solidFill>
                  <a:srgbClr val="E2914B"/>
                </a:solidFill>
                <a:latin typeface="Kalinga" panose="020B0502040204020203" pitchFamily="34" charset="0"/>
                <a:ea typeface="Times New Roman" panose="02020603050405020304" pitchFamily="18" charset="0"/>
                <a:cs typeface="Kalinga" panose="020B0502040204020203" pitchFamily="34" charset="0"/>
              </a:rPr>
              <a:t>(</a:t>
            </a:r>
            <a:r>
              <a:rPr lang="nl-NL" sz="1800" i="1" dirty="0">
                <a:solidFill>
                  <a:srgbClr val="E2914B"/>
                </a:solidFill>
                <a:latin typeface="Kalinga" panose="020B0502040204020203" pitchFamily="34" charset="0"/>
                <a:ea typeface="Times New Roman" panose="02020603050405020304" pitchFamily="18" charset="0"/>
                <a:cs typeface="Kalinga" panose="020B0502040204020203" pitchFamily="34" charset="0"/>
              </a:rPr>
              <a:t>centraal schriftelijk en praktisch examen</a:t>
            </a:r>
            <a:r>
              <a:rPr lang="nl-NL" sz="1800" dirty="0">
                <a:solidFill>
                  <a:srgbClr val="E2914B"/>
                </a:solidFill>
                <a:latin typeface="Kalinga" panose="020B0502040204020203" pitchFamily="34" charset="0"/>
                <a:ea typeface="Times New Roman" panose="02020603050405020304" pitchFamily="18" charset="0"/>
                <a:cs typeface="Kalinga" panose="020B0502040204020203" pitchFamily="34" charset="0"/>
              </a:rPr>
              <a:t>)</a:t>
            </a:r>
            <a:endParaRPr lang="nl-NL" sz="1800" dirty="0">
              <a:solidFill>
                <a:srgbClr val="E2914B"/>
              </a:solidFill>
              <a:effectLst/>
              <a:latin typeface="Kalinga" panose="020B0502040204020203" pitchFamily="34" charset="0"/>
              <a:ea typeface="Times New Roman" panose="02020603050405020304" pitchFamily="18" charset="0"/>
              <a:cs typeface="Kalinga" panose="020B0502040204020203" pitchFamily="34" charset="0"/>
            </a:endParaRPr>
          </a:p>
          <a:p>
            <a:pPr marL="0" indent="0">
              <a:buNone/>
            </a:pPr>
            <a:endParaRPr lang="nl-NL" sz="1800" dirty="0">
              <a:solidFill>
                <a:srgbClr val="E2914B"/>
              </a:solidFill>
              <a:effectLst/>
              <a:latin typeface="Kalinga" panose="020B0502040204020203" pitchFamily="34" charset="0"/>
              <a:ea typeface="Times New Roman" panose="02020603050405020304" pitchFamily="18" charset="0"/>
              <a:cs typeface="Kalinga" panose="020B0502040204020203" pitchFamily="34" charset="0"/>
            </a:endParaRPr>
          </a:p>
          <a:p>
            <a:pPr marL="0" indent="0">
              <a:buNone/>
            </a:pPr>
            <a:r>
              <a:rPr lang="nl-NL" sz="1100" dirty="0">
                <a:solidFill>
                  <a:srgbClr val="E2914B"/>
                </a:solidFill>
                <a:effectLst/>
              </a:rPr>
              <a:t> </a:t>
            </a:r>
            <a:endParaRPr lang="en-US" sz="1600" b="1" dirty="0">
              <a:solidFill>
                <a:srgbClr val="E2914B"/>
              </a:solidFill>
            </a:endParaRPr>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spTree>
    <p:extLst>
      <p:ext uri="{BB962C8B-B14F-4D97-AF65-F5344CB8AC3E}">
        <p14:creationId xmlns:p14="http://schemas.microsoft.com/office/powerpoint/2010/main" val="5264731"/>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23485" y="12876"/>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sp>
        <p:nvSpPr>
          <p:cNvPr id="8" name="Tekstvak 7">
            <a:extLst>
              <a:ext uri="{FF2B5EF4-FFF2-40B4-BE49-F238E27FC236}">
                <a16:creationId xmlns:a16="http://schemas.microsoft.com/office/drawing/2014/main" id="{4A012956-C1D6-7245-A123-2826C0D5E151}"/>
              </a:ext>
            </a:extLst>
          </p:cNvPr>
          <p:cNvSpPr txBox="1"/>
          <p:nvPr/>
        </p:nvSpPr>
        <p:spPr>
          <a:xfrm>
            <a:off x="4458669" y="5886258"/>
            <a:ext cx="6711801" cy="707886"/>
          </a:xfrm>
          <a:prstGeom prst="rect">
            <a:avLst/>
          </a:prstGeom>
          <a:solidFill>
            <a:srgbClr val="F9B146"/>
          </a:solidFill>
        </p:spPr>
        <p:txBody>
          <a:bodyPr wrap="square" rtlCol="0">
            <a:spAutoFit/>
          </a:bodyPr>
          <a:lstStyle/>
          <a:p>
            <a:r>
              <a:rPr lang="nl-NL" sz="2000" b="1" dirty="0">
                <a:solidFill>
                  <a:schemeClr val="bg1"/>
                </a:solidFill>
                <a:latin typeface="Kalinga" panose="020B0502040204020203" pitchFamily="34" charset="0"/>
                <a:cs typeface="Kalinga" panose="020B0502040204020203" pitchFamily="34" charset="0"/>
              </a:rPr>
              <a:t>&gt;&gt; NPO-gelden richten op executieve </a:t>
            </a:r>
            <a:r>
              <a:rPr lang="nl-NL" sz="2000" b="1" dirty="0" err="1">
                <a:solidFill>
                  <a:schemeClr val="bg1"/>
                </a:solidFill>
                <a:latin typeface="Kalinga" panose="020B0502040204020203" pitchFamily="34" charset="0"/>
                <a:cs typeface="Kalinga" panose="020B0502040204020203" pitchFamily="34" charset="0"/>
              </a:rPr>
              <a:t>vdhn</a:t>
            </a:r>
            <a:r>
              <a:rPr lang="nl-NL" sz="2000" b="1" dirty="0">
                <a:solidFill>
                  <a:schemeClr val="bg1"/>
                </a:solidFill>
                <a:latin typeface="Kalinga" panose="020B0502040204020203" pitchFamily="34" charset="0"/>
                <a:cs typeface="Kalinga" panose="020B0502040204020203" pitchFamily="34" charset="0"/>
              </a:rPr>
              <a:t> &amp; welbevinden</a:t>
            </a:r>
          </a:p>
        </p:txBody>
      </p:sp>
      <p:sp>
        <p:nvSpPr>
          <p:cNvPr id="2" name="Titel 1">
            <a:extLst>
              <a:ext uri="{FF2B5EF4-FFF2-40B4-BE49-F238E27FC236}">
                <a16:creationId xmlns:a16="http://schemas.microsoft.com/office/drawing/2014/main" id="{603F385D-E6AB-5EB2-B50F-EB0ADE5C8DC8}"/>
              </a:ext>
            </a:extLst>
          </p:cNvPr>
          <p:cNvSpPr>
            <a:spLocks noGrp="1"/>
          </p:cNvSpPr>
          <p:nvPr>
            <p:ph type="title"/>
          </p:nvPr>
        </p:nvSpPr>
        <p:spPr>
          <a:xfrm>
            <a:off x="465695" y="866019"/>
            <a:ext cx="5618019" cy="3204134"/>
          </a:xfrm>
        </p:spPr>
        <p:txBody>
          <a:bodyPr vert="horz" lIns="91440" tIns="45720" rIns="91440" bIns="45720" rtlCol="0" anchor="b">
            <a:normAutofit/>
          </a:bodyPr>
          <a:lstStyle/>
          <a:p>
            <a:r>
              <a:rPr lang="nl-NL" sz="1800" dirty="0">
                <a:effectLst/>
                <a:latin typeface="Kalinga" panose="020B0502040204020203" pitchFamily="34" charset="0"/>
                <a:ea typeface="Times New Roman" panose="02020603050405020304" pitchFamily="18" charset="0"/>
                <a:cs typeface="Kalinga" panose="020B0502040204020203" pitchFamily="34" charset="0"/>
              </a:rPr>
              <a:t>[….] “Over de hele linie wordt er hard gewerkt en deze inspanningen werpen hun vruchten af. Ik heb hier veel waardering voor, want ik zie dat de gevolgen van de coronapandemie nog altijd gevoeld worden. “</a:t>
            </a:r>
            <a:endParaRPr lang="en-US" sz="4000" b="1" i="1" dirty="0">
              <a:latin typeface="Kalinga" panose="020B0502040204020203" pitchFamily="34" charset="0"/>
              <a:cs typeface="Kalinga" panose="020B0502040204020203" pitchFamily="34" charset="0"/>
            </a:endParaRPr>
          </a:p>
        </p:txBody>
      </p:sp>
      <p:sp>
        <p:nvSpPr>
          <p:cNvPr id="9" name="Content Placeholder 8">
            <a:extLst>
              <a:ext uri="{FF2B5EF4-FFF2-40B4-BE49-F238E27FC236}">
                <a16:creationId xmlns:a16="http://schemas.microsoft.com/office/drawing/2014/main" id="{FAD37DB3-2A62-B769-3BC4-28F14B6FFE9B}"/>
              </a:ext>
            </a:extLst>
          </p:cNvPr>
          <p:cNvSpPr>
            <a:spLocks noGrp="1"/>
          </p:cNvSpPr>
          <p:nvPr>
            <p:ph idx="1"/>
          </p:nvPr>
        </p:nvSpPr>
        <p:spPr>
          <a:xfrm>
            <a:off x="477981" y="4680772"/>
            <a:ext cx="6399337" cy="1874816"/>
          </a:xfrm>
        </p:spPr>
        <p:txBody>
          <a:bodyPr vert="horz" lIns="91440" tIns="45720" rIns="91440" bIns="45720" rtlCol="0">
            <a:noAutofit/>
          </a:bodyPr>
          <a:lstStyle/>
          <a:p>
            <a:pPr>
              <a:buFont typeface="Wingdings" pitchFamily="2" charset="2"/>
              <a:buChar char="Ø"/>
            </a:pPr>
            <a:r>
              <a:rPr lang="nl-NL" sz="1800" dirty="0">
                <a:solidFill>
                  <a:srgbClr val="E2914B"/>
                </a:solidFill>
                <a:effectLst/>
                <a:latin typeface="Kalinga" panose="020B0502040204020203" pitchFamily="34" charset="0"/>
                <a:ea typeface="Times New Roman" panose="02020603050405020304" pitchFamily="18" charset="0"/>
                <a:cs typeface="Kalinga" panose="020B0502040204020203" pitchFamily="34" charset="0"/>
              </a:rPr>
              <a:t>veel zorgen zijn over het welbevinden van leerlingen.</a:t>
            </a:r>
          </a:p>
          <a:p>
            <a:pPr lvl="1">
              <a:buFont typeface="Wingdings" pitchFamily="2" charset="2"/>
              <a:buChar char="Ø"/>
            </a:pPr>
            <a:r>
              <a:rPr lang="nl-NL" sz="1400" dirty="0">
                <a:solidFill>
                  <a:srgbClr val="E2914B"/>
                </a:solidFill>
                <a:latin typeface="Kalinga" panose="020B0502040204020203" pitchFamily="34" charset="0"/>
                <a:ea typeface="Times New Roman" panose="02020603050405020304" pitchFamily="18" charset="0"/>
                <a:cs typeface="Kalinga" panose="020B0502040204020203" pitchFamily="34" charset="0"/>
              </a:rPr>
              <a:t>Mn meisjes (welbevinden / concentratie)</a:t>
            </a:r>
          </a:p>
          <a:p>
            <a:pPr>
              <a:buFont typeface="Wingdings" pitchFamily="2" charset="2"/>
              <a:buChar char="Ø"/>
            </a:pPr>
            <a:r>
              <a:rPr lang="nl-NL" sz="1400" dirty="0">
                <a:solidFill>
                  <a:srgbClr val="E2914B"/>
                </a:solidFill>
                <a:effectLst/>
                <a:latin typeface="Kalinga" panose="020B0502040204020203" pitchFamily="34" charset="0"/>
                <a:ea typeface="Times New Roman" panose="02020603050405020304" pitchFamily="18" charset="0"/>
                <a:cs typeface="Kalinga" panose="020B0502040204020203" pitchFamily="34" charset="0"/>
              </a:rPr>
              <a:t>.</a:t>
            </a:r>
            <a:r>
              <a:rPr lang="nl-NL" sz="800" dirty="0">
                <a:solidFill>
                  <a:srgbClr val="E2914B"/>
                </a:solidFill>
                <a:effectLst/>
                <a:latin typeface="Kalinga" panose="020B0502040204020203" pitchFamily="34" charset="0"/>
                <a:cs typeface="Kalinga" panose="020B0502040204020203" pitchFamily="34" charset="0"/>
              </a:rPr>
              <a:t> </a:t>
            </a:r>
            <a:r>
              <a:rPr lang="nl-NL" sz="1800" dirty="0">
                <a:solidFill>
                  <a:srgbClr val="E2914B"/>
                </a:solidFill>
                <a:effectLst/>
                <a:latin typeface="Kalinga" panose="020B0502040204020203" pitchFamily="34" charset="0"/>
                <a:ea typeface="Times New Roman" panose="02020603050405020304" pitchFamily="18" charset="0"/>
                <a:cs typeface="Kalinga" panose="020B0502040204020203" pitchFamily="34" charset="0"/>
              </a:rPr>
              <a:t>meer moeite om tot leren te komen</a:t>
            </a:r>
          </a:p>
          <a:p>
            <a:pPr>
              <a:buFont typeface="Wingdings" pitchFamily="2" charset="2"/>
              <a:buChar char="Ø"/>
            </a:pPr>
            <a:r>
              <a:rPr lang="nl-NL" sz="1800" dirty="0">
                <a:solidFill>
                  <a:srgbClr val="E2914B"/>
                </a:solidFill>
                <a:effectLst/>
                <a:latin typeface="Kalinga" panose="020B0502040204020203" pitchFamily="34" charset="0"/>
                <a:ea typeface="Times New Roman" panose="02020603050405020304" pitchFamily="18" charset="0"/>
                <a:cs typeface="Kalinga" panose="020B0502040204020203" pitchFamily="34" charset="0"/>
              </a:rPr>
              <a:t>is minder gemotiveerd en </a:t>
            </a:r>
          </a:p>
          <a:p>
            <a:pPr>
              <a:buFont typeface="Wingdings" pitchFamily="2" charset="2"/>
              <a:buChar char="Ø"/>
            </a:pPr>
            <a:r>
              <a:rPr lang="nl-NL" sz="1800" dirty="0">
                <a:solidFill>
                  <a:srgbClr val="E2914B"/>
                </a:solidFill>
                <a:effectLst/>
                <a:latin typeface="Kalinga" panose="020B0502040204020203" pitchFamily="34" charset="0"/>
                <a:ea typeface="Times New Roman" panose="02020603050405020304" pitchFamily="18" charset="0"/>
                <a:cs typeface="Kalinga" panose="020B0502040204020203" pitchFamily="34" charset="0"/>
              </a:rPr>
              <a:t>heeft moeite met plannen. </a:t>
            </a:r>
            <a:endParaRPr lang="en-US" sz="1600" b="1" dirty="0">
              <a:solidFill>
                <a:srgbClr val="E2914B"/>
              </a:solidFill>
              <a:latin typeface="Kalinga" panose="020B0502040204020203" pitchFamily="34" charset="0"/>
              <a:cs typeface="Kalinga" panose="020B0502040204020203" pitchFamily="34" charset="0"/>
            </a:endParaRPr>
          </a:p>
        </p:txBody>
      </p:sp>
    </p:spTree>
    <p:extLst>
      <p:ext uri="{BB962C8B-B14F-4D97-AF65-F5344CB8AC3E}">
        <p14:creationId xmlns:p14="http://schemas.microsoft.com/office/powerpoint/2010/main" val="2941361628"/>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23488" y="9414"/>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sp>
        <p:nvSpPr>
          <p:cNvPr id="8" name="Tekstvak 7">
            <a:extLst>
              <a:ext uri="{FF2B5EF4-FFF2-40B4-BE49-F238E27FC236}">
                <a16:creationId xmlns:a16="http://schemas.microsoft.com/office/drawing/2014/main" id="{4A012956-C1D6-7245-A123-2826C0D5E151}"/>
              </a:ext>
            </a:extLst>
          </p:cNvPr>
          <p:cNvSpPr txBox="1"/>
          <p:nvPr/>
        </p:nvSpPr>
        <p:spPr>
          <a:xfrm>
            <a:off x="472936" y="1382607"/>
            <a:ext cx="3377541" cy="1231106"/>
          </a:xfrm>
          <a:prstGeom prst="rect">
            <a:avLst/>
          </a:prstGeom>
          <a:solidFill>
            <a:srgbClr val="F9B146"/>
          </a:solidFill>
        </p:spPr>
        <p:txBody>
          <a:bodyPr wrap="square" rtlCol="0">
            <a:spAutoFit/>
          </a:bodyPr>
          <a:lstStyle/>
          <a:p>
            <a:r>
              <a:rPr lang="nl-NL" sz="1800" b="1" dirty="0">
                <a:solidFill>
                  <a:schemeClr val="bg1">
                    <a:lumMod val="85000"/>
                    <a:lumOff val="15000"/>
                  </a:schemeClr>
                </a:solidFill>
                <a:effectLst/>
                <a:latin typeface="Kalinga" panose="020B0502040204020203" pitchFamily="34" charset="0"/>
                <a:ea typeface="Times New Roman" panose="02020603050405020304" pitchFamily="18" charset="0"/>
                <a:cs typeface="Kalinga" panose="020B0502040204020203" pitchFamily="34" charset="0"/>
              </a:rPr>
              <a:t>Slagingspercentage: </a:t>
            </a:r>
          </a:p>
          <a:p>
            <a:r>
              <a:rPr lang="nl-NL" sz="1800" b="1" dirty="0">
                <a:solidFill>
                  <a:schemeClr val="bg1">
                    <a:lumMod val="85000"/>
                    <a:lumOff val="15000"/>
                  </a:schemeClr>
                </a:solidFill>
                <a:effectLst/>
                <a:latin typeface="Kalinga" panose="020B0502040204020203" pitchFamily="34" charset="0"/>
                <a:ea typeface="Times New Roman" panose="02020603050405020304" pitchFamily="18" charset="0"/>
                <a:cs typeface="Kalinga" panose="020B0502040204020203" pitchFamily="34" charset="0"/>
              </a:rPr>
              <a:t>2022: 94,3%</a:t>
            </a:r>
          </a:p>
          <a:p>
            <a:r>
              <a:rPr lang="nl-NL" sz="1800" b="1" dirty="0">
                <a:solidFill>
                  <a:schemeClr val="bg1">
                    <a:lumMod val="85000"/>
                    <a:lumOff val="15000"/>
                  </a:schemeClr>
                </a:solidFill>
                <a:effectLst/>
                <a:latin typeface="Kalinga" panose="020B0502040204020203" pitchFamily="34" charset="0"/>
                <a:ea typeface="Times New Roman" panose="02020603050405020304" pitchFamily="18" charset="0"/>
                <a:cs typeface="Kalinga" panose="020B0502040204020203" pitchFamily="34" charset="0"/>
              </a:rPr>
              <a:t>2021: 94,9% </a:t>
            </a:r>
          </a:p>
          <a:p>
            <a:r>
              <a:rPr lang="nl-NL" sz="1800" b="1" dirty="0">
                <a:solidFill>
                  <a:schemeClr val="bg1">
                    <a:lumMod val="85000"/>
                    <a:lumOff val="15000"/>
                  </a:schemeClr>
                </a:solidFill>
                <a:effectLst/>
                <a:latin typeface="Kalinga" panose="020B0502040204020203" pitchFamily="34" charset="0"/>
                <a:ea typeface="Times New Roman" panose="02020603050405020304" pitchFamily="18" charset="0"/>
                <a:cs typeface="Kalinga" panose="020B0502040204020203" pitchFamily="34" charset="0"/>
              </a:rPr>
              <a:t>2016- 2019</a:t>
            </a:r>
            <a:r>
              <a:rPr lang="nl-NL" sz="2000" b="1" dirty="0">
                <a:solidFill>
                  <a:schemeClr val="bg1">
                    <a:lumMod val="85000"/>
                    <a:lumOff val="15000"/>
                  </a:schemeClr>
                </a:solidFill>
                <a:latin typeface="Kalinga" panose="020B0502040204020203" pitchFamily="34" charset="0"/>
                <a:ea typeface="Times New Roman" panose="02020603050405020304" pitchFamily="18" charset="0"/>
                <a:cs typeface="Kalinga" panose="020B0502040204020203" pitchFamily="34" charset="0"/>
              </a:rPr>
              <a:t>: </a:t>
            </a:r>
            <a:r>
              <a:rPr lang="nl-NL" sz="1800" b="1" dirty="0">
                <a:solidFill>
                  <a:schemeClr val="bg1">
                    <a:lumMod val="85000"/>
                    <a:lumOff val="15000"/>
                  </a:schemeClr>
                </a:solidFill>
                <a:effectLst/>
                <a:latin typeface="Kalinga" panose="020B0502040204020203" pitchFamily="34" charset="0"/>
                <a:ea typeface="Times New Roman" panose="02020603050405020304" pitchFamily="18" charset="0"/>
                <a:cs typeface="Kalinga" panose="020B0502040204020203" pitchFamily="34" charset="0"/>
              </a:rPr>
              <a:t>92%</a:t>
            </a:r>
            <a:endParaRPr lang="nl-NL" sz="2000" b="1" dirty="0">
              <a:solidFill>
                <a:schemeClr val="bg1">
                  <a:lumMod val="85000"/>
                  <a:lumOff val="15000"/>
                </a:schemeClr>
              </a:solidFill>
              <a:latin typeface="Kalinga" panose="020B0502040204020203" pitchFamily="34" charset="0"/>
              <a:cs typeface="Kalinga" panose="020B0502040204020203" pitchFamily="34" charset="0"/>
            </a:endParaRPr>
          </a:p>
        </p:txBody>
      </p:sp>
      <p:sp>
        <p:nvSpPr>
          <p:cNvPr id="2" name="Content Placeholder 8">
            <a:extLst>
              <a:ext uri="{FF2B5EF4-FFF2-40B4-BE49-F238E27FC236}">
                <a16:creationId xmlns:a16="http://schemas.microsoft.com/office/drawing/2014/main" id="{A894B59E-E115-EA12-B4E3-05FFA4CF26FB}"/>
              </a:ext>
            </a:extLst>
          </p:cNvPr>
          <p:cNvSpPr>
            <a:spLocks noGrp="1"/>
          </p:cNvSpPr>
          <p:nvPr>
            <p:ph idx="1"/>
          </p:nvPr>
        </p:nvSpPr>
        <p:spPr>
          <a:xfrm>
            <a:off x="477981" y="4680772"/>
            <a:ext cx="11330392" cy="1874816"/>
          </a:xfrm>
        </p:spPr>
        <p:txBody>
          <a:bodyPr vert="horz" lIns="91440" tIns="45720" rIns="91440" bIns="45720" rtlCol="0">
            <a:noAutofit/>
          </a:bodyPr>
          <a:lstStyle/>
          <a:p>
            <a:pPr marL="0" indent="0">
              <a:buNone/>
            </a:pPr>
            <a:r>
              <a:rPr lang="nl-NL" sz="1600" dirty="0">
                <a:solidFill>
                  <a:srgbClr val="E2914B"/>
                </a:solidFill>
                <a:latin typeface="Kalinga" panose="020B0502040204020203" pitchFamily="34" charset="0"/>
                <a:cs typeface="Kalinga" panose="020B0502040204020203" pitchFamily="34" charset="0"/>
              </a:rPr>
              <a:t>1: </a:t>
            </a:r>
            <a:r>
              <a:rPr lang="nl-NL" sz="1800" dirty="0">
                <a:solidFill>
                  <a:srgbClr val="E2914B"/>
                </a:solidFill>
                <a:latin typeface="Kalinga" panose="020B0502040204020203" pitchFamily="34" charset="0"/>
                <a:cs typeface="Kalinga" panose="020B0502040204020203" pitchFamily="34" charset="0"/>
              </a:rPr>
              <a:t>Duimregeling </a:t>
            </a:r>
          </a:p>
          <a:p>
            <a:pPr>
              <a:buFont typeface="Wingdings" pitchFamily="2" charset="2"/>
              <a:buChar char="Ø"/>
            </a:pPr>
            <a:r>
              <a:rPr lang="nl-NL" sz="1800" dirty="0">
                <a:solidFill>
                  <a:srgbClr val="E2914B"/>
                </a:solidFill>
                <a:latin typeface="Kalinga" panose="020B0502040204020203" pitchFamily="34" charset="0"/>
                <a:cs typeface="Kalinga" panose="020B0502040204020203" pitchFamily="34" charset="0"/>
              </a:rPr>
              <a:t>motivatie omlaag</a:t>
            </a:r>
          </a:p>
          <a:p>
            <a:pPr>
              <a:buFont typeface="Wingdings" pitchFamily="2" charset="2"/>
              <a:buChar char="Ø"/>
            </a:pPr>
            <a:r>
              <a:rPr lang="nl-NL" sz="1800" dirty="0">
                <a:solidFill>
                  <a:srgbClr val="E2914B"/>
                </a:solidFill>
                <a:latin typeface="Kalinga" panose="020B0502040204020203" pitchFamily="34" charset="0"/>
                <a:cs typeface="Kalinga" panose="020B0502040204020203" pitchFamily="34" charset="0"/>
              </a:rPr>
              <a:t>strategisch leergedrag omhoog</a:t>
            </a:r>
          </a:p>
          <a:p>
            <a:pPr>
              <a:buFont typeface="Wingdings" pitchFamily="2" charset="2"/>
              <a:buChar char="Ø"/>
            </a:pPr>
            <a:r>
              <a:rPr lang="nl-NL" sz="1800" dirty="0">
                <a:solidFill>
                  <a:srgbClr val="E2914B"/>
                </a:solidFill>
                <a:latin typeface="Kalinga" panose="020B0502040204020203" pitchFamily="34" charset="0"/>
                <a:cs typeface="Kalinga" panose="020B0502040204020203" pitchFamily="34" charset="0"/>
              </a:rPr>
              <a:t>aandeel geslaagden met duim omhoog</a:t>
            </a:r>
          </a:p>
          <a:p>
            <a:pPr marL="0" indent="0">
              <a:buNone/>
            </a:pPr>
            <a:r>
              <a:rPr lang="nl-NL" sz="1800" dirty="0">
                <a:solidFill>
                  <a:srgbClr val="E2914B"/>
                </a:solidFill>
                <a:latin typeface="Kalinga" panose="020B0502040204020203" pitchFamily="34" charset="0"/>
                <a:ea typeface="Times New Roman" panose="02020603050405020304" pitchFamily="18" charset="0"/>
                <a:cs typeface="Kalinga" panose="020B0502040204020203" pitchFamily="34" charset="0"/>
              </a:rPr>
              <a:t>2: gemiddeldes voor CE zijn gedaald</a:t>
            </a:r>
            <a:endParaRPr lang="nl-NL" sz="1800" dirty="0">
              <a:solidFill>
                <a:srgbClr val="E2914B"/>
              </a:solidFill>
              <a:effectLst/>
              <a:latin typeface="Kalinga" panose="020B0502040204020203" pitchFamily="34" charset="0"/>
              <a:ea typeface="Times New Roman" panose="02020603050405020304" pitchFamily="18" charset="0"/>
              <a:cs typeface="Kalinga" panose="020B0502040204020203" pitchFamily="34" charset="0"/>
            </a:endParaRPr>
          </a:p>
          <a:p>
            <a:pPr marL="0" indent="0">
              <a:buNone/>
            </a:pPr>
            <a:r>
              <a:rPr lang="nl-NL" sz="1100" dirty="0">
                <a:solidFill>
                  <a:srgbClr val="E2914B"/>
                </a:solidFill>
                <a:effectLst/>
              </a:rPr>
              <a:t> </a:t>
            </a:r>
            <a:endParaRPr lang="en-US" sz="1600" b="1" dirty="0">
              <a:solidFill>
                <a:srgbClr val="E2914B"/>
              </a:solidFill>
            </a:endParaRPr>
          </a:p>
        </p:txBody>
      </p:sp>
      <p:sp>
        <p:nvSpPr>
          <p:cNvPr id="3" name="Titel 1">
            <a:extLst>
              <a:ext uri="{FF2B5EF4-FFF2-40B4-BE49-F238E27FC236}">
                <a16:creationId xmlns:a16="http://schemas.microsoft.com/office/drawing/2014/main" id="{91DF3F86-BAC6-A975-167B-782D1B7DFCD7}"/>
              </a:ext>
            </a:extLst>
          </p:cNvPr>
          <p:cNvSpPr>
            <a:spLocks noGrp="1"/>
          </p:cNvSpPr>
          <p:nvPr>
            <p:ph type="title"/>
          </p:nvPr>
        </p:nvSpPr>
        <p:spPr>
          <a:xfrm>
            <a:off x="465695" y="866019"/>
            <a:ext cx="5618019" cy="3204134"/>
          </a:xfrm>
        </p:spPr>
        <p:txBody>
          <a:bodyPr vert="horz" lIns="91440" tIns="45720" rIns="91440" bIns="45720" rtlCol="0" anchor="b">
            <a:normAutofit/>
          </a:bodyPr>
          <a:lstStyle/>
          <a:p>
            <a:r>
              <a:rPr lang="nl-NL" sz="1800" dirty="0">
                <a:effectLst/>
                <a:latin typeface="Kalinga" panose="020B0502040204020203" pitchFamily="34" charset="0"/>
                <a:ea typeface="Times New Roman" panose="02020603050405020304" pitchFamily="18" charset="0"/>
                <a:cs typeface="Kalinga" panose="020B0502040204020203" pitchFamily="34" charset="0"/>
              </a:rPr>
              <a:t>[….] “In mijn besluit over de examens in het schooljaar 2023 weeg ik ook de effecten van de maatregelen met betrekking tot de examens uit 2021 en 2022 mee.“</a:t>
            </a:r>
            <a:endParaRPr lang="en-US" sz="4000" b="1" i="1" dirty="0">
              <a:latin typeface="Kalinga" panose="020B0502040204020203" pitchFamily="34" charset="0"/>
              <a:cs typeface="Kalinga" panose="020B0502040204020203" pitchFamily="34" charset="0"/>
            </a:endParaRPr>
          </a:p>
        </p:txBody>
      </p:sp>
      <p:sp>
        <p:nvSpPr>
          <p:cNvPr id="6" name="Rectangle 2">
            <a:extLst>
              <a:ext uri="{FF2B5EF4-FFF2-40B4-BE49-F238E27FC236}">
                <a16:creationId xmlns:a16="http://schemas.microsoft.com/office/drawing/2014/main" id="{0B702DBD-A2F6-4D54-AD8D-4DD6C5981B53}"/>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p>
        </p:txBody>
      </p:sp>
      <p:pic>
        <p:nvPicPr>
          <p:cNvPr id="1025" name="Afbeelding 9" descr="page3image18315280">
            <a:extLst>
              <a:ext uri="{FF2B5EF4-FFF2-40B4-BE49-F238E27FC236}">
                <a16:creationId xmlns:a16="http://schemas.microsoft.com/office/drawing/2014/main" id="{EA21DD35-F1D9-8935-0880-734539DAEF80}"/>
              </a:ext>
            </a:extLst>
          </p:cNvPr>
          <p:cNvPicPr>
            <a:picLocks noChangeAspect="1" noChangeArrowheads="1"/>
          </p:cNvPicPr>
          <p:nvPr/>
        </p:nvPicPr>
        <p:blipFill>
          <a:blip r:embed="rId5" r:link="rId6">
            <a:extLst>
              <a:ext uri="{28A0092B-C50C-407E-A947-70E740481C1C}">
                <a14:useLocalDpi xmlns:a14="http://schemas.microsoft.com/office/drawing/2010/main" val="0"/>
              </a:ext>
            </a:extLst>
          </a:blip>
          <a:srcRect/>
          <a:stretch>
            <a:fillRect/>
          </a:stretch>
        </p:blipFill>
        <p:spPr bwMode="auto">
          <a:xfrm>
            <a:off x="4696293" y="276654"/>
            <a:ext cx="7112080" cy="2502081"/>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4">
            <a:extLst>
              <a:ext uri="{FF2B5EF4-FFF2-40B4-BE49-F238E27FC236}">
                <a16:creationId xmlns:a16="http://schemas.microsoft.com/office/drawing/2014/main" id="{AF2D881B-533B-AC3C-5ED3-B6AEC812CF8D}"/>
              </a:ext>
            </a:extLst>
          </p:cNvPr>
          <p:cNvSpPr>
            <a:spLocks noChangeArrowheads="1"/>
          </p:cNvSpPr>
          <p:nvPr/>
        </p:nvSpPr>
        <p:spPr bwMode="auto">
          <a:xfrm>
            <a:off x="3" y="-2625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p>
        </p:txBody>
      </p:sp>
      <p:pic>
        <p:nvPicPr>
          <p:cNvPr id="1027" name="Afbeelding 7" descr="page4image18263840">
            <a:extLst>
              <a:ext uri="{FF2B5EF4-FFF2-40B4-BE49-F238E27FC236}">
                <a16:creationId xmlns:a16="http://schemas.microsoft.com/office/drawing/2014/main" id="{2F56E906-F824-F1C3-D6CC-7C0A05CEFA8F}"/>
              </a:ext>
            </a:extLst>
          </p:cNvPr>
          <p:cNvPicPr>
            <a:picLocks noChangeAspect="1" noChangeArrowheads="1"/>
          </p:cNvPicPr>
          <p:nvPr/>
        </p:nvPicPr>
        <p:blipFill>
          <a:blip r:embed="rId7" r:link="rId8">
            <a:extLst>
              <a:ext uri="{28A0092B-C50C-407E-A947-70E740481C1C}">
                <a14:useLocalDpi xmlns:a14="http://schemas.microsoft.com/office/drawing/2010/main" val="0"/>
              </a:ext>
            </a:extLst>
          </a:blip>
          <a:srcRect/>
          <a:stretch>
            <a:fillRect/>
          </a:stretch>
        </p:blipFill>
        <p:spPr bwMode="auto">
          <a:xfrm>
            <a:off x="6206477" y="4693998"/>
            <a:ext cx="5601896" cy="1710924"/>
          </a:xfrm>
          <a:prstGeom prst="rect">
            <a:avLst/>
          </a:prstGeom>
          <a:noFill/>
          <a:extLst>
            <a:ext uri="{909E8E84-426E-40DD-AFC4-6F175D3DCCD1}">
              <a14:hiddenFill xmlns:a14="http://schemas.microsoft.com/office/drawing/2010/main">
                <a:solidFill>
                  <a:srgbClr val="FFFFFF"/>
                </a:solidFill>
              </a14:hiddenFill>
            </a:ext>
          </a:extLst>
        </p:spPr>
      </p:pic>
      <p:sp>
        <p:nvSpPr>
          <p:cNvPr id="9" name="Tekstvak 8">
            <a:extLst>
              <a:ext uri="{FF2B5EF4-FFF2-40B4-BE49-F238E27FC236}">
                <a16:creationId xmlns:a16="http://schemas.microsoft.com/office/drawing/2014/main" id="{64F0173E-9571-F3A3-F7C5-F56F176CE8AB}"/>
              </a:ext>
            </a:extLst>
          </p:cNvPr>
          <p:cNvSpPr txBox="1"/>
          <p:nvPr/>
        </p:nvSpPr>
        <p:spPr>
          <a:xfrm>
            <a:off x="521467" y="4119806"/>
            <a:ext cx="6004042" cy="369332"/>
          </a:xfrm>
          <a:prstGeom prst="rect">
            <a:avLst/>
          </a:prstGeom>
          <a:solidFill>
            <a:srgbClr val="F9B146"/>
          </a:solidFill>
        </p:spPr>
        <p:txBody>
          <a:bodyPr wrap="square" rtlCol="0">
            <a:spAutoFit/>
          </a:bodyPr>
          <a:lstStyle/>
          <a:p>
            <a:pPr marL="0" indent="0">
              <a:buNone/>
            </a:pPr>
            <a:r>
              <a:rPr lang="nl-NL" sz="1800" b="1" dirty="0">
                <a:solidFill>
                  <a:schemeClr val="bg1">
                    <a:lumMod val="85000"/>
                    <a:lumOff val="15000"/>
                  </a:schemeClr>
                </a:solidFill>
                <a:effectLst/>
                <a:latin typeface="Kalinga" panose="020B0502040204020203" pitchFamily="34" charset="0"/>
                <a:ea typeface="Times New Roman" panose="02020603050405020304" pitchFamily="18" charset="0"/>
                <a:cs typeface="Kalinga" panose="020B0502040204020203" pitchFamily="34" charset="0"/>
              </a:rPr>
              <a:t>Veel geduimd: wiskunde op vmbo (en Latijn vwo?)</a:t>
            </a:r>
          </a:p>
        </p:txBody>
      </p:sp>
    </p:spTree>
    <p:extLst>
      <p:ext uri="{BB962C8B-B14F-4D97-AF65-F5344CB8AC3E}">
        <p14:creationId xmlns:p14="http://schemas.microsoft.com/office/powerpoint/2010/main" val="644576321"/>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23485" y="31953"/>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sp>
        <p:nvSpPr>
          <p:cNvPr id="8" name="Tekstvak 7">
            <a:extLst>
              <a:ext uri="{FF2B5EF4-FFF2-40B4-BE49-F238E27FC236}">
                <a16:creationId xmlns:a16="http://schemas.microsoft.com/office/drawing/2014/main" id="{4A012956-C1D6-7245-A123-2826C0D5E151}"/>
              </a:ext>
            </a:extLst>
          </p:cNvPr>
          <p:cNvSpPr txBox="1"/>
          <p:nvPr/>
        </p:nvSpPr>
        <p:spPr>
          <a:xfrm>
            <a:off x="2852791" y="1032980"/>
            <a:ext cx="2733857" cy="1047979"/>
          </a:xfrm>
          <a:prstGeom prst="rect">
            <a:avLst/>
          </a:prstGeom>
          <a:solidFill>
            <a:srgbClr val="F9B146"/>
          </a:solidFill>
        </p:spPr>
        <p:txBody>
          <a:bodyPr wrap="square" rtlCol="0">
            <a:spAutoFit/>
          </a:bodyPr>
          <a:lstStyle/>
          <a:p>
            <a:pPr>
              <a:lnSpc>
                <a:spcPct val="115000"/>
              </a:lnSpc>
            </a:pPr>
            <a:r>
              <a:rPr lang="nl-NL" sz="1800" b="1" dirty="0">
                <a:solidFill>
                  <a:schemeClr val="bg1">
                    <a:lumMod val="85000"/>
                    <a:lumOff val="15000"/>
                  </a:schemeClr>
                </a:solidFill>
                <a:effectLst/>
                <a:latin typeface="Kalinga" panose="020B0502040204020203" pitchFamily="34" charset="0"/>
                <a:ea typeface="Times New Roman" panose="02020603050405020304" pitchFamily="18" charset="0"/>
                <a:cs typeface="Kalinga" panose="020B0502040204020203" pitchFamily="34" charset="0"/>
              </a:rPr>
              <a:t>Examens 2023: terug naar normaal, wel meer flexibiliteit </a:t>
            </a:r>
          </a:p>
        </p:txBody>
      </p:sp>
      <p:sp>
        <p:nvSpPr>
          <p:cNvPr id="2" name="Titel 1">
            <a:extLst>
              <a:ext uri="{FF2B5EF4-FFF2-40B4-BE49-F238E27FC236}">
                <a16:creationId xmlns:a16="http://schemas.microsoft.com/office/drawing/2014/main" id="{BF098EB7-75AC-7EFE-DD6B-C3D986AE08F7}"/>
              </a:ext>
            </a:extLst>
          </p:cNvPr>
          <p:cNvSpPr>
            <a:spLocks noGrp="1"/>
          </p:cNvSpPr>
          <p:nvPr>
            <p:ph type="title"/>
          </p:nvPr>
        </p:nvSpPr>
        <p:spPr>
          <a:xfrm>
            <a:off x="465695" y="866019"/>
            <a:ext cx="5618019" cy="3204134"/>
          </a:xfrm>
        </p:spPr>
        <p:txBody>
          <a:bodyPr vert="horz" lIns="91440" tIns="45720" rIns="91440" bIns="45720" rtlCol="0" anchor="b">
            <a:normAutofit/>
          </a:bodyPr>
          <a:lstStyle/>
          <a:p>
            <a:r>
              <a:rPr lang="nl-NL" sz="1800" b="1" i="1" dirty="0">
                <a:latin typeface="Kalinga" panose="020B0502040204020203" pitchFamily="34" charset="0"/>
                <a:cs typeface="Kalinga" panose="020B0502040204020203" pitchFamily="34" charset="0"/>
              </a:rPr>
              <a:t>&gt; Anders risico dat we blijvend genoegen nemen met niveau verlaging</a:t>
            </a:r>
            <a:br>
              <a:rPr lang="nl-NL" sz="1800" b="1" i="1" dirty="0">
                <a:latin typeface="Kalinga" panose="020B0502040204020203" pitchFamily="34" charset="0"/>
                <a:cs typeface="Kalinga" panose="020B0502040204020203" pitchFamily="34" charset="0"/>
              </a:rPr>
            </a:br>
            <a:r>
              <a:rPr lang="nl-NL" sz="1800" b="1" i="1" dirty="0">
                <a:latin typeface="Kalinga" panose="020B0502040204020203" pitchFamily="34" charset="0"/>
                <a:cs typeface="Kalinga" panose="020B0502040204020203" pitchFamily="34" charset="0"/>
              </a:rPr>
              <a:t>&gt; Anders geen zicht op welke leerlingen nog iets extra’s nodig hebben.</a:t>
            </a:r>
            <a:br>
              <a:rPr lang="nl-NL" sz="1800" b="1" i="1" dirty="0">
                <a:latin typeface="Kalinga" panose="020B0502040204020203" pitchFamily="34" charset="0"/>
                <a:cs typeface="Kalinga" panose="020B0502040204020203" pitchFamily="34" charset="0"/>
              </a:rPr>
            </a:br>
            <a:r>
              <a:rPr lang="nl-NL" sz="1800" b="1" i="1" dirty="0">
                <a:latin typeface="Kalinga" panose="020B0502040204020203" pitchFamily="34" charset="0"/>
                <a:cs typeface="Kalinga" panose="020B0502040204020203" pitchFamily="34" charset="0"/>
              </a:rPr>
              <a:t>&gt; Anders minder goed voorbereid op de samenleving en arbeidsmarkt</a:t>
            </a:r>
            <a:endParaRPr lang="en-US" sz="4000" b="1" i="1" dirty="0">
              <a:latin typeface="Kalinga" panose="020B0502040204020203" pitchFamily="34" charset="0"/>
              <a:cs typeface="Kalinga" panose="020B0502040204020203" pitchFamily="34" charset="0"/>
            </a:endParaRPr>
          </a:p>
        </p:txBody>
      </p:sp>
      <p:sp>
        <p:nvSpPr>
          <p:cNvPr id="3" name="Content Placeholder 8">
            <a:extLst>
              <a:ext uri="{FF2B5EF4-FFF2-40B4-BE49-F238E27FC236}">
                <a16:creationId xmlns:a16="http://schemas.microsoft.com/office/drawing/2014/main" id="{00C5DEA3-64BE-ABBB-214B-F0C14CB07A12}"/>
              </a:ext>
            </a:extLst>
          </p:cNvPr>
          <p:cNvSpPr>
            <a:spLocks noGrp="1"/>
          </p:cNvSpPr>
          <p:nvPr>
            <p:ph idx="1"/>
          </p:nvPr>
        </p:nvSpPr>
        <p:spPr>
          <a:xfrm>
            <a:off x="477981" y="4680772"/>
            <a:ext cx="11330392" cy="1874816"/>
          </a:xfrm>
        </p:spPr>
        <p:txBody>
          <a:bodyPr vert="horz" lIns="91440" tIns="45720" rIns="91440" bIns="45720" rtlCol="0">
            <a:noAutofit/>
          </a:bodyPr>
          <a:lstStyle/>
          <a:p>
            <a:pPr marL="0" indent="0">
              <a:buNone/>
            </a:pPr>
            <a:r>
              <a:rPr lang="nl-NL" sz="1600" dirty="0">
                <a:solidFill>
                  <a:srgbClr val="E2914B"/>
                </a:solidFill>
                <a:latin typeface="Kalinga" panose="020B0502040204020203" pitchFamily="34" charset="0"/>
                <a:cs typeface="Kalinga" panose="020B0502040204020203" pitchFamily="34" charset="0"/>
              </a:rPr>
              <a:t>Flexibiliteit (m.n. vmbo):</a:t>
            </a:r>
          </a:p>
          <a:p>
            <a:pPr marL="0" indent="0">
              <a:buNone/>
            </a:pPr>
            <a:r>
              <a:rPr lang="nl-NL" sz="1600" dirty="0">
                <a:solidFill>
                  <a:srgbClr val="E2914B"/>
                </a:solidFill>
                <a:latin typeface="Kalinga" panose="020B0502040204020203" pitchFamily="34" charset="0"/>
                <a:cs typeface="Kalinga" panose="020B0502040204020203" pitchFamily="34" charset="0"/>
              </a:rPr>
              <a:t>2</a:t>
            </a:r>
            <a:r>
              <a:rPr lang="nl-NL" sz="1600" baseline="30000" dirty="0">
                <a:solidFill>
                  <a:srgbClr val="E2914B"/>
                </a:solidFill>
                <a:latin typeface="Kalinga" panose="020B0502040204020203" pitchFamily="34" charset="0"/>
                <a:cs typeface="Kalinga" panose="020B0502040204020203" pitchFamily="34" charset="0"/>
              </a:rPr>
              <a:t>de</a:t>
            </a:r>
            <a:r>
              <a:rPr lang="nl-NL" sz="1600" dirty="0">
                <a:solidFill>
                  <a:srgbClr val="E2914B"/>
                </a:solidFill>
                <a:latin typeface="Kalinga" panose="020B0502040204020203" pitchFamily="34" charset="0"/>
                <a:cs typeface="Kalinga" panose="020B0502040204020203" pitchFamily="34" charset="0"/>
              </a:rPr>
              <a:t> tijdvak &gt; 10 dagen (</a:t>
            </a:r>
            <a:r>
              <a:rPr lang="nl-NL" sz="1600" dirty="0" err="1">
                <a:solidFill>
                  <a:srgbClr val="E2914B"/>
                </a:solidFill>
                <a:latin typeface="Kalinga" panose="020B0502040204020203" pitchFamily="34" charset="0"/>
                <a:cs typeface="Kalinga" panose="020B0502040204020203" pitchFamily="34" charset="0"/>
              </a:rPr>
              <a:t>ipv</a:t>
            </a:r>
            <a:r>
              <a:rPr lang="nl-NL" sz="1600" dirty="0">
                <a:solidFill>
                  <a:srgbClr val="E2914B"/>
                </a:solidFill>
                <a:latin typeface="Kalinga" panose="020B0502040204020203" pitchFamily="34" charset="0"/>
                <a:cs typeface="Kalinga" panose="020B0502040204020203" pitchFamily="34" charset="0"/>
              </a:rPr>
              <a:t> 2). </a:t>
            </a:r>
          </a:p>
          <a:p>
            <a:pPr marL="0" indent="0">
              <a:buNone/>
            </a:pPr>
            <a:r>
              <a:rPr lang="nl-NL" sz="1600" b="1" i="1" dirty="0">
                <a:solidFill>
                  <a:srgbClr val="E2914B"/>
                </a:solidFill>
                <a:latin typeface="Kalinga" panose="020B0502040204020203" pitchFamily="34" charset="0"/>
                <a:cs typeface="Kalinga" panose="020B0502040204020203" pitchFamily="34" charset="0"/>
              </a:rPr>
              <a:t>Om ziekte of quarantaine in TV 1 op te vangen.</a:t>
            </a:r>
          </a:p>
          <a:p>
            <a:pPr marL="0" indent="0">
              <a:buNone/>
            </a:pPr>
            <a:r>
              <a:rPr lang="nl-NL" sz="1600" b="1" i="1" dirty="0">
                <a:solidFill>
                  <a:srgbClr val="E2914B"/>
                </a:solidFill>
                <a:latin typeface="Kalinga" panose="020B0502040204020203" pitchFamily="34" charset="0"/>
                <a:cs typeface="Kalinga" panose="020B0502040204020203" pitchFamily="34" charset="0"/>
              </a:rPr>
              <a:t>NB lln. maken alles in principe dus in TV1.</a:t>
            </a:r>
            <a:endParaRPr lang="en-US" sz="1600" b="1" i="1" dirty="0">
              <a:solidFill>
                <a:srgbClr val="E2914B"/>
              </a:solidFill>
            </a:endParaRPr>
          </a:p>
        </p:txBody>
      </p:sp>
    </p:spTree>
    <p:extLst>
      <p:ext uri="{BB962C8B-B14F-4D97-AF65-F5344CB8AC3E}">
        <p14:creationId xmlns:p14="http://schemas.microsoft.com/office/powerpoint/2010/main" val="2795368428"/>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23488" y="12476"/>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sp>
        <p:nvSpPr>
          <p:cNvPr id="8" name="Tekstvak 7">
            <a:extLst>
              <a:ext uri="{FF2B5EF4-FFF2-40B4-BE49-F238E27FC236}">
                <a16:creationId xmlns:a16="http://schemas.microsoft.com/office/drawing/2014/main" id="{4A012956-C1D6-7245-A123-2826C0D5E151}"/>
              </a:ext>
            </a:extLst>
          </p:cNvPr>
          <p:cNvSpPr txBox="1"/>
          <p:nvPr/>
        </p:nvSpPr>
        <p:spPr>
          <a:xfrm>
            <a:off x="472936" y="1382607"/>
            <a:ext cx="3377541" cy="369332"/>
          </a:xfrm>
          <a:prstGeom prst="rect">
            <a:avLst/>
          </a:prstGeom>
          <a:solidFill>
            <a:srgbClr val="F9B146"/>
          </a:solidFill>
        </p:spPr>
        <p:txBody>
          <a:bodyPr wrap="square" rtlCol="0">
            <a:spAutoFit/>
          </a:bodyPr>
          <a:lstStyle/>
          <a:p>
            <a:r>
              <a:rPr lang="nl-NL" b="1" dirty="0">
                <a:solidFill>
                  <a:schemeClr val="bg1">
                    <a:lumMod val="85000"/>
                    <a:lumOff val="15000"/>
                  </a:schemeClr>
                </a:solidFill>
                <a:latin typeface="Kalinga" panose="020B0502040204020203" pitchFamily="34" charset="0"/>
                <a:ea typeface="Times New Roman" panose="02020603050405020304" pitchFamily="18" charset="0"/>
                <a:cs typeface="Kalinga" panose="020B0502040204020203" pitchFamily="34" charset="0"/>
              </a:rPr>
              <a:t>Van Post-Corona tot Pre-CE</a:t>
            </a:r>
            <a:endParaRPr lang="nl-NL" sz="1800" b="1" dirty="0">
              <a:solidFill>
                <a:schemeClr val="bg1">
                  <a:lumMod val="85000"/>
                  <a:lumOff val="15000"/>
                </a:schemeClr>
              </a:solidFill>
              <a:effectLst/>
              <a:latin typeface="Kalinga" panose="020B0502040204020203" pitchFamily="34" charset="0"/>
              <a:ea typeface="Times New Roman" panose="02020603050405020304" pitchFamily="18" charset="0"/>
              <a:cs typeface="Kalinga" panose="020B0502040204020203" pitchFamily="34" charset="0"/>
            </a:endParaRPr>
          </a:p>
        </p:txBody>
      </p:sp>
      <p:sp>
        <p:nvSpPr>
          <p:cNvPr id="3" name="Titel 1">
            <a:extLst>
              <a:ext uri="{FF2B5EF4-FFF2-40B4-BE49-F238E27FC236}">
                <a16:creationId xmlns:a16="http://schemas.microsoft.com/office/drawing/2014/main" id="{91DF3F86-BAC6-A975-167B-782D1B7DFCD7}"/>
              </a:ext>
            </a:extLst>
          </p:cNvPr>
          <p:cNvSpPr>
            <a:spLocks noGrp="1"/>
          </p:cNvSpPr>
          <p:nvPr>
            <p:ph type="title"/>
          </p:nvPr>
        </p:nvSpPr>
        <p:spPr>
          <a:xfrm>
            <a:off x="465695" y="4581841"/>
            <a:ext cx="5618019" cy="1090579"/>
          </a:xfrm>
        </p:spPr>
        <p:txBody>
          <a:bodyPr vert="horz" lIns="91440" tIns="45720" rIns="91440" bIns="45720" rtlCol="0" anchor="b">
            <a:normAutofit/>
          </a:bodyPr>
          <a:lstStyle/>
          <a:p>
            <a:r>
              <a:rPr lang="nl-NL" sz="1800" dirty="0">
                <a:solidFill>
                  <a:srgbClr val="E2914B"/>
                </a:solidFill>
                <a:effectLst/>
                <a:latin typeface="Kalinga" panose="020B0502040204020203" pitchFamily="34" charset="0"/>
                <a:ea typeface="Times New Roman" panose="02020603050405020304" pitchFamily="18" charset="0"/>
                <a:cs typeface="Kalinga" panose="020B0502040204020203" pitchFamily="34" charset="0"/>
              </a:rPr>
              <a:t>Impact op de gymnasiumleerling.</a:t>
            </a:r>
            <a:br>
              <a:rPr lang="nl-NL" sz="1800" dirty="0">
                <a:solidFill>
                  <a:srgbClr val="E2914B"/>
                </a:solidFill>
                <a:effectLst/>
                <a:latin typeface="Kalinga" panose="020B0502040204020203" pitchFamily="34" charset="0"/>
                <a:ea typeface="Times New Roman" panose="02020603050405020304" pitchFamily="18" charset="0"/>
                <a:cs typeface="Kalinga" panose="020B0502040204020203" pitchFamily="34" charset="0"/>
              </a:rPr>
            </a:br>
            <a:r>
              <a:rPr lang="nl-NL" sz="1800" dirty="0">
                <a:solidFill>
                  <a:srgbClr val="E2914B"/>
                </a:solidFill>
                <a:effectLst/>
                <a:latin typeface="Kalinga" panose="020B0502040204020203" pitchFamily="34" charset="0"/>
                <a:ea typeface="Times New Roman" panose="02020603050405020304" pitchFamily="18" charset="0"/>
                <a:cs typeface="Kalinga" panose="020B0502040204020203" pitchFamily="34" charset="0"/>
              </a:rPr>
              <a:t>1</a:t>
            </a:r>
            <a:r>
              <a:rPr lang="nl-NL" sz="1800" baseline="30000" dirty="0">
                <a:solidFill>
                  <a:srgbClr val="E2914B"/>
                </a:solidFill>
                <a:effectLst/>
                <a:latin typeface="Kalinga" panose="020B0502040204020203" pitchFamily="34" charset="0"/>
                <a:ea typeface="Times New Roman" panose="02020603050405020304" pitchFamily="18" charset="0"/>
                <a:cs typeface="Kalinga" panose="020B0502040204020203" pitchFamily="34" charset="0"/>
              </a:rPr>
              <a:t>ste</a:t>
            </a:r>
            <a:r>
              <a:rPr lang="nl-NL" sz="1800" dirty="0">
                <a:solidFill>
                  <a:srgbClr val="E2914B"/>
                </a:solidFill>
                <a:effectLst/>
                <a:latin typeface="Kalinga" panose="020B0502040204020203" pitchFamily="34" charset="0"/>
                <a:ea typeface="Times New Roman" panose="02020603050405020304" pitchFamily="18" charset="0"/>
                <a:cs typeface="Kalinga" panose="020B0502040204020203" pitchFamily="34" charset="0"/>
              </a:rPr>
              <a:t> Peilin</a:t>
            </a:r>
            <a:r>
              <a:rPr lang="nl-NL" sz="1800" dirty="0">
                <a:solidFill>
                  <a:srgbClr val="E2914B"/>
                </a:solidFill>
                <a:latin typeface="Kalinga" panose="020B0502040204020203" pitchFamily="34" charset="0"/>
                <a:ea typeface="Times New Roman" panose="02020603050405020304" pitchFamily="18" charset="0"/>
                <a:cs typeface="Kalinga" panose="020B0502040204020203" pitchFamily="34" charset="0"/>
              </a:rPr>
              <a:t>g oktober 2020</a:t>
            </a:r>
            <a:br>
              <a:rPr lang="nl-NL" sz="1800" dirty="0">
                <a:solidFill>
                  <a:srgbClr val="E2914B"/>
                </a:solidFill>
                <a:latin typeface="Kalinga" panose="020B0502040204020203" pitchFamily="34" charset="0"/>
                <a:ea typeface="Times New Roman" panose="02020603050405020304" pitchFamily="18" charset="0"/>
                <a:cs typeface="Kalinga" panose="020B0502040204020203" pitchFamily="34" charset="0"/>
              </a:rPr>
            </a:br>
            <a:r>
              <a:rPr lang="nl-NL" sz="1800" dirty="0">
                <a:solidFill>
                  <a:srgbClr val="E2914B"/>
                </a:solidFill>
                <a:latin typeface="Kalinga" panose="020B0502040204020203" pitchFamily="34" charset="0"/>
                <a:ea typeface="Times New Roman" panose="02020603050405020304" pitchFamily="18" charset="0"/>
                <a:cs typeface="Kalinga" panose="020B0502040204020203" pitchFamily="34" charset="0"/>
              </a:rPr>
              <a:t>2</a:t>
            </a:r>
            <a:r>
              <a:rPr lang="nl-NL" sz="1800" baseline="30000" dirty="0">
                <a:solidFill>
                  <a:srgbClr val="E2914B"/>
                </a:solidFill>
                <a:latin typeface="Kalinga" panose="020B0502040204020203" pitchFamily="34" charset="0"/>
                <a:ea typeface="Times New Roman" panose="02020603050405020304" pitchFamily="18" charset="0"/>
                <a:cs typeface="Kalinga" panose="020B0502040204020203" pitchFamily="34" charset="0"/>
              </a:rPr>
              <a:t>de</a:t>
            </a:r>
            <a:r>
              <a:rPr lang="nl-NL" sz="1800" dirty="0">
                <a:solidFill>
                  <a:srgbClr val="E2914B"/>
                </a:solidFill>
                <a:latin typeface="Kalinga" panose="020B0502040204020203" pitchFamily="34" charset="0"/>
                <a:ea typeface="Times New Roman" panose="02020603050405020304" pitchFamily="18" charset="0"/>
                <a:cs typeface="Kalinga" panose="020B0502040204020203" pitchFamily="34" charset="0"/>
              </a:rPr>
              <a:t> Peiling december 2022</a:t>
            </a:r>
            <a:endParaRPr lang="en-US" sz="4000" b="1" i="1" dirty="0">
              <a:solidFill>
                <a:srgbClr val="E2914B"/>
              </a:solidFill>
              <a:latin typeface="Kalinga" panose="020B0502040204020203" pitchFamily="34" charset="0"/>
              <a:cs typeface="Kalinga" panose="020B0502040204020203" pitchFamily="34" charset="0"/>
            </a:endParaRPr>
          </a:p>
        </p:txBody>
      </p:sp>
      <p:sp>
        <p:nvSpPr>
          <p:cNvPr id="6" name="Rectangle 2">
            <a:extLst>
              <a:ext uri="{FF2B5EF4-FFF2-40B4-BE49-F238E27FC236}">
                <a16:creationId xmlns:a16="http://schemas.microsoft.com/office/drawing/2014/main" id="{0B702DBD-A2F6-4D54-AD8D-4DD6C5981B53}"/>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p>
        </p:txBody>
      </p:sp>
      <p:sp>
        <p:nvSpPr>
          <p:cNvPr id="7" name="Rectangle 4">
            <a:extLst>
              <a:ext uri="{FF2B5EF4-FFF2-40B4-BE49-F238E27FC236}">
                <a16:creationId xmlns:a16="http://schemas.microsoft.com/office/drawing/2014/main" id="{AF2D881B-533B-AC3C-5ED3-B6AEC812CF8D}"/>
              </a:ext>
            </a:extLst>
          </p:cNvPr>
          <p:cNvSpPr>
            <a:spLocks noChangeArrowheads="1"/>
          </p:cNvSpPr>
          <p:nvPr/>
        </p:nvSpPr>
        <p:spPr bwMode="auto">
          <a:xfrm>
            <a:off x="3" y="-2625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p>
        </p:txBody>
      </p:sp>
      <p:sp>
        <p:nvSpPr>
          <p:cNvPr id="10" name="Rectangle 2">
            <a:extLst>
              <a:ext uri="{FF2B5EF4-FFF2-40B4-BE49-F238E27FC236}">
                <a16:creationId xmlns:a16="http://schemas.microsoft.com/office/drawing/2014/main" id="{2610919A-47BD-644D-D1A7-2CECBAB35E1A}"/>
              </a:ext>
            </a:extLst>
          </p:cNvPr>
          <p:cNvSpPr>
            <a:spLocks noGrp="1" noChangeArrowheads="1"/>
          </p:cNvSpPr>
          <p:nvPr>
            <p:ph idx="1"/>
          </p:nvPr>
        </p:nvSpPr>
        <p:spPr bwMode="auto">
          <a:xfrm>
            <a:off x="465695" y="1946421"/>
            <a:ext cx="115195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400" b="1" i="0" u="none" strike="noStrike" cap="none" normalizeH="0" baseline="0" dirty="0">
                <a:ln>
                  <a:noFill/>
                </a:ln>
                <a:effectLst/>
                <a:latin typeface="Kalinga" panose="020B0502040204020203" pitchFamily="34" charset="0"/>
                <a:ea typeface="Arial" panose="020B0604020202020204" pitchFamily="34" charset="0"/>
                <a:cs typeface="Kalinga" panose="020B0502040204020203" pitchFamily="34" charset="0"/>
              </a:rPr>
              <a:t>Vijf vragen over de gevolgen van Corona op de examenklassen</a:t>
            </a:r>
            <a:endParaRPr kumimoji="0" lang="nl-NL" altLang="nl-NL" sz="1400" b="1" i="0" u="none" strike="noStrike" cap="none" normalizeH="0" baseline="0" dirty="0">
              <a:ln>
                <a:noFill/>
              </a:ln>
              <a:effectLst/>
              <a:latin typeface="Kalinga" panose="020B0502040204020203" pitchFamily="34" charset="0"/>
              <a:cs typeface="Kalinga" panose="020B0502040204020203"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400" b="0" i="0" u="none" strike="noStrike" cap="none" normalizeH="0" baseline="0" dirty="0">
                <a:ln>
                  <a:noFill/>
                </a:ln>
                <a:effectLst/>
                <a:latin typeface="Kalinga" panose="020B0502040204020203" pitchFamily="34" charset="0"/>
                <a:ea typeface="Arial" panose="020B0604020202020204" pitchFamily="34" charset="0"/>
                <a:cs typeface="Kalinga" panose="020B0502040204020203" pitchFamily="34" charset="0"/>
              </a:rPr>
              <a:t>1. </a:t>
            </a:r>
            <a:r>
              <a:rPr kumimoji="0" lang="nl-NL" altLang="nl-NL" sz="1400" b="1" i="0" strike="noStrike" cap="none" normalizeH="0" baseline="0" dirty="0">
                <a:ln>
                  <a:noFill/>
                </a:ln>
                <a:effectLst/>
                <a:latin typeface="Kalinga" panose="020B0502040204020203" pitchFamily="34" charset="0"/>
                <a:ea typeface="Arial" panose="020B0604020202020204" pitchFamily="34" charset="0"/>
                <a:cs typeface="Kalinga" panose="020B0502040204020203" pitchFamily="34" charset="0"/>
              </a:rPr>
              <a:t>Merkt u dat het niveau van de vertaalvaardigheid van de leerlingen veranderd is, vergeleken met vorig jaar?</a:t>
            </a:r>
          </a:p>
          <a:p>
            <a:pPr marL="0" marR="0" lvl="0" indent="0" algn="l" defTabSz="914400" rtl="0" eaLnBrk="0" fontAlgn="base" latinLnBrk="0" hangingPunct="0">
              <a:lnSpc>
                <a:spcPct val="100000"/>
              </a:lnSpc>
              <a:spcBef>
                <a:spcPct val="0"/>
              </a:spcBef>
              <a:spcAft>
                <a:spcPct val="0"/>
              </a:spcAft>
              <a:buClrTx/>
              <a:buSzTx/>
              <a:buFontTx/>
              <a:buNone/>
              <a:tabLst/>
            </a:pPr>
            <a:r>
              <a:rPr lang="nl-NL" altLang="nl-NL" sz="1400" b="1" dirty="0">
                <a:latin typeface="Kalinga" panose="020B0502040204020203" pitchFamily="34" charset="0"/>
                <a:cs typeface="Kalinga" panose="020B0502040204020203" pitchFamily="34" charset="0"/>
              </a:rPr>
              <a:t>2. Merkt u dat het niveau van tekstbegrip van de leerlingen veranderd is vergeleken met vorig jaar?</a:t>
            </a:r>
          </a:p>
          <a:p>
            <a:pPr marL="0" marR="0" lvl="0" indent="0" algn="l" defTabSz="914400" rtl="0" eaLnBrk="0" fontAlgn="base" latinLnBrk="0" hangingPunct="0">
              <a:lnSpc>
                <a:spcPct val="100000"/>
              </a:lnSpc>
              <a:spcBef>
                <a:spcPct val="0"/>
              </a:spcBef>
              <a:spcAft>
                <a:spcPct val="0"/>
              </a:spcAft>
              <a:buClrTx/>
              <a:buSzTx/>
              <a:buFontTx/>
              <a:buNone/>
              <a:tabLst/>
            </a:pPr>
            <a:r>
              <a:rPr lang="nl-NL" altLang="nl-NL" sz="1400" b="1" dirty="0">
                <a:latin typeface="Kalinga" panose="020B0502040204020203" pitchFamily="34" charset="0"/>
                <a:cs typeface="Kalinga" panose="020B0502040204020203" pitchFamily="34" charset="0"/>
              </a:rPr>
              <a:t>3. Zullen de examenleerlingen hun SE-programma afgerond hebben conform de examensyllabus (lectuur &amp; cultuurprogramma)</a:t>
            </a:r>
          </a:p>
          <a:p>
            <a:pPr marL="0" marR="0" lvl="0" indent="0" algn="l" defTabSz="914400" rtl="0" eaLnBrk="0" fontAlgn="base" latinLnBrk="0" hangingPunct="0">
              <a:lnSpc>
                <a:spcPct val="100000"/>
              </a:lnSpc>
              <a:spcBef>
                <a:spcPct val="0"/>
              </a:spcBef>
              <a:spcAft>
                <a:spcPct val="0"/>
              </a:spcAft>
              <a:buClrTx/>
              <a:buSzTx/>
              <a:buFontTx/>
              <a:buNone/>
              <a:tabLst/>
            </a:pPr>
            <a:r>
              <a:rPr lang="nl-NL" altLang="nl-NL" sz="1400" b="1" dirty="0">
                <a:latin typeface="Kalinga" panose="020B0502040204020203" pitchFamily="34" charset="0"/>
                <a:cs typeface="Kalinga" panose="020B0502040204020203" pitchFamily="34" charset="0"/>
              </a:rPr>
              <a:t>4. Zijn er zorgen over de voorbereiding op het CE? (pensum, tekstbegrip, stil, </a:t>
            </a:r>
            <a:r>
              <a:rPr lang="nl-NL" altLang="nl-NL" sz="1400" b="1" dirty="0" err="1">
                <a:latin typeface="Kalinga" panose="020B0502040204020203" pitchFamily="34" charset="0"/>
                <a:cs typeface="Kalinga" panose="020B0502040204020203" pitchFamily="34" charset="0"/>
              </a:rPr>
              <a:t>argu</a:t>
            </a:r>
            <a:r>
              <a:rPr lang="nl-NL" altLang="nl-NL" sz="1400" b="1" dirty="0">
                <a:latin typeface="Kalinga" panose="020B0502040204020203" pitchFamily="34" charset="0"/>
                <a:cs typeface="Kalinga" panose="020B0502040204020203" pitchFamily="34" charset="0"/>
              </a:rPr>
              <a:t>. </a:t>
            </a:r>
            <a:r>
              <a:rPr lang="nl-NL" altLang="nl-NL" sz="1400" b="1" dirty="0" err="1">
                <a:latin typeface="Kalinga" panose="020B0502040204020203" pitchFamily="34" charset="0"/>
                <a:cs typeface="Kalinga" panose="020B0502040204020203" pitchFamily="34" charset="0"/>
              </a:rPr>
              <a:t>narr</a:t>
            </a:r>
            <a:r>
              <a:rPr lang="nl-NL" altLang="nl-NL" sz="1400" b="1" dirty="0">
                <a:latin typeface="Kalinga" panose="020B0502040204020203" pitchFamily="34" charset="0"/>
                <a:cs typeface="Kalinga" panose="020B0502040204020203" pitchFamily="34" charset="0"/>
              </a:rPr>
              <a:t>.-middelen, achtergronden, PV)</a:t>
            </a:r>
          </a:p>
          <a:p>
            <a:pPr marL="0" marR="0" lvl="0" indent="0" algn="l" defTabSz="914400" rtl="0" eaLnBrk="0" fontAlgn="base" latinLnBrk="0" hangingPunct="0">
              <a:lnSpc>
                <a:spcPct val="100000"/>
              </a:lnSpc>
              <a:spcBef>
                <a:spcPct val="0"/>
              </a:spcBef>
              <a:spcAft>
                <a:spcPct val="0"/>
              </a:spcAft>
              <a:buClrTx/>
              <a:buSzTx/>
              <a:buFontTx/>
              <a:buNone/>
              <a:tabLst/>
            </a:pPr>
            <a:r>
              <a:rPr lang="nl-NL" altLang="nl-NL" sz="1400" b="1" dirty="0">
                <a:latin typeface="Kalinga" panose="020B0502040204020203" pitchFamily="34" charset="0"/>
                <a:cs typeface="Kalinga" panose="020B0502040204020203" pitchFamily="34" charset="0"/>
              </a:rPr>
              <a:t>5. Wilt u de BGV nog iets meegeven voor het overleg samen met VCN en SHZG met Min OCW en </a:t>
            </a:r>
            <a:r>
              <a:rPr lang="nl-NL" altLang="nl-NL" sz="1400" b="1" dirty="0" err="1">
                <a:latin typeface="Kalinga" panose="020B0502040204020203" pitchFamily="34" charset="0"/>
                <a:cs typeface="Kalinga" panose="020B0502040204020203" pitchFamily="34" charset="0"/>
              </a:rPr>
              <a:t>CvTE</a:t>
            </a:r>
            <a:r>
              <a:rPr lang="nl-NL" altLang="nl-NL" sz="1400" b="1" dirty="0">
                <a:latin typeface="Kalinga" panose="020B0502040204020203" pitchFamily="34" charset="0"/>
                <a:cs typeface="Kalinga" panose="020B0502040204020203" pitchFamily="34" charset="0"/>
              </a:rPr>
              <a:t>?.</a:t>
            </a:r>
            <a:r>
              <a:rPr kumimoji="0" lang="nl-NL" altLang="nl-NL" sz="1400" b="1" i="0" strike="noStrike" cap="none" normalizeH="0" baseline="0" dirty="0">
                <a:ln>
                  <a:noFill/>
                </a:ln>
                <a:solidFill>
                  <a:srgbClr val="E2914B"/>
                </a:solidFill>
                <a:effectLst/>
                <a:latin typeface="Kalinga" panose="020B0502040204020203" pitchFamily="34" charset="0"/>
                <a:cs typeface="Kalinga" panose="020B0502040204020203" pitchFamily="34" charset="0"/>
              </a:rPr>
              <a:t> </a:t>
            </a:r>
          </a:p>
        </p:txBody>
      </p:sp>
    </p:spTree>
    <p:extLst>
      <p:ext uri="{BB962C8B-B14F-4D97-AF65-F5344CB8AC3E}">
        <p14:creationId xmlns:p14="http://schemas.microsoft.com/office/powerpoint/2010/main" val="2998832356"/>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23488" y="12476"/>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sp>
        <p:nvSpPr>
          <p:cNvPr id="8" name="Tekstvak 7">
            <a:extLst>
              <a:ext uri="{FF2B5EF4-FFF2-40B4-BE49-F238E27FC236}">
                <a16:creationId xmlns:a16="http://schemas.microsoft.com/office/drawing/2014/main" id="{4A012956-C1D6-7245-A123-2826C0D5E151}"/>
              </a:ext>
            </a:extLst>
          </p:cNvPr>
          <p:cNvSpPr txBox="1"/>
          <p:nvPr/>
        </p:nvSpPr>
        <p:spPr>
          <a:xfrm>
            <a:off x="472936" y="1382607"/>
            <a:ext cx="4807402" cy="369332"/>
          </a:xfrm>
          <a:prstGeom prst="rect">
            <a:avLst/>
          </a:prstGeom>
          <a:solidFill>
            <a:srgbClr val="F9B146"/>
          </a:solidFill>
        </p:spPr>
        <p:txBody>
          <a:bodyPr wrap="square" rtlCol="0">
            <a:spAutoFit/>
          </a:bodyPr>
          <a:lstStyle/>
          <a:p>
            <a:r>
              <a:rPr lang="nl-NL" b="1" dirty="0">
                <a:solidFill>
                  <a:schemeClr val="bg1">
                    <a:lumMod val="85000"/>
                    <a:lumOff val="15000"/>
                  </a:schemeClr>
                </a:solidFill>
                <a:latin typeface="Kalinga" panose="020B0502040204020203" pitchFamily="34" charset="0"/>
                <a:ea typeface="Times New Roman" panose="02020603050405020304" pitchFamily="18" charset="0"/>
                <a:cs typeface="Kalinga" panose="020B0502040204020203" pitchFamily="34" charset="0"/>
              </a:rPr>
              <a:t>Van pensumdruk naar doenlijk examen</a:t>
            </a:r>
            <a:endParaRPr lang="nl-NL" sz="1800" b="1" dirty="0">
              <a:solidFill>
                <a:schemeClr val="bg1">
                  <a:lumMod val="85000"/>
                  <a:lumOff val="15000"/>
                </a:schemeClr>
              </a:solidFill>
              <a:effectLst/>
              <a:latin typeface="Kalinga" panose="020B0502040204020203" pitchFamily="34" charset="0"/>
              <a:ea typeface="Times New Roman" panose="02020603050405020304" pitchFamily="18" charset="0"/>
              <a:cs typeface="Kalinga" panose="020B0502040204020203" pitchFamily="34" charset="0"/>
            </a:endParaRPr>
          </a:p>
        </p:txBody>
      </p:sp>
      <p:sp>
        <p:nvSpPr>
          <p:cNvPr id="3" name="Titel 1">
            <a:extLst>
              <a:ext uri="{FF2B5EF4-FFF2-40B4-BE49-F238E27FC236}">
                <a16:creationId xmlns:a16="http://schemas.microsoft.com/office/drawing/2014/main" id="{91DF3F86-BAC6-A975-167B-782D1B7DFCD7}"/>
              </a:ext>
            </a:extLst>
          </p:cNvPr>
          <p:cNvSpPr>
            <a:spLocks noGrp="1"/>
          </p:cNvSpPr>
          <p:nvPr>
            <p:ph type="title"/>
          </p:nvPr>
        </p:nvSpPr>
        <p:spPr>
          <a:xfrm>
            <a:off x="465695" y="4581841"/>
            <a:ext cx="5618019" cy="1090579"/>
          </a:xfrm>
        </p:spPr>
        <p:txBody>
          <a:bodyPr vert="horz" lIns="91440" tIns="45720" rIns="91440" bIns="45720" rtlCol="0" anchor="b">
            <a:normAutofit/>
          </a:bodyPr>
          <a:lstStyle/>
          <a:p>
            <a:r>
              <a:rPr lang="en-US" sz="4000" b="1" i="1" dirty="0" err="1">
                <a:solidFill>
                  <a:srgbClr val="E2914B"/>
                </a:solidFill>
                <a:latin typeface="Kalinga" panose="020B0502040204020203" pitchFamily="34" charset="0"/>
                <a:cs typeface="Kalinga" panose="020B0502040204020203" pitchFamily="34" charset="0"/>
              </a:rPr>
              <a:t>Suggesties</a:t>
            </a:r>
            <a:r>
              <a:rPr lang="en-US" sz="4000" b="1" i="1" dirty="0">
                <a:solidFill>
                  <a:srgbClr val="E2914B"/>
                </a:solidFill>
                <a:latin typeface="Kalinga" panose="020B0502040204020203" pitchFamily="34" charset="0"/>
                <a:cs typeface="Kalinga" panose="020B0502040204020203" pitchFamily="34" charset="0"/>
              </a:rPr>
              <a:t>…..</a:t>
            </a:r>
          </a:p>
        </p:txBody>
      </p:sp>
      <p:sp>
        <p:nvSpPr>
          <p:cNvPr id="6" name="Rectangle 2">
            <a:extLst>
              <a:ext uri="{FF2B5EF4-FFF2-40B4-BE49-F238E27FC236}">
                <a16:creationId xmlns:a16="http://schemas.microsoft.com/office/drawing/2014/main" id="{0B702DBD-A2F6-4D54-AD8D-4DD6C5981B53}"/>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p>
        </p:txBody>
      </p:sp>
      <p:sp>
        <p:nvSpPr>
          <p:cNvPr id="7" name="Rectangle 4">
            <a:extLst>
              <a:ext uri="{FF2B5EF4-FFF2-40B4-BE49-F238E27FC236}">
                <a16:creationId xmlns:a16="http://schemas.microsoft.com/office/drawing/2014/main" id="{AF2D881B-533B-AC3C-5ED3-B6AEC812CF8D}"/>
              </a:ext>
            </a:extLst>
          </p:cNvPr>
          <p:cNvSpPr>
            <a:spLocks noChangeArrowheads="1"/>
          </p:cNvSpPr>
          <p:nvPr/>
        </p:nvSpPr>
        <p:spPr bwMode="auto">
          <a:xfrm>
            <a:off x="3" y="-2625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p>
        </p:txBody>
      </p:sp>
      <p:sp>
        <p:nvSpPr>
          <p:cNvPr id="10" name="Rectangle 2">
            <a:extLst>
              <a:ext uri="{FF2B5EF4-FFF2-40B4-BE49-F238E27FC236}">
                <a16:creationId xmlns:a16="http://schemas.microsoft.com/office/drawing/2014/main" id="{2610919A-47BD-644D-D1A7-2CECBAB35E1A}"/>
              </a:ext>
            </a:extLst>
          </p:cNvPr>
          <p:cNvSpPr>
            <a:spLocks noGrp="1" noChangeArrowheads="1"/>
          </p:cNvSpPr>
          <p:nvPr>
            <p:ph idx="1"/>
          </p:nvPr>
        </p:nvSpPr>
        <p:spPr bwMode="auto">
          <a:xfrm>
            <a:off x="465695" y="1764414"/>
            <a:ext cx="6025257"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2000" b="1" i="0" strike="noStrike" cap="none" normalizeH="0" baseline="0" dirty="0">
                <a:ln>
                  <a:noFill/>
                </a:ln>
                <a:effectLst/>
                <a:latin typeface="Kalinga" panose="020B0502040204020203" pitchFamily="34" charset="0"/>
                <a:cs typeface="Kalinga" panose="020B0502040204020203" pitchFamily="34" charset="0"/>
              </a:rPr>
              <a:t>VCN, SHZG, BGV trekken gezamenlijk op: </a:t>
            </a:r>
          </a:p>
          <a:p>
            <a:pPr marL="0" marR="0" lvl="0" indent="0" algn="l" defTabSz="914400" rtl="0" eaLnBrk="0" fontAlgn="base" latinLnBrk="0" hangingPunct="0">
              <a:lnSpc>
                <a:spcPct val="100000"/>
              </a:lnSpc>
              <a:spcBef>
                <a:spcPct val="0"/>
              </a:spcBef>
              <a:spcAft>
                <a:spcPct val="0"/>
              </a:spcAft>
              <a:buClrTx/>
              <a:buSzTx/>
              <a:buFontTx/>
              <a:buNone/>
              <a:tabLst/>
            </a:pPr>
            <a:endParaRPr lang="nl-NL" altLang="nl-NL" sz="2000" b="1" dirty="0">
              <a:latin typeface="Kalinga" panose="020B0502040204020203" pitchFamily="34" charset="0"/>
              <a:cs typeface="Kalinga" panose="020B0502040204020203" pitchFamily="34" charset="0"/>
            </a:endParaRPr>
          </a:p>
          <a:p>
            <a:pPr marL="447675" marR="0" lvl="0" indent="-447675" algn="l" defTabSz="914400" rtl="0" eaLnBrk="0" fontAlgn="base" latinLnBrk="0" hangingPunct="0">
              <a:lnSpc>
                <a:spcPct val="100000"/>
              </a:lnSpc>
              <a:spcBef>
                <a:spcPct val="0"/>
              </a:spcBef>
              <a:spcAft>
                <a:spcPct val="0"/>
              </a:spcAft>
              <a:buClrTx/>
              <a:buSzTx/>
              <a:buFont typeface="Wingdings" pitchFamily="2" charset="2"/>
              <a:buChar char="Ø"/>
            </a:pPr>
            <a:r>
              <a:rPr kumimoji="0" lang="nl-NL" altLang="nl-NL" sz="2000" b="1" i="0" strike="noStrike" cap="none" normalizeH="0" baseline="0" dirty="0">
                <a:ln>
                  <a:noFill/>
                </a:ln>
                <a:effectLst/>
                <a:latin typeface="Kalinga" panose="020B0502040204020203" pitchFamily="34" charset="0"/>
                <a:cs typeface="Kalinga" panose="020B0502040204020203" pitchFamily="34" charset="0"/>
              </a:rPr>
              <a:t>Doenlijker SE en CE tot aan implementatie van de plannen van de actualiseringscommissie </a:t>
            </a:r>
          </a:p>
          <a:p>
            <a:pPr marL="447675" marR="0" lvl="0" indent="-447675" algn="l" defTabSz="914400" rtl="0" eaLnBrk="0" fontAlgn="base" latinLnBrk="0" hangingPunct="0">
              <a:lnSpc>
                <a:spcPct val="100000"/>
              </a:lnSpc>
              <a:spcBef>
                <a:spcPct val="0"/>
              </a:spcBef>
              <a:spcAft>
                <a:spcPct val="0"/>
              </a:spcAft>
              <a:buClrTx/>
              <a:buSzTx/>
              <a:buFont typeface="Wingdings" pitchFamily="2" charset="2"/>
              <a:buChar char="Ø"/>
            </a:pPr>
            <a:r>
              <a:rPr kumimoji="0" lang="nl-NL" altLang="nl-NL" sz="2000" b="1" i="0" strike="noStrike" cap="none" normalizeH="0" baseline="0" dirty="0">
                <a:ln>
                  <a:noFill/>
                </a:ln>
                <a:effectLst/>
                <a:latin typeface="Kalinga" panose="020B0502040204020203" pitchFamily="34" charset="0"/>
                <a:cs typeface="Kalinga" panose="020B0502040204020203" pitchFamily="34" charset="0"/>
              </a:rPr>
              <a:t>Binnen huidige wet- en regelgeving</a:t>
            </a:r>
          </a:p>
          <a:p>
            <a:pPr marL="447675" marR="0" lvl="0" indent="-447675" algn="l" defTabSz="914400" rtl="0" eaLnBrk="0" fontAlgn="base" latinLnBrk="0" hangingPunct="0">
              <a:lnSpc>
                <a:spcPct val="100000"/>
              </a:lnSpc>
              <a:spcBef>
                <a:spcPct val="0"/>
              </a:spcBef>
              <a:spcAft>
                <a:spcPct val="0"/>
              </a:spcAft>
              <a:buClrTx/>
              <a:buSzTx/>
              <a:buFont typeface="Wingdings" pitchFamily="2" charset="2"/>
              <a:buChar char="Ø"/>
            </a:pPr>
            <a:r>
              <a:rPr lang="nl-NL" altLang="nl-NL" sz="2000" b="1" dirty="0">
                <a:latin typeface="Kalinga" panose="020B0502040204020203" pitchFamily="34" charset="0"/>
                <a:cs typeface="Kalinga" panose="020B0502040204020203" pitchFamily="34" charset="0"/>
              </a:rPr>
              <a:t>Zonder vooruit te lopen op </a:t>
            </a:r>
            <a:r>
              <a:rPr lang="nl-NL" altLang="nl-NL" sz="2000" b="1" dirty="0" err="1">
                <a:latin typeface="Kalinga" panose="020B0502040204020203" pitchFamily="34" charset="0"/>
                <a:cs typeface="Kalinga" panose="020B0502040204020203" pitchFamily="34" charset="0"/>
              </a:rPr>
              <a:t>vakvernieuwing</a:t>
            </a:r>
            <a:r>
              <a:rPr kumimoji="0" lang="nl-NL" altLang="nl-NL" sz="2000" b="1" i="0" strike="noStrike" cap="none" normalizeH="0" baseline="0" dirty="0">
                <a:ln>
                  <a:noFill/>
                </a:ln>
                <a:effectLst/>
                <a:latin typeface="Kalinga" panose="020B0502040204020203" pitchFamily="34" charset="0"/>
                <a:cs typeface="Kalinga" panose="020B0502040204020203" pitchFamily="34" charset="0"/>
              </a:rPr>
              <a:t> </a:t>
            </a:r>
          </a:p>
        </p:txBody>
      </p:sp>
    </p:spTree>
    <p:extLst>
      <p:ext uri="{BB962C8B-B14F-4D97-AF65-F5344CB8AC3E}">
        <p14:creationId xmlns:p14="http://schemas.microsoft.com/office/powerpoint/2010/main" val="2609344696"/>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23488" y="-1995"/>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95CD1E1C-F683-F342-B8BC-138636D051DD}"/>
              </a:ext>
            </a:extLst>
          </p:cNvPr>
          <p:cNvSpPr>
            <a:spLocks noGrp="1"/>
          </p:cNvSpPr>
          <p:nvPr>
            <p:ph type="title"/>
          </p:nvPr>
        </p:nvSpPr>
        <p:spPr>
          <a:xfrm>
            <a:off x="477981" y="1122363"/>
            <a:ext cx="4023360" cy="3204134"/>
          </a:xfrm>
        </p:spPr>
        <p:txBody>
          <a:bodyPr vert="horz" lIns="91440" tIns="45720" rIns="91440" bIns="45720" rtlCol="0" anchor="b">
            <a:normAutofit/>
          </a:bodyPr>
          <a:lstStyle/>
          <a:p>
            <a:r>
              <a:rPr lang="en-US" sz="4800" dirty="0">
                <a:latin typeface="Kalinga" panose="020B0502040204020203" pitchFamily="34" charset="0"/>
                <a:cs typeface="Kalinga" panose="020B0502040204020203" pitchFamily="34" charset="0"/>
              </a:rPr>
              <a:t>Wie </a:t>
            </a:r>
            <a:r>
              <a:rPr lang="en-US" sz="4800" dirty="0" err="1">
                <a:latin typeface="Kalinga" panose="020B0502040204020203" pitchFamily="34" charset="0"/>
                <a:cs typeface="Kalinga" panose="020B0502040204020203" pitchFamily="34" charset="0"/>
              </a:rPr>
              <a:t>betaalt</a:t>
            </a:r>
            <a:r>
              <a:rPr lang="en-US" sz="4800" dirty="0">
                <a:latin typeface="Kalinga" panose="020B0502040204020203" pitchFamily="34" charset="0"/>
                <a:cs typeface="Kalinga" panose="020B0502040204020203" pitchFamily="34" charset="0"/>
              </a:rPr>
              <a:t> de </a:t>
            </a:r>
            <a:r>
              <a:rPr lang="en-US" sz="4800" dirty="0" err="1">
                <a:latin typeface="Kalinga" panose="020B0502040204020203" pitchFamily="34" charset="0"/>
                <a:cs typeface="Kalinga" panose="020B0502040204020203" pitchFamily="34" charset="0"/>
              </a:rPr>
              <a:t>rekening</a:t>
            </a:r>
            <a:r>
              <a:rPr lang="en-US" sz="4800" dirty="0">
                <a:latin typeface="Kalinga" panose="020B0502040204020203" pitchFamily="34" charset="0"/>
                <a:cs typeface="Kalinga" panose="020B0502040204020203" pitchFamily="34" charset="0"/>
              </a:rPr>
              <a:t>?</a:t>
            </a:r>
          </a:p>
        </p:txBody>
      </p:sp>
      <p:sp>
        <p:nvSpPr>
          <p:cNvPr id="9" name="Content Placeholder 8">
            <a:extLst>
              <a:ext uri="{FF2B5EF4-FFF2-40B4-BE49-F238E27FC236}">
                <a16:creationId xmlns:a16="http://schemas.microsoft.com/office/drawing/2014/main" id="{8BA31A10-9E1D-4E2D-B71B-8A50FEE33B30}"/>
              </a:ext>
            </a:extLst>
          </p:cNvPr>
          <p:cNvSpPr>
            <a:spLocks noGrp="1"/>
          </p:cNvSpPr>
          <p:nvPr>
            <p:ph idx="1"/>
          </p:nvPr>
        </p:nvSpPr>
        <p:spPr>
          <a:xfrm>
            <a:off x="477980" y="4872922"/>
            <a:ext cx="4618127" cy="1721061"/>
          </a:xfrm>
        </p:spPr>
        <p:txBody>
          <a:bodyPr vert="horz" lIns="91440" tIns="45720" rIns="91440" bIns="45720" rtlCol="0">
            <a:noAutofit/>
          </a:bodyPr>
          <a:lstStyle/>
          <a:p>
            <a:pPr marL="0" indent="0">
              <a:buNone/>
            </a:pPr>
            <a:r>
              <a:rPr lang="nl-NL" sz="1600" dirty="0">
                <a:solidFill>
                  <a:srgbClr val="F9B146"/>
                </a:solidFill>
                <a:latin typeface="Kalinga" panose="020B0502040204020203" pitchFamily="34" charset="0"/>
                <a:cs typeface="Kalinga" panose="020B0502040204020203" pitchFamily="34" charset="0"/>
              </a:rPr>
              <a:t>Scholen in het basisonderwijs en voortgezet onderwijs kunnen ouders om een vrijwillige bijdrage vragen. Bijvoorbeeld voor een schoolreisje of sportdag. Vanaf 1 augustus 2021 moeten alle leerlingen aan deze extra activiteiten kunnen meedoen. Ook als hun ouders niet meebetalen. Voor sponsoring gelden gedragsregels voor de school.</a:t>
            </a:r>
            <a:endParaRPr lang="en-US" sz="1600" b="1" dirty="0">
              <a:solidFill>
                <a:srgbClr val="F9B146"/>
              </a:solidFill>
              <a:latin typeface="Kalinga" panose="020B0502040204020203" pitchFamily="34" charset="0"/>
              <a:cs typeface="Kalinga" panose="020B0502040204020203" pitchFamily="34" charset="0"/>
            </a:endParaRPr>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pic>
        <p:nvPicPr>
          <p:cNvPr id="1026" name="Picture 2" descr="Vrijwillige ouderbijdrage; maar jullie hebben mijn kinderen al -de vader  van- Loesje">
            <a:extLst>
              <a:ext uri="{FF2B5EF4-FFF2-40B4-BE49-F238E27FC236}">
                <a16:creationId xmlns:a16="http://schemas.microsoft.com/office/drawing/2014/main" id="{487CC91E-CFCA-894B-A3C6-C3C08C491DA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88905" y="168385"/>
            <a:ext cx="2006600" cy="2832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4312981"/>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Afbeelding 11" descr="Afbeelding met tekst&#10;&#10;Automatisch gegenereerde beschrijving">
            <a:extLst>
              <a:ext uri="{FF2B5EF4-FFF2-40B4-BE49-F238E27FC236}">
                <a16:creationId xmlns:a16="http://schemas.microsoft.com/office/drawing/2014/main" id="{0919BE17-75C6-A64B-B71C-EC73DD252007}"/>
              </a:ext>
            </a:extLst>
          </p:cNvPr>
          <p:cNvPicPr>
            <a:picLocks noChangeAspect="1"/>
          </p:cNvPicPr>
          <p:nvPr/>
        </p:nvPicPr>
        <p:blipFill>
          <a:blip r:embed="rId3"/>
          <a:stretch>
            <a:fillRect/>
          </a:stretch>
        </p:blipFill>
        <p:spPr>
          <a:xfrm rot="544181">
            <a:off x="6372498" y="2358021"/>
            <a:ext cx="1332000" cy="372177"/>
          </a:xfrm>
          <a:prstGeom prst="rect">
            <a:avLst/>
          </a:prstGeom>
        </p:spPr>
      </p:pic>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4"/>
          <a:srcRect l="3716" t="9091" r="31648"/>
          <a:stretch/>
        </p:blipFill>
        <p:spPr>
          <a:xfrm>
            <a:off x="3523488" y="10"/>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95CD1E1C-F683-F342-B8BC-138636D051DD}"/>
              </a:ext>
            </a:extLst>
          </p:cNvPr>
          <p:cNvSpPr>
            <a:spLocks noGrp="1"/>
          </p:cNvSpPr>
          <p:nvPr>
            <p:ph type="title"/>
          </p:nvPr>
        </p:nvSpPr>
        <p:spPr>
          <a:xfrm>
            <a:off x="265456" y="784023"/>
            <a:ext cx="3376378" cy="4032898"/>
          </a:xfrm>
        </p:spPr>
        <p:txBody>
          <a:bodyPr vert="horz" lIns="91440" tIns="45720" rIns="91440" bIns="45720" rtlCol="0" anchor="t">
            <a:normAutofit fontScale="90000"/>
          </a:bodyPr>
          <a:lstStyle/>
          <a:p>
            <a:pPr>
              <a:lnSpc>
                <a:spcPct val="100000"/>
              </a:lnSpc>
            </a:pPr>
            <a:r>
              <a:rPr lang="en-US" sz="1800" b="1" dirty="0" err="1">
                <a:solidFill>
                  <a:srgbClr val="F9B146"/>
                </a:solidFill>
                <a:latin typeface="Kalinga" panose="020B0502040204020203" pitchFamily="34" charset="0"/>
                <a:cs typeface="Kalinga" panose="020B0502040204020203" pitchFamily="34" charset="0"/>
              </a:rPr>
              <a:t>Suggesties</a:t>
            </a:r>
            <a:r>
              <a:rPr lang="en-US" sz="1800" b="1" dirty="0">
                <a:solidFill>
                  <a:srgbClr val="F9B146"/>
                </a:solidFill>
                <a:latin typeface="Kalinga" panose="020B0502040204020203" pitchFamily="34" charset="0"/>
                <a:cs typeface="Kalinga" panose="020B0502040204020203" pitchFamily="34" charset="0"/>
              </a:rPr>
              <a:t> …..</a:t>
            </a:r>
            <a:br>
              <a:rPr lang="en-US" sz="1800" dirty="0">
                <a:latin typeface="Kalinga" panose="020B0502040204020203" pitchFamily="34" charset="0"/>
                <a:cs typeface="Kalinga" panose="020B0502040204020203" pitchFamily="34" charset="0"/>
              </a:rPr>
            </a:br>
            <a:r>
              <a:rPr lang="nl-NL" sz="1800" dirty="0">
                <a:latin typeface="Kalinga" panose="020B0502040204020203" pitchFamily="34" charset="0"/>
                <a:cs typeface="Kalinga" panose="020B0502040204020203" pitchFamily="34" charset="0"/>
              </a:rPr>
              <a:t>i. fonds ‘misgelopen OB’</a:t>
            </a:r>
            <a:br>
              <a:rPr lang="nl-NL" sz="1800" dirty="0">
                <a:latin typeface="Kalinga" panose="020B0502040204020203" pitchFamily="34" charset="0"/>
                <a:cs typeface="Kalinga" panose="020B0502040204020203" pitchFamily="34" charset="0"/>
              </a:rPr>
            </a:br>
            <a:r>
              <a:rPr lang="nl-NL" sz="1800" dirty="0">
                <a:latin typeface="Kalinga" panose="020B0502040204020203" pitchFamily="34" charset="0"/>
                <a:cs typeface="Kalinga" panose="020B0502040204020203" pitchFamily="34" charset="0"/>
              </a:rPr>
              <a:t>ii. Ouders stimuleren toch …</a:t>
            </a:r>
            <a:br>
              <a:rPr lang="nl-NL" sz="1800" dirty="0">
                <a:latin typeface="Kalinga" panose="020B0502040204020203" pitchFamily="34" charset="0"/>
                <a:cs typeface="Kalinga" panose="020B0502040204020203" pitchFamily="34" charset="0"/>
              </a:rPr>
            </a:br>
            <a:r>
              <a:rPr lang="nl-NL" sz="1800" dirty="0">
                <a:latin typeface="Kalinga" panose="020B0502040204020203" pitchFamily="34" charset="0"/>
                <a:cs typeface="Kalinga" panose="020B0502040204020203" pitchFamily="34" charset="0"/>
              </a:rPr>
              <a:t>iii. OB inkomens afhankelijk iv. </a:t>
            </a:r>
            <a:br>
              <a:rPr lang="nl-NL" sz="1800" dirty="0">
                <a:latin typeface="Kalinga" panose="020B0502040204020203" pitchFamily="34" charset="0"/>
                <a:cs typeface="Kalinga" panose="020B0502040204020203" pitchFamily="34" charset="0"/>
              </a:rPr>
            </a:br>
            <a:r>
              <a:rPr lang="nl-NL" sz="1800" dirty="0">
                <a:latin typeface="Kalinga" panose="020B0502040204020203" pitchFamily="34" charset="0"/>
                <a:cs typeface="Kalinga" panose="020B0502040204020203" pitchFamily="34" charset="0"/>
              </a:rPr>
              <a:t>v. Spaarprogramma</a:t>
            </a:r>
            <a:br>
              <a:rPr lang="nl-NL" sz="1800" dirty="0">
                <a:latin typeface="Kalinga" panose="020B0502040204020203" pitchFamily="34" charset="0"/>
                <a:cs typeface="Kalinga" panose="020B0502040204020203" pitchFamily="34" charset="0"/>
              </a:rPr>
            </a:br>
            <a:r>
              <a:rPr lang="nl-NL" sz="1800" dirty="0">
                <a:latin typeface="Kalinga" panose="020B0502040204020203" pitchFamily="34" charset="0"/>
                <a:cs typeface="Kalinga" panose="020B0502040204020203" pitchFamily="34" charset="0"/>
              </a:rPr>
              <a:t>vi. Uitzondering voor vakinhoudelijk aanbod buiten les</a:t>
            </a:r>
            <a:br>
              <a:rPr lang="nl-NL" sz="1800" dirty="0">
                <a:latin typeface="Kalinga" panose="020B0502040204020203" pitchFamily="34" charset="0"/>
                <a:cs typeface="Kalinga" panose="020B0502040204020203" pitchFamily="34" charset="0"/>
              </a:rPr>
            </a:br>
            <a:r>
              <a:rPr lang="nl-NL" sz="1800" dirty="0">
                <a:latin typeface="Kalinga" panose="020B0502040204020203" pitchFamily="34" charset="0"/>
                <a:cs typeface="Kalinga" panose="020B0502040204020203" pitchFamily="34" charset="0"/>
              </a:rPr>
              <a:t>vii. Budget overheid per school</a:t>
            </a:r>
            <a:br>
              <a:rPr lang="nl-NL" sz="1800" dirty="0">
                <a:latin typeface="Kalinga" panose="020B0502040204020203" pitchFamily="34" charset="0"/>
                <a:cs typeface="Kalinga" panose="020B0502040204020203" pitchFamily="34" charset="0"/>
              </a:rPr>
            </a:br>
            <a:r>
              <a:rPr lang="nl-NL" sz="1800" dirty="0">
                <a:latin typeface="Kalinga" panose="020B0502040204020203" pitchFamily="34" charset="0"/>
                <a:cs typeface="Kalinga" panose="020B0502040204020203" pitchFamily="34" charset="0"/>
              </a:rPr>
              <a:t>viii. Budget voor niet daadkrachtige ouders</a:t>
            </a:r>
            <a:br>
              <a:rPr lang="nl-NL" sz="1800" dirty="0">
                <a:latin typeface="Kalinga" panose="020B0502040204020203" pitchFamily="34" charset="0"/>
                <a:cs typeface="Kalinga" panose="020B0502040204020203" pitchFamily="34" charset="0"/>
              </a:rPr>
            </a:br>
            <a:r>
              <a:rPr lang="nl-NL" sz="1800" dirty="0">
                <a:latin typeface="Kalinga" panose="020B0502040204020203" pitchFamily="34" charset="0"/>
                <a:cs typeface="Kalinga" panose="020B0502040204020203" pitchFamily="34" charset="0"/>
              </a:rPr>
              <a:t>ix. Sponsoring / externe begunstigers</a:t>
            </a:r>
            <a:br>
              <a:rPr lang="nl-NL" sz="1800" dirty="0">
                <a:latin typeface="Kalinga" panose="020B0502040204020203" pitchFamily="34" charset="0"/>
                <a:cs typeface="Kalinga" panose="020B0502040204020203" pitchFamily="34" charset="0"/>
              </a:rPr>
            </a:br>
            <a:r>
              <a:rPr lang="nl-NL" sz="1800" dirty="0">
                <a:latin typeface="Kalinga" panose="020B0502040204020203" pitchFamily="34" charset="0"/>
                <a:cs typeface="Kalinga" panose="020B0502040204020203" pitchFamily="34" charset="0"/>
              </a:rPr>
              <a:t>x. CJP flink uitbreiden</a:t>
            </a:r>
            <a:br>
              <a:rPr lang="nl-NL" sz="1800" dirty="0">
                <a:latin typeface="Kalinga" panose="020B0502040204020203" pitchFamily="34" charset="0"/>
                <a:cs typeface="Kalinga" panose="020B0502040204020203" pitchFamily="34" charset="0"/>
              </a:rPr>
            </a:br>
            <a:r>
              <a:rPr lang="nl-NL" sz="1800" dirty="0">
                <a:latin typeface="Kalinga" panose="020B0502040204020203" pitchFamily="34" charset="0"/>
                <a:cs typeface="Kalinga" panose="020B0502040204020203" pitchFamily="34" charset="0"/>
              </a:rPr>
              <a:t>xi. Opstand van ouders</a:t>
            </a:r>
            <a:br>
              <a:rPr lang="nl-NL" sz="2000" dirty="0"/>
            </a:br>
            <a:endParaRPr lang="nl-NL" sz="2000" dirty="0"/>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Tijdelijke aanduiding voor inhoud 4" descr="Afbeelding met tekst, binnen, plafond, vloer&#10;&#10;Automatisch gegenereerde beschrijving">
            <a:extLst>
              <a:ext uri="{FF2B5EF4-FFF2-40B4-BE49-F238E27FC236}">
                <a16:creationId xmlns:a16="http://schemas.microsoft.com/office/drawing/2014/main" id="{CEAEB198-213F-1C4A-8AAE-87C1A69B2678}"/>
              </a:ext>
            </a:extLst>
          </p:cNvPr>
          <p:cNvPicPr>
            <a:picLocks noChangeAspect="1"/>
          </p:cNvPicPr>
          <p:nvPr/>
        </p:nvPicPr>
        <p:blipFill rotWithShape="1">
          <a:blip r:embed="rId4"/>
          <a:srcRect l="3716" t="9091" r="31648"/>
          <a:stretch/>
        </p:blipFill>
        <p:spPr>
          <a:xfrm>
            <a:off x="3518238" y="2689"/>
            <a:ext cx="8668512" cy="6857990"/>
          </a:xfrm>
          <a:prstGeom prst="rect">
            <a:avLst/>
          </a:prstGeom>
        </p:spPr>
      </p:pic>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3"/>
          <a:stretch>
            <a:fillRect/>
          </a:stretch>
        </p:blipFill>
        <p:spPr>
          <a:xfrm rot="544181">
            <a:off x="6393660" y="2331378"/>
            <a:ext cx="1327175" cy="370828"/>
          </a:xfrm>
          <a:prstGeom prst="rect">
            <a:avLst/>
          </a:prstGeom>
        </p:spPr>
      </p:pic>
      <p:sp>
        <p:nvSpPr>
          <p:cNvPr id="9" name="Content Placeholder 8">
            <a:extLst>
              <a:ext uri="{FF2B5EF4-FFF2-40B4-BE49-F238E27FC236}">
                <a16:creationId xmlns:a16="http://schemas.microsoft.com/office/drawing/2014/main" id="{8BA31A10-9E1D-4E2D-B71B-8A50FEE33B30}"/>
              </a:ext>
            </a:extLst>
          </p:cNvPr>
          <p:cNvSpPr>
            <a:spLocks noGrp="1"/>
          </p:cNvSpPr>
          <p:nvPr>
            <p:ph idx="1"/>
          </p:nvPr>
        </p:nvSpPr>
        <p:spPr>
          <a:xfrm>
            <a:off x="323434" y="4927300"/>
            <a:ext cx="3376378" cy="1208141"/>
          </a:xfrm>
        </p:spPr>
        <p:txBody>
          <a:bodyPr vert="horz" lIns="91440" tIns="45720" rIns="91440" bIns="45720" rtlCol="0">
            <a:normAutofit fontScale="77500" lnSpcReduction="20000"/>
          </a:bodyPr>
          <a:lstStyle/>
          <a:p>
            <a:pPr marL="0" indent="0">
              <a:buNone/>
            </a:pPr>
            <a:r>
              <a:rPr lang="en-US" sz="2400" b="1" dirty="0" err="1">
                <a:solidFill>
                  <a:srgbClr val="F9B146"/>
                </a:solidFill>
                <a:latin typeface="Kalinga" panose="020B0502040204020203" pitchFamily="34" charset="0"/>
                <a:cs typeface="Kalinga" panose="020B0502040204020203" pitchFamily="34" charset="0"/>
              </a:rPr>
              <a:t>Roep</a:t>
            </a:r>
            <a:r>
              <a:rPr lang="en-US" sz="2400" b="1" dirty="0">
                <a:solidFill>
                  <a:srgbClr val="F9B146"/>
                </a:solidFill>
                <a:latin typeface="Kalinga" panose="020B0502040204020203" pitchFamily="34" charset="0"/>
                <a:cs typeface="Kalinga" panose="020B0502040204020203" pitchFamily="34" charset="0"/>
              </a:rPr>
              <a:t>:</a:t>
            </a:r>
          </a:p>
          <a:p>
            <a:pPr marL="0" indent="0">
              <a:buNone/>
            </a:pPr>
            <a:r>
              <a:rPr lang="en-US" sz="2400" b="1" dirty="0" err="1">
                <a:solidFill>
                  <a:srgbClr val="F9B146"/>
                </a:solidFill>
                <a:latin typeface="Kalinga" panose="020B0502040204020203" pitchFamily="34" charset="0"/>
                <a:cs typeface="Kalinga" panose="020B0502040204020203" pitchFamily="34" charset="0"/>
              </a:rPr>
              <a:t>Voorkom</a:t>
            </a:r>
            <a:r>
              <a:rPr lang="en-US" sz="2400" b="1" dirty="0">
                <a:solidFill>
                  <a:srgbClr val="F9B146"/>
                </a:solidFill>
                <a:latin typeface="Kalinga" panose="020B0502040204020203" pitchFamily="34" charset="0"/>
                <a:cs typeface="Kalinga" panose="020B0502040204020203" pitchFamily="34" charset="0"/>
              </a:rPr>
              <a:t> </a:t>
            </a:r>
            <a:r>
              <a:rPr lang="en-US" sz="2400" b="1" dirty="0" err="1">
                <a:solidFill>
                  <a:srgbClr val="F9B146"/>
                </a:solidFill>
                <a:latin typeface="Kalinga" panose="020B0502040204020203" pitchFamily="34" charset="0"/>
                <a:cs typeface="Kalinga" panose="020B0502040204020203" pitchFamily="34" charset="0"/>
              </a:rPr>
              <a:t>verschraling</a:t>
            </a:r>
            <a:r>
              <a:rPr lang="en-US" sz="2400" b="1" dirty="0">
                <a:solidFill>
                  <a:srgbClr val="F9B146"/>
                </a:solidFill>
                <a:latin typeface="Kalinga" panose="020B0502040204020203" pitchFamily="34" charset="0"/>
                <a:cs typeface="Kalinga" panose="020B0502040204020203" pitchFamily="34" charset="0"/>
              </a:rPr>
              <a:t>!!</a:t>
            </a:r>
          </a:p>
          <a:p>
            <a:pPr marL="0" indent="0">
              <a:buNone/>
            </a:pPr>
            <a:r>
              <a:rPr lang="en-US" sz="2400" b="1" dirty="0" err="1">
                <a:solidFill>
                  <a:srgbClr val="F9B146"/>
                </a:solidFill>
                <a:latin typeface="Kalinga" panose="020B0502040204020203" pitchFamily="34" charset="0"/>
                <a:cs typeface="Kalinga" panose="020B0502040204020203" pitchFamily="34" charset="0"/>
              </a:rPr>
              <a:t>Dit</a:t>
            </a:r>
            <a:r>
              <a:rPr lang="en-US" sz="2400" b="1" dirty="0">
                <a:solidFill>
                  <a:srgbClr val="F9B146"/>
                </a:solidFill>
                <a:latin typeface="Kalinga" panose="020B0502040204020203" pitchFamily="34" charset="0"/>
                <a:cs typeface="Kalinga" panose="020B0502040204020203" pitchFamily="34" charset="0"/>
              </a:rPr>
              <a:t> is </a:t>
            </a:r>
            <a:r>
              <a:rPr lang="en-US" sz="2400" b="1" dirty="0" err="1">
                <a:solidFill>
                  <a:srgbClr val="F9B146"/>
                </a:solidFill>
                <a:latin typeface="Kalinga" panose="020B0502040204020203" pitchFamily="34" charset="0"/>
                <a:cs typeface="Kalinga" panose="020B0502040204020203" pitchFamily="34" charset="0"/>
              </a:rPr>
              <a:t>een</a:t>
            </a:r>
            <a:r>
              <a:rPr lang="en-US" sz="2400" b="1" dirty="0">
                <a:solidFill>
                  <a:srgbClr val="F9B146"/>
                </a:solidFill>
                <a:latin typeface="Kalinga" panose="020B0502040204020203" pitchFamily="34" charset="0"/>
                <a:cs typeface="Kalinga" panose="020B0502040204020203" pitchFamily="34" charset="0"/>
              </a:rPr>
              <a:t> </a:t>
            </a:r>
            <a:r>
              <a:rPr lang="en-US" sz="2400" b="1" dirty="0" err="1">
                <a:solidFill>
                  <a:srgbClr val="F9B146"/>
                </a:solidFill>
                <a:latin typeface="Kalinga" panose="020B0502040204020203" pitchFamily="34" charset="0"/>
                <a:cs typeface="Kalinga" panose="020B0502040204020203" pitchFamily="34" charset="0"/>
              </a:rPr>
              <a:t>gecreëerd</a:t>
            </a:r>
            <a:r>
              <a:rPr lang="en-US" sz="2400" b="1" dirty="0">
                <a:solidFill>
                  <a:srgbClr val="F9B146"/>
                </a:solidFill>
                <a:latin typeface="Kalinga" panose="020B0502040204020203" pitchFamily="34" charset="0"/>
                <a:cs typeface="Kalinga" panose="020B0502040204020203" pitchFamily="34" charset="0"/>
              </a:rPr>
              <a:t> </a:t>
            </a:r>
            <a:r>
              <a:rPr lang="en-US" sz="2400" b="1" dirty="0" err="1">
                <a:solidFill>
                  <a:srgbClr val="F9B146"/>
                </a:solidFill>
                <a:latin typeface="Kalinga" panose="020B0502040204020203" pitchFamily="34" charset="0"/>
                <a:cs typeface="Kalinga" panose="020B0502040204020203" pitchFamily="34" charset="0"/>
              </a:rPr>
              <a:t>probleem</a:t>
            </a:r>
            <a:endParaRPr lang="nl-NL" sz="1600" dirty="0">
              <a:latin typeface="Kalinga" panose="020B0502040204020203" pitchFamily="34" charset="0"/>
              <a:cs typeface="Kalinga" panose="020B0502040204020203" pitchFamily="34" charset="0"/>
            </a:endParaRPr>
          </a:p>
        </p:txBody>
      </p:sp>
    </p:spTree>
    <p:extLst>
      <p:ext uri="{BB962C8B-B14F-4D97-AF65-F5344CB8AC3E}">
        <p14:creationId xmlns:p14="http://schemas.microsoft.com/office/powerpoint/2010/main" val="91239257"/>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3344</TotalTime>
  <Words>2195</Words>
  <Application>Microsoft Macintosh PowerPoint</Application>
  <PresentationFormat>Breedbeeld</PresentationFormat>
  <Paragraphs>153</Paragraphs>
  <Slides>9</Slides>
  <Notes>9</Notes>
  <HiddenSlides>0</HiddenSlides>
  <MMClips>0</MMClips>
  <ScaleCrop>false</ScaleCrop>
  <HeadingPairs>
    <vt:vector size="6" baseType="variant">
      <vt:variant>
        <vt:lpstr>Gebruikte lettertypen</vt:lpstr>
      </vt:variant>
      <vt:variant>
        <vt:i4>9</vt:i4>
      </vt:variant>
      <vt:variant>
        <vt:lpstr>Thema</vt:lpstr>
      </vt:variant>
      <vt:variant>
        <vt:i4>1</vt:i4>
      </vt:variant>
      <vt:variant>
        <vt:lpstr>Diatitels</vt:lpstr>
      </vt:variant>
      <vt:variant>
        <vt:i4>9</vt:i4>
      </vt:variant>
    </vt:vector>
  </HeadingPairs>
  <TitlesOfParts>
    <vt:vector size="19" baseType="lpstr">
      <vt:lpstr>Arial</vt:lpstr>
      <vt:lpstr>Calibri</vt:lpstr>
      <vt:lpstr>Calibri Light</vt:lpstr>
      <vt:lpstr>Helvetica</vt:lpstr>
      <vt:lpstr>Kalinga</vt:lpstr>
      <vt:lpstr>Verdana</vt:lpstr>
      <vt:lpstr>Verdana,Bold</vt:lpstr>
      <vt:lpstr>wf_segoe-ui_normal</vt:lpstr>
      <vt:lpstr>Wingdings</vt:lpstr>
      <vt:lpstr>Kantoorthema</vt:lpstr>
      <vt:lpstr>                         BGV-webcafé |  van Post-Corona  tot Pre-CE</vt:lpstr>
      <vt:lpstr>Minister Wiersma; “mijn besluit om voor de examens van 2023 grotendeels terug te gaan naar de situatie van voor corona en alleen nog enkele kleine maatregelen te treffen “</vt:lpstr>
      <vt:lpstr>[….] “Over de hele linie wordt er hard gewerkt en deze inspanningen werpen hun vruchten af. Ik heb hier veel waardering voor, want ik zie dat de gevolgen van de coronapandemie nog altijd gevoeld worden. “</vt:lpstr>
      <vt:lpstr>[….] “In mijn besluit over de examens in het schooljaar 2023 weeg ik ook de effecten van de maatregelen met betrekking tot de examens uit 2021 en 2022 mee.“</vt:lpstr>
      <vt:lpstr>&gt; Anders risico dat we blijvend genoegen nemen met niveau verlaging &gt; Anders geen zicht op welke leerlingen nog iets extra’s nodig hebben. &gt; Anders minder goed voorbereid op de samenleving en arbeidsmarkt</vt:lpstr>
      <vt:lpstr>Impact op de gymnasiumleerling. 1ste Peiling oktober 2020 2de Peiling december 2022</vt:lpstr>
      <vt:lpstr>Suggesties…..</vt:lpstr>
      <vt:lpstr>Wie betaalt de rekening?</vt:lpstr>
      <vt:lpstr>Suggesties ….. i. fonds ‘misgelopen OB’ ii. Ouders stimuleren toch … iii. OB inkomens afhankelijk iv.  v. Spaarprogramma vi. Uitzondering voor vakinhoudelijk aanbod buiten les vii. Budget overheid per school viii. Budget voor niet daadkrachtige ouders ix. Sponsoring / externe begunstigers x. CJP flink uitbreiden xi. Opstand van ouders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BGV-webcafé | Pecunia non olet.</dc:title>
  <dc:creator>Annemieke van der Plaat</dc:creator>
  <cp:lastModifiedBy>Annemieke van der Plaat</cp:lastModifiedBy>
  <cp:revision>5</cp:revision>
  <dcterms:created xsi:type="dcterms:W3CDTF">2021-03-10T11:46:50Z</dcterms:created>
  <dcterms:modified xsi:type="dcterms:W3CDTF">2023-01-16T08:35:25Z</dcterms:modified>
</cp:coreProperties>
</file>