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59" r:id="rId4"/>
    <p:sldId id="260" r:id="rId5"/>
    <p:sldId id="261"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B1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3B92F0-1FCC-384A-9032-203AAC183A72}" v="16" dt="2021-03-10T12:58:41.1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70"/>
    <p:restoredTop sz="82373"/>
  </p:normalViewPr>
  <p:slideViewPr>
    <p:cSldViewPr snapToGrid="0" snapToObjects="1">
      <p:cViewPr varScale="1">
        <p:scale>
          <a:sx n="84" d="100"/>
          <a:sy n="84" d="100"/>
        </p:scale>
        <p:origin x="200" y="600"/>
      </p:cViewPr>
      <p:guideLst/>
    </p:cSldViewPr>
  </p:slideViewPr>
  <p:notesTextViewPr>
    <p:cViewPr>
      <p:scale>
        <a:sx n="1" d="1"/>
        <a:sy n="1" d="1"/>
      </p:scale>
      <p:origin x="0" y="-5616"/>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mieke van der Plaat" userId="b75910482db99c6e" providerId="LiveId" clId="{833B92F0-1FCC-384A-9032-203AAC183A72}"/>
    <pc:docChg chg="undo custSel addSld delSld modSld">
      <pc:chgData name="Annemieke van der Plaat" userId="b75910482db99c6e" providerId="LiveId" clId="{833B92F0-1FCC-384A-9032-203AAC183A72}" dt="2021-03-10T12:59:13.248" v="1981" actId="20577"/>
      <pc:docMkLst>
        <pc:docMk/>
      </pc:docMkLst>
      <pc:sldChg chg="modSp mod">
        <pc:chgData name="Annemieke van der Plaat" userId="b75910482db99c6e" providerId="LiveId" clId="{833B92F0-1FCC-384A-9032-203AAC183A72}" dt="2021-03-10T12:06:38.145" v="0" actId="207"/>
        <pc:sldMkLst>
          <pc:docMk/>
          <pc:sldMk cId="809312016" sldId="256"/>
        </pc:sldMkLst>
        <pc:spChg chg="mod">
          <ac:chgData name="Annemieke van der Plaat" userId="b75910482db99c6e" providerId="LiveId" clId="{833B92F0-1FCC-384A-9032-203AAC183A72}" dt="2021-03-10T12:06:38.145" v="0" actId="207"/>
          <ac:spMkLst>
            <pc:docMk/>
            <pc:sldMk cId="809312016" sldId="256"/>
            <ac:spMk id="2" creationId="{BC74DE0A-DBA1-854B-A54E-CFC8219E9DFA}"/>
          </ac:spMkLst>
        </pc:spChg>
      </pc:sldChg>
      <pc:sldChg chg="addSp modSp mod">
        <pc:chgData name="Annemieke van der Plaat" userId="b75910482db99c6e" providerId="LiveId" clId="{833B92F0-1FCC-384A-9032-203AAC183A72}" dt="2021-03-10T12:08:26.351" v="28" actId="14100"/>
        <pc:sldMkLst>
          <pc:docMk/>
          <pc:sldMk cId="3354312981" sldId="257"/>
        </pc:sldMkLst>
        <pc:spChg chg="mod">
          <ac:chgData name="Annemieke van der Plaat" userId="b75910482db99c6e" providerId="LiveId" clId="{833B92F0-1FCC-384A-9032-203AAC183A72}" dt="2021-03-10T12:06:43.794" v="1" actId="21"/>
          <ac:spMkLst>
            <pc:docMk/>
            <pc:sldMk cId="3354312981" sldId="257"/>
            <ac:spMk id="2" creationId="{95CD1E1C-F683-F342-B8BC-138636D051DD}"/>
          </ac:spMkLst>
        </pc:spChg>
        <pc:spChg chg="mod">
          <ac:chgData name="Annemieke van der Plaat" userId="b75910482db99c6e" providerId="LiveId" clId="{833B92F0-1FCC-384A-9032-203AAC183A72}" dt="2021-03-10T12:07:15.596" v="16" actId="20577"/>
          <ac:spMkLst>
            <pc:docMk/>
            <pc:sldMk cId="3354312981" sldId="257"/>
            <ac:spMk id="9" creationId="{8BA31A10-9E1D-4E2D-B71B-8A50FEE33B30}"/>
          </ac:spMkLst>
        </pc:spChg>
        <pc:picChg chg="add mod">
          <ac:chgData name="Annemieke van der Plaat" userId="b75910482db99c6e" providerId="LiveId" clId="{833B92F0-1FCC-384A-9032-203AAC183A72}" dt="2021-03-10T12:08:26.351" v="28" actId="14100"/>
          <ac:picMkLst>
            <pc:docMk/>
            <pc:sldMk cId="3354312981" sldId="257"/>
            <ac:picMk id="4" creationId="{1E48F6F6-7C4E-0445-A94A-C25E3A741D27}"/>
          </ac:picMkLst>
        </pc:picChg>
      </pc:sldChg>
      <pc:sldChg chg="new del">
        <pc:chgData name="Annemieke van der Plaat" userId="b75910482db99c6e" providerId="LiveId" clId="{833B92F0-1FCC-384A-9032-203AAC183A72}" dt="2021-03-10T12:39:27.623" v="1075" actId="2696"/>
        <pc:sldMkLst>
          <pc:docMk/>
          <pc:sldMk cId="464534671" sldId="258"/>
        </pc:sldMkLst>
      </pc:sldChg>
      <pc:sldChg chg="addSp modSp add mod modNotesTx">
        <pc:chgData name="Annemieke van der Plaat" userId="b75910482db99c6e" providerId="LiveId" clId="{833B92F0-1FCC-384A-9032-203AAC183A72}" dt="2021-03-10T12:47:24.360" v="1390" actId="20577"/>
        <pc:sldMkLst>
          <pc:docMk/>
          <pc:sldMk cId="91239257" sldId="259"/>
        </pc:sldMkLst>
        <pc:spChg chg="mod">
          <ac:chgData name="Annemieke van der Plaat" userId="b75910482db99c6e" providerId="LiveId" clId="{833B92F0-1FCC-384A-9032-203AAC183A72}" dt="2021-03-10T12:36:29.069" v="1025" actId="20577"/>
          <ac:spMkLst>
            <pc:docMk/>
            <pc:sldMk cId="91239257" sldId="259"/>
            <ac:spMk id="2" creationId="{95CD1E1C-F683-F342-B8BC-138636D051DD}"/>
          </ac:spMkLst>
        </pc:spChg>
        <pc:spChg chg="mod">
          <ac:chgData name="Annemieke van der Plaat" userId="b75910482db99c6e" providerId="LiveId" clId="{833B92F0-1FCC-384A-9032-203AAC183A72}" dt="2021-03-10T12:24:40.267" v="317" actId="20577"/>
          <ac:spMkLst>
            <pc:docMk/>
            <pc:sldMk cId="91239257" sldId="259"/>
            <ac:spMk id="9" creationId="{8BA31A10-9E1D-4E2D-B71B-8A50FEE33B30}"/>
          </ac:spMkLst>
        </pc:spChg>
        <pc:picChg chg="add mod">
          <ac:chgData name="Annemieke van der Plaat" userId="b75910482db99c6e" providerId="LiveId" clId="{833B92F0-1FCC-384A-9032-203AAC183A72}" dt="2021-03-10T12:36:17.685" v="1023" actId="571"/>
          <ac:picMkLst>
            <pc:docMk/>
            <pc:sldMk cId="91239257" sldId="259"/>
            <ac:picMk id="10" creationId="{CEAEB198-213F-1C4A-8AAE-87C1A69B2678}"/>
          </ac:picMkLst>
        </pc:picChg>
        <pc:picChg chg="add mod">
          <ac:chgData name="Annemieke van der Plaat" userId="b75910482db99c6e" providerId="LiveId" clId="{833B92F0-1FCC-384A-9032-203AAC183A72}" dt="2021-03-10T12:36:23.353" v="1024"/>
          <ac:picMkLst>
            <pc:docMk/>
            <pc:sldMk cId="91239257" sldId="259"/>
            <ac:picMk id="11" creationId="{D8724503-C718-A844-9D0B-72152144EF1C}"/>
          </ac:picMkLst>
        </pc:picChg>
      </pc:sldChg>
      <pc:sldChg chg="modSp add mod">
        <pc:chgData name="Annemieke van der Plaat" userId="b75910482db99c6e" providerId="LiveId" clId="{833B92F0-1FCC-384A-9032-203AAC183A72}" dt="2021-03-10T12:33:27.018" v="925" actId="122"/>
        <pc:sldMkLst>
          <pc:docMk/>
          <pc:sldMk cId="2604743691" sldId="260"/>
        </pc:sldMkLst>
        <pc:spChg chg="mod">
          <ac:chgData name="Annemieke van der Plaat" userId="b75910482db99c6e" providerId="LiveId" clId="{833B92F0-1FCC-384A-9032-203AAC183A72}" dt="2021-03-10T12:32:05.351" v="828" actId="20577"/>
          <ac:spMkLst>
            <pc:docMk/>
            <pc:sldMk cId="2604743691" sldId="260"/>
            <ac:spMk id="2" creationId="{95CD1E1C-F683-F342-B8BC-138636D051DD}"/>
          </ac:spMkLst>
        </pc:spChg>
        <pc:spChg chg="mod">
          <ac:chgData name="Annemieke van der Plaat" userId="b75910482db99c6e" providerId="LiveId" clId="{833B92F0-1FCC-384A-9032-203AAC183A72}" dt="2021-03-10T12:33:27.018" v="925" actId="122"/>
          <ac:spMkLst>
            <pc:docMk/>
            <pc:sldMk cId="2604743691" sldId="260"/>
            <ac:spMk id="9" creationId="{8BA31A10-9E1D-4E2D-B71B-8A50FEE33B30}"/>
          </ac:spMkLst>
        </pc:spChg>
      </pc:sldChg>
      <pc:sldChg chg="addSp delSp modSp add mod modNotesTx">
        <pc:chgData name="Annemieke van der Plaat" userId="b75910482db99c6e" providerId="LiveId" clId="{833B92F0-1FCC-384A-9032-203AAC183A72}" dt="2021-03-10T12:59:13.248" v="1981" actId="20577"/>
        <pc:sldMkLst>
          <pc:docMk/>
          <pc:sldMk cId="2941361628" sldId="261"/>
        </pc:sldMkLst>
        <pc:spChg chg="mod">
          <ac:chgData name="Annemieke van der Plaat" userId="b75910482db99c6e" providerId="LiveId" clId="{833B92F0-1FCC-384A-9032-203AAC183A72}" dt="2021-03-10T12:59:13.248" v="1981" actId="20577"/>
          <ac:spMkLst>
            <pc:docMk/>
            <pc:sldMk cId="2941361628" sldId="261"/>
            <ac:spMk id="2" creationId="{95CD1E1C-F683-F342-B8BC-138636D051DD}"/>
          </ac:spMkLst>
        </pc:spChg>
        <pc:spChg chg="add mod">
          <ac:chgData name="Annemieke van der Plaat" userId="b75910482db99c6e" providerId="LiveId" clId="{833B92F0-1FCC-384A-9032-203AAC183A72}" dt="2021-03-10T12:43:52.631" v="1275" actId="6549"/>
          <ac:spMkLst>
            <pc:docMk/>
            <pc:sldMk cId="2941361628" sldId="261"/>
            <ac:spMk id="7" creationId="{748BA880-0B91-CA4D-B78E-1BD3A24D4352}"/>
          </ac:spMkLst>
        </pc:spChg>
        <pc:spChg chg="add mod">
          <ac:chgData name="Annemieke van der Plaat" userId="b75910482db99c6e" providerId="LiveId" clId="{833B92F0-1FCC-384A-9032-203AAC183A72}" dt="2021-03-10T12:45:40.314" v="1368" actId="1076"/>
          <ac:spMkLst>
            <pc:docMk/>
            <pc:sldMk cId="2941361628" sldId="261"/>
            <ac:spMk id="8" creationId="{4A012956-C1D6-7245-A123-2826C0D5E151}"/>
          </ac:spMkLst>
        </pc:spChg>
        <pc:spChg chg="mod">
          <ac:chgData name="Annemieke van der Plaat" userId="b75910482db99c6e" providerId="LiveId" clId="{833B92F0-1FCC-384A-9032-203AAC183A72}" dt="2021-03-10T12:38:18.432" v="1062" actId="255"/>
          <ac:spMkLst>
            <pc:docMk/>
            <pc:sldMk cId="2941361628" sldId="261"/>
            <ac:spMk id="9" creationId="{8BA31A10-9E1D-4E2D-B71B-8A50FEE33B30}"/>
          </ac:spMkLst>
        </pc:spChg>
        <pc:picChg chg="add del mod">
          <ac:chgData name="Annemieke van der Plaat" userId="b75910482db99c6e" providerId="LiveId" clId="{833B92F0-1FCC-384A-9032-203AAC183A72}" dt="2021-03-10T12:36:11.693" v="1022" actId="21"/>
          <ac:picMkLst>
            <pc:docMk/>
            <pc:sldMk cId="2941361628" sldId="261"/>
            <ac:picMk id="6" creationId="{75203BEA-B767-A34B-AF5D-C0D0CD0BB83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E721C0-54B7-294D-84DD-5F22E415FBDF}" type="datetimeFigureOut">
              <a:rPr lang="nl-NL" smtClean="0"/>
              <a:t>10-03-2021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D62CB4-E611-BA46-B0D7-A3B61B2BD829}" type="slidenum">
              <a:rPr lang="nl-NL" smtClean="0"/>
              <a:t>‹nr.›</a:t>
            </a:fld>
            <a:endParaRPr lang="nl-NL"/>
          </a:p>
        </p:txBody>
      </p:sp>
    </p:spTree>
    <p:extLst>
      <p:ext uri="{BB962C8B-B14F-4D97-AF65-F5344CB8AC3E}">
        <p14:creationId xmlns:p14="http://schemas.microsoft.com/office/powerpoint/2010/main" val="480749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OCW start, in overleg met de wetenschap en het veld, met het in kaart brengen van effectieve, kansrijke interventies om op schoolniveau, groepsniveau en </a:t>
            </a:r>
            <a:r>
              <a:rPr lang="nl-NL" sz="1200" kern="1200" dirty="0" err="1">
                <a:solidFill>
                  <a:schemeClr val="tx1"/>
                </a:solidFill>
                <a:effectLst/>
                <a:latin typeface="+mn-lt"/>
                <a:ea typeface="+mn-ea"/>
                <a:cs typeface="+mn-cs"/>
              </a:rPr>
              <a:t>leerlingniveau</a:t>
            </a:r>
            <a:r>
              <a:rPr lang="nl-NL" sz="1200" kern="1200" dirty="0">
                <a:solidFill>
                  <a:schemeClr val="tx1"/>
                </a:solidFill>
                <a:effectLst/>
                <a:latin typeface="+mn-lt"/>
                <a:ea typeface="+mn-ea"/>
                <a:cs typeface="+mn-cs"/>
              </a:rPr>
              <a:t> vertragingen aan te pakken. Dit is de menukaart waaruit scholen, eventueel in overleg met samenwerkingsverbanden vanuit hun expertise op het terrein van het opstellen van een zogenaamd Ontwikkelingsperspectief (OPP), interventies kunnen kiezen </a:t>
            </a:r>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3</a:t>
            </a:fld>
            <a:endParaRPr lang="nl-NL"/>
          </a:p>
        </p:txBody>
      </p:sp>
    </p:spTree>
    <p:extLst>
      <p:ext uri="{BB962C8B-B14F-4D97-AF65-F5344CB8AC3E}">
        <p14:creationId xmlns:p14="http://schemas.microsoft.com/office/powerpoint/2010/main" val="1690202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a:solidFill>
                  <a:schemeClr val="tx1"/>
                </a:solidFill>
                <a:effectLst/>
                <a:latin typeface="+mn-lt"/>
                <a:ea typeface="+mn-ea"/>
                <a:cs typeface="+mn-cs"/>
              </a:rPr>
              <a:t>Daarnaast zal er aandacht zijn voor interventies gericht op de sociale ontwikkeling en het mentale welbevinden. Hierbij kunnen partijen als Nederlands </a:t>
            </a:r>
            <a:endParaRPr lang="nl-NL" dirty="0"/>
          </a:p>
          <a:p>
            <a:r>
              <a:rPr lang="nl-NL" sz="1200" kern="1200" dirty="0">
                <a:solidFill>
                  <a:schemeClr val="tx1"/>
                </a:solidFill>
                <a:effectLst/>
                <a:latin typeface="+mn-lt"/>
                <a:ea typeface="+mn-ea"/>
                <a:cs typeface="+mn-cs"/>
              </a:rPr>
              <a:t>13 Ook doen deze scholen mee aan het Nationaal Cohort Onderzoek waarmee zij inzicht krijgen in de ontwikkeling van leerlingen in het po door analyse van de LVS-data. Dit jaar kunnen ze daarbij inzicht krijgen in de effecten van corona op de ontwikkeling van hun leerlingen en de mate waarin dit verschilt van die op vergelijkbare basisscholen.</a:t>
            </a:r>
            <a:br>
              <a:rPr lang="nl-NL" sz="1200" kern="1200" dirty="0">
                <a:solidFill>
                  <a:schemeClr val="tx1"/>
                </a:solidFill>
                <a:effectLst/>
                <a:latin typeface="+mn-lt"/>
                <a:ea typeface="+mn-ea"/>
                <a:cs typeface="+mn-cs"/>
              </a:rPr>
            </a:br>
            <a:r>
              <a:rPr lang="nl-NL" sz="1200" kern="1200" dirty="0">
                <a:solidFill>
                  <a:schemeClr val="tx1"/>
                </a:solidFill>
                <a:effectLst/>
                <a:latin typeface="+mn-lt"/>
                <a:ea typeface="+mn-ea"/>
                <a:cs typeface="+mn-cs"/>
              </a:rPr>
              <a:t>14 </a:t>
            </a:r>
            <a:r>
              <a:rPr lang="nl-NL" sz="1200" kern="1200" dirty="0" err="1">
                <a:solidFill>
                  <a:schemeClr val="tx1"/>
                </a:solidFill>
                <a:effectLst/>
                <a:latin typeface="+mn-lt"/>
                <a:ea typeface="+mn-ea"/>
                <a:cs typeface="+mn-cs"/>
              </a:rPr>
              <a:t>https</a:t>
            </a:r>
            <a:r>
              <a:rPr lang="nl-NL" sz="1200" kern="1200" dirty="0">
                <a:solidFill>
                  <a:schemeClr val="tx1"/>
                </a:solidFill>
                <a:effectLst/>
                <a:latin typeface="+mn-lt"/>
                <a:ea typeface="+mn-ea"/>
                <a:cs typeface="+mn-cs"/>
              </a:rPr>
              <a:t>://</a:t>
            </a:r>
            <a:r>
              <a:rPr lang="nl-NL" sz="1200" kern="1200" dirty="0" err="1">
                <a:solidFill>
                  <a:schemeClr val="tx1"/>
                </a:solidFill>
                <a:effectLst/>
                <a:latin typeface="+mn-lt"/>
                <a:ea typeface="+mn-ea"/>
                <a:cs typeface="+mn-cs"/>
              </a:rPr>
              <a:t>zoek.officielebekendmakingen.nl</a:t>
            </a:r>
            <a:r>
              <a:rPr lang="nl-NL" sz="1200" kern="1200" dirty="0">
                <a:solidFill>
                  <a:schemeClr val="tx1"/>
                </a:solidFill>
                <a:effectLst/>
                <a:latin typeface="+mn-lt"/>
                <a:ea typeface="+mn-ea"/>
                <a:cs typeface="+mn-cs"/>
              </a:rPr>
              <a:t>/kst-33661-12.html, ‘Het gebruik van leerlingvolgsystemen door scholen voor voortgezet onderwijs is sinds 2013 fors gestegen. Inmiddels heeft 92% van de scholen een dergelijk systeem en 88% gebruikt het voldoende tot goed.’</a:t>
            </a:r>
            <a:br>
              <a:rPr lang="nl-NL" sz="1200" kern="1200" dirty="0">
                <a:solidFill>
                  <a:schemeClr val="tx1"/>
                </a:solidFill>
                <a:effectLst/>
                <a:latin typeface="+mn-lt"/>
                <a:ea typeface="+mn-ea"/>
                <a:cs typeface="+mn-cs"/>
              </a:rPr>
            </a:br>
            <a:r>
              <a:rPr lang="nl-NL" sz="1200" kern="1200" dirty="0">
                <a:solidFill>
                  <a:schemeClr val="tx1"/>
                </a:solidFill>
                <a:effectLst/>
                <a:latin typeface="+mn-lt"/>
                <a:ea typeface="+mn-ea"/>
                <a:cs typeface="+mn-cs"/>
              </a:rPr>
              <a:t>15 “Perspectief voor de jeugd - Ontwikkelingsgerichte aanpak voor het onderwijs tijdens en na corona” : </a:t>
            </a:r>
            <a:r>
              <a:rPr lang="nl-NL" sz="1200" kern="1200" dirty="0" err="1">
                <a:solidFill>
                  <a:schemeClr val="tx1"/>
                </a:solidFill>
                <a:effectLst/>
                <a:latin typeface="+mn-lt"/>
                <a:ea typeface="+mn-ea"/>
                <a:cs typeface="+mn-cs"/>
              </a:rPr>
              <a:t>https</a:t>
            </a:r>
            <a:r>
              <a:rPr lang="nl-NL" sz="1200" kern="1200" dirty="0">
                <a:solidFill>
                  <a:schemeClr val="tx1"/>
                </a:solidFill>
                <a:effectLst/>
                <a:latin typeface="+mn-lt"/>
                <a:ea typeface="+mn-ea"/>
                <a:cs typeface="+mn-cs"/>
              </a:rPr>
              <a:t>://</a:t>
            </a:r>
            <a:r>
              <a:rPr lang="nl-NL" sz="1200" kern="1200" dirty="0" err="1">
                <a:solidFill>
                  <a:schemeClr val="tx1"/>
                </a:solidFill>
                <a:effectLst/>
                <a:latin typeface="+mn-lt"/>
                <a:ea typeface="+mn-ea"/>
                <a:cs typeface="+mn-cs"/>
              </a:rPr>
              <a:t>www.psynip.nl</a:t>
            </a:r>
            <a:r>
              <a:rPr lang="nl-NL" sz="1200" kern="1200" dirty="0">
                <a:solidFill>
                  <a:schemeClr val="tx1"/>
                </a:solidFill>
                <a:effectLst/>
                <a:latin typeface="+mn-lt"/>
                <a:ea typeface="+mn-ea"/>
                <a:cs typeface="+mn-cs"/>
              </a:rPr>
              <a:t>/</a:t>
            </a:r>
            <a:r>
              <a:rPr lang="nl-NL" sz="1200" kern="1200" dirty="0" err="1">
                <a:solidFill>
                  <a:schemeClr val="tx1"/>
                </a:solidFill>
                <a:effectLst/>
                <a:latin typeface="+mn-lt"/>
                <a:ea typeface="+mn-ea"/>
                <a:cs typeface="+mn-cs"/>
              </a:rPr>
              <a:t>wp</a:t>
            </a:r>
            <a:r>
              <a:rPr lang="nl-NL" sz="1200" kern="1200" dirty="0">
                <a:solidFill>
                  <a:schemeClr val="tx1"/>
                </a:solidFill>
                <a:effectLst/>
                <a:latin typeface="+mn-lt"/>
                <a:ea typeface="+mn-ea"/>
                <a:cs typeface="+mn-cs"/>
              </a:rPr>
              <a:t>-content/</a:t>
            </a:r>
            <a:r>
              <a:rPr lang="nl-NL" sz="1200" kern="1200" dirty="0" err="1">
                <a:solidFill>
                  <a:schemeClr val="tx1"/>
                </a:solidFill>
                <a:effectLst/>
                <a:latin typeface="+mn-lt"/>
                <a:ea typeface="+mn-ea"/>
                <a:cs typeface="+mn-cs"/>
              </a:rPr>
              <a:t>uploads</a:t>
            </a:r>
            <a:r>
              <a:rPr lang="nl-NL" sz="1200" kern="1200" dirty="0">
                <a:solidFill>
                  <a:schemeClr val="tx1"/>
                </a:solidFill>
                <a:effectLst/>
                <a:latin typeface="+mn-lt"/>
                <a:ea typeface="+mn-ea"/>
                <a:cs typeface="+mn-cs"/>
              </a:rPr>
              <a:t>/2021/02/Perspectief-voor-de-jeugd.-</a:t>
            </a:r>
            <a:r>
              <a:rPr lang="nl-NL" sz="1200" kern="1200" dirty="0" err="1">
                <a:solidFill>
                  <a:schemeClr val="tx1"/>
                </a:solidFill>
                <a:effectLst/>
                <a:latin typeface="+mn-lt"/>
                <a:ea typeface="+mn-ea"/>
                <a:cs typeface="+mn-cs"/>
              </a:rPr>
              <a:t>ExpertgroepSP</a:t>
            </a:r>
            <a:r>
              <a:rPr lang="nl-NL" sz="1200" kern="1200" dirty="0">
                <a:solidFill>
                  <a:schemeClr val="tx1"/>
                </a:solidFill>
                <a:effectLst/>
                <a:latin typeface="+mn-lt"/>
                <a:ea typeface="+mn-ea"/>
                <a:cs typeface="+mn-cs"/>
              </a:rPr>
              <a:t>-NIP- 15febr2021-.pdf en </a:t>
            </a:r>
            <a:r>
              <a:rPr lang="nl-NL" sz="1200" kern="1200" dirty="0" err="1">
                <a:solidFill>
                  <a:schemeClr val="tx1"/>
                </a:solidFill>
                <a:effectLst/>
                <a:latin typeface="+mn-lt"/>
                <a:ea typeface="+mn-ea"/>
                <a:cs typeface="+mn-cs"/>
              </a:rPr>
              <a:t>https</a:t>
            </a:r>
            <a:r>
              <a:rPr lang="nl-NL" sz="1200" kern="1200" dirty="0">
                <a:solidFill>
                  <a:schemeClr val="tx1"/>
                </a:solidFill>
                <a:effectLst/>
                <a:latin typeface="+mn-lt"/>
                <a:ea typeface="+mn-ea"/>
                <a:cs typeface="+mn-cs"/>
              </a:rPr>
              <a:t>://</a:t>
            </a:r>
            <a:r>
              <a:rPr lang="nl-NL" sz="1200" kern="1200" dirty="0" err="1">
                <a:solidFill>
                  <a:schemeClr val="tx1"/>
                </a:solidFill>
                <a:effectLst/>
                <a:latin typeface="+mn-lt"/>
                <a:ea typeface="+mn-ea"/>
                <a:cs typeface="+mn-cs"/>
              </a:rPr>
              <a:t>www.psynip.nl</a:t>
            </a:r>
            <a:r>
              <a:rPr lang="nl-NL" sz="1200" kern="1200" dirty="0">
                <a:solidFill>
                  <a:schemeClr val="tx1"/>
                </a:solidFill>
                <a:effectLst/>
                <a:latin typeface="+mn-lt"/>
                <a:ea typeface="+mn-ea"/>
                <a:cs typeface="+mn-cs"/>
              </a:rPr>
              <a:t>/actueel/</a:t>
            </a:r>
            <a:r>
              <a:rPr lang="nl-NL" sz="1200" kern="1200" dirty="0" err="1">
                <a:solidFill>
                  <a:schemeClr val="tx1"/>
                </a:solidFill>
                <a:effectLst/>
                <a:latin typeface="+mn-lt"/>
                <a:ea typeface="+mn-ea"/>
                <a:cs typeface="+mn-cs"/>
              </a:rPr>
              <a:t>themas</a:t>
            </a:r>
            <a:r>
              <a:rPr lang="nl-NL" sz="1200" kern="1200" dirty="0">
                <a:solidFill>
                  <a:schemeClr val="tx1"/>
                </a:solidFill>
                <a:effectLst/>
                <a:latin typeface="+mn-lt"/>
                <a:ea typeface="+mn-ea"/>
                <a:cs typeface="+mn-cs"/>
              </a:rPr>
              <a:t>/thema/coronavirus/coronadossier-wat-betekent-dit- voor-jouw-werkveld/coronadossier-werkveld-jeugd-onderwijs/ </a:t>
            </a:r>
            <a:endParaRPr lang="nl-NL" dirty="0"/>
          </a:p>
          <a:p>
            <a:r>
              <a:rPr lang="nl-NL" sz="1200" kern="1200" dirty="0">
                <a:solidFill>
                  <a:schemeClr val="tx1"/>
                </a:solidFill>
                <a:effectLst/>
                <a:latin typeface="+mn-lt"/>
                <a:ea typeface="+mn-ea"/>
                <a:cs typeface="+mn-cs"/>
              </a:rPr>
              <a:t>Veel ouders hebben nu gezien hoe hun kind leert en wat het </a:t>
            </a:r>
            <a:endParaRPr lang="nl-NL" dirty="0"/>
          </a:p>
          <a:p>
            <a:r>
              <a:rPr lang="nl-NL" sz="1200" kern="1200" dirty="0">
                <a:solidFill>
                  <a:schemeClr val="tx1"/>
                </a:solidFill>
                <a:effectLst/>
                <a:latin typeface="+mn-lt"/>
                <a:ea typeface="+mn-ea"/>
                <a:cs typeface="+mn-cs"/>
              </a:rPr>
              <a:t>kind wel of niet motiveert. Leraren, leerling en ouders kunnen met elkaar bedenken en bespreken </a:t>
            </a:r>
            <a:endParaRPr lang="nl-NL" dirty="0"/>
          </a:p>
          <a:p>
            <a:r>
              <a:rPr lang="nl-NL" sz="1200" kern="1200" dirty="0">
                <a:solidFill>
                  <a:schemeClr val="tx1"/>
                </a:solidFill>
                <a:effectLst/>
                <a:latin typeface="+mn-lt"/>
                <a:ea typeface="+mn-ea"/>
                <a:cs typeface="+mn-cs"/>
              </a:rPr>
              <a:t>wat een kind nodig heeft en welke rol ouders daarbij kunnen spelen. U </a:t>
            </a:r>
            <a:endParaRPr lang="nl-NL" dirty="0"/>
          </a:p>
          <a:p>
            <a:r>
              <a:rPr lang="nl-NL" sz="1200" kern="1200" dirty="0">
                <a:solidFill>
                  <a:schemeClr val="tx1"/>
                </a:solidFill>
                <a:effectLst/>
                <a:latin typeface="+mn-lt"/>
                <a:ea typeface="+mn-ea"/>
                <a:cs typeface="+mn-cs"/>
              </a:rPr>
              <a:t>5 </a:t>
            </a:r>
            <a:endParaRPr lang="nl-NL" dirty="0"/>
          </a:p>
          <a:p>
            <a:r>
              <a:rPr lang="nl-NL" sz="1200" kern="1200" dirty="0">
                <a:solidFill>
                  <a:schemeClr val="tx1"/>
                </a:solidFill>
                <a:effectLst/>
                <a:latin typeface="+mn-lt"/>
                <a:ea typeface="+mn-ea"/>
                <a:cs typeface="+mn-cs"/>
              </a:rPr>
              <a:t>Jeugdinstituut (</a:t>
            </a:r>
            <a:r>
              <a:rPr lang="nl-NL" sz="1200" kern="1200" dirty="0" err="1">
                <a:solidFill>
                  <a:schemeClr val="tx1"/>
                </a:solidFill>
                <a:effectLst/>
                <a:latin typeface="+mn-lt"/>
                <a:ea typeface="+mn-ea"/>
                <a:cs typeface="+mn-cs"/>
              </a:rPr>
              <a:t>NJi</a:t>
            </a:r>
            <a:r>
              <a:rPr lang="nl-NL" sz="1200" kern="1200" dirty="0">
                <a:solidFill>
                  <a:schemeClr val="tx1"/>
                </a:solidFill>
                <a:effectLst/>
                <a:latin typeface="+mn-lt"/>
                <a:ea typeface="+mn-ea"/>
                <a:cs typeface="+mn-cs"/>
              </a:rPr>
              <a:t>), Nederlands Centrum Jeugdgezondheid (NCJ) en Gezonde School betrokken worden. Daarnaast zal er gekeken worden naar effectieve interventies om vertragingen bij de jongste kinderen aan te pakken in de kinderopvang en voorschoolse educatie en bij de instroom in het basisonderwijs, zodat kinderen een goede start kunnen maken op de basisschool. </a:t>
            </a:r>
          </a:p>
          <a:p>
            <a:endParaRPr lang="nl-NL"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kern="1200" dirty="0">
                <a:solidFill>
                  <a:schemeClr val="tx1"/>
                </a:solidFill>
                <a:effectLst/>
                <a:latin typeface="+mn-lt"/>
                <a:ea typeface="+mn-ea"/>
                <a:cs typeface="+mn-cs"/>
              </a:rPr>
              <a:t>Schoolbesturen informeren de gemeente over de analyse van de opgelopen vertragingen en de plannen van scholen. Gemeenten maken een analyse van deze bevindingen. Gemeenten kunnen een rol vervullen in het compleet maken van het stedelijk beeld en patronen. Op basis daarvan kunnen gemeenten bepalen welke aanvullende onderwijsprogramma’s, begeleiding of kennisdeling zij ter ondersteuning aan scholen bieden, met name voor scholen met extra uitdagingen. Ook kunnen zij hierbij gebruik maken van het Dashboard Gelijke Kansen Regionaal. De aanpak van gemeenten en hun samenwerking met scholen wordt meegenomen in het overleg dat gemeenten voeren met scholen en kinderopvang over onder meer het bestrijden van onderwijsachterstanden (bijvoorbeeld via de Lokale Educatieve Agenda)17 en het overleg met samenwerkingsverbanden over de samenwerking tussen onderwijs en jeugdhulp18.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Focus in de lesstof </a:t>
            </a:r>
            <a:r>
              <a:rPr lang="nl-NL" sz="1200" kern="1200" dirty="0" err="1">
                <a:solidFill>
                  <a:schemeClr val="tx1"/>
                </a:solidFill>
                <a:effectLst/>
                <a:latin typeface="+mn-lt"/>
                <a:ea typeface="+mn-ea"/>
                <a:cs typeface="+mn-cs"/>
              </a:rPr>
              <a:t>én</a:t>
            </a:r>
            <a:r>
              <a:rPr lang="nl-NL" sz="1200" kern="1200" dirty="0">
                <a:solidFill>
                  <a:schemeClr val="tx1"/>
                </a:solidFill>
                <a:effectLst/>
                <a:latin typeface="+mn-lt"/>
                <a:ea typeface="+mn-ea"/>
                <a:cs typeface="+mn-cs"/>
              </a:rPr>
              <a:t> tijd voor ontwikkeling </a:t>
            </a:r>
            <a:endParaRPr lang="nl-NL" dirty="0"/>
          </a:p>
          <a:p>
            <a:r>
              <a:rPr lang="nl-NL" sz="1200" kern="1200" dirty="0">
                <a:solidFill>
                  <a:schemeClr val="tx1"/>
                </a:solidFill>
                <a:effectLst/>
                <a:latin typeface="+mn-lt"/>
                <a:ea typeface="+mn-ea"/>
                <a:cs typeface="+mn-cs"/>
              </a:rPr>
              <a:t>Het inhalen van de opgelopen vertraging kan ten koste gaan van het reguliere programma, dat natuurlijk ook door moet gaan. Om te voorkomen dat vertragingen en lesprogramma’s zich opstapelen en zowel leerlingen als leraren overvraagd worden, is het zinvol om kritisch naar het lesrooster en -programma te kijken en de spreiding daarvan over de leerjaren. Om scholen en leraren hierbij te ondersteunen zal er informatief materiaal worden ontwikkeld zodat leraren en schoolleiders doordachte keuzes kunnen maken in het lesprogramma. De SLO zal hierbij betrokken worden. Ook uitgevers van leermiddelen spreken we aan, omdat ook zij het onderwijsveld kunnen ondersteunen in het aanbrengen van focus en spreiding van het lesprogramma. </a:t>
            </a:r>
          </a:p>
          <a:p>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Intensiveringen voor scholen en gemeenten </a:t>
            </a:r>
            <a:endParaRPr lang="nl-NL" dirty="0"/>
          </a:p>
          <a:p>
            <a:r>
              <a:rPr lang="nl-NL" sz="1200" kern="1200" dirty="0">
                <a:solidFill>
                  <a:schemeClr val="tx1"/>
                </a:solidFill>
                <a:effectLst/>
                <a:latin typeface="+mn-lt"/>
                <a:ea typeface="+mn-ea"/>
                <a:cs typeface="+mn-cs"/>
              </a:rPr>
              <a:t>Scholen starten in het schooljaar 2021-2022 met de inzet van de gekozen interventies. In bijlage I is de samenhang van de maatregelen voor een cohort leerlingen weergegeven. Scholen worden bij hun aanpak ondersteund door gemeenten en het Rijk (zie ‘Ondersteuning en kennisdeling’ voor meer). Zowel scholen als gemeenten ontvangen vanaf schooljaar 2021-2022 het nodige extra geld om dit te organiseren. Scholen houden zicht op de ontwikkeling van leerlingen en stellen hun meerjarenplan daarop bij. Scholen richten zich op interventies binnen het reguliere onderwijs. </a:t>
            </a:r>
            <a:endParaRPr lang="nl-NL" dirty="0"/>
          </a:p>
          <a:p>
            <a:r>
              <a:rPr lang="nl-NL" sz="1200" kern="1200" dirty="0">
                <a:solidFill>
                  <a:schemeClr val="tx1"/>
                </a:solidFill>
                <a:effectLst/>
                <a:latin typeface="+mn-lt"/>
                <a:ea typeface="+mn-ea"/>
                <a:cs typeface="+mn-cs"/>
              </a:rPr>
              <a:t>21 </a:t>
            </a:r>
            <a:r>
              <a:rPr lang="nl-NL" sz="1200" kern="1200" dirty="0" err="1">
                <a:solidFill>
                  <a:schemeClr val="tx1"/>
                </a:solidFill>
                <a:effectLst/>
                <a:latin typeface="+mn-lt"/>
                <a:ea typeface="+mn-ea"/>
                <a:cs typeface="+mn-cs"/>
              </a:rPr>
              <a:t>https</a:t>
            </a:r>
            <a:r>
              <a:rPr lang="nl-NL" sz="1200" kern="1200" dirty="0">
                <a:solidFill>
                  <a:schemeClr val="tx1"/>
                </a:solidFill>
                <a:effectLst/>
                <a:latin typeface="+mn-lt"/>
                <a:ea typeface="+mn-ea"/>
                <a:cs typeface="+mn-cs"/>
              </a:rPr>
              <a:t>://</a:t>
            </a:r>
            <a:r>
              <a:rPr lang="nl-NL" sz="1200" kern="1200" dirty="0" err="1">
                <a:solidFill>
                  <a:schemeClr val="tx1"/>
                </a:solidFill>
                <a:effectLst/>
                <a:latin typeface="+mn-lt"/>
                <a:ea typeface="+mn-ea"/>
                <a:cs typeface="+mn-cs"/>
              </a:rPr>
              <a:t>www.rijksoverheid.nl</a:t>
            </a:r>
            <a:r>
              <a:rPr lang="nl-NL" sz="1200" kern="1200" dirty="0">
                <a:solidFill>
                  <a:schemeClr val="tx1"/>
                </a:solidFill>
                <a:effectLst/>
                <a:latin typeface="+mn-lt"/>
                <a:ea typeface="+mn-ea"/>
                <a:cs typeface="+mn-cs"/>
              </a:rPr>
              <a:t>/ministeries/ministerie-van-onderwijs-cultuur-en- wetenschap/documenten/kamerstukken/2020/12/10/kamerbrief-eindtoetsing-en-schooladviezen </a:t>
            </a:r>
            <a:endParaRPr lang="nl-NL" dirty="0"/>
          </a:p>
          <a:p>
            <a:r>
              <a:rPr lang="nl-NL" sz="1200" kern="1200" dirty="0">
                <a:solidFill>
                  <a:schemeClr val="tx1"/>
                </a:solidFill>
                <a:effectLst/>
                <a:latin typeface="+mn-lt"/>
                <a:ea typeface="+mn-ea"/>
                <a:cs typeface="+mn-cs"/>
              </a:rPr>
              <a:t>8 </a:t>
            </a:r>
            <a:endParaRPr lang="nl-NL" dirty="0"/>
          </a:p>
          <a:p>
            <a:r>
              <a:rPr lang="nl-NL" sz="1200" kern="1200" dirty="0">
                <a:solidFill>
                  <a:schemeClr val="tx1"/>
                </a:solidFill>
                <a:effectLst/>
                <a:latin typeface="+mn-lt"/>
                <a:ea typeface="+mn-ea"/>
                <a:cs typeface="+mn-cs"/>
              </a:rPr>
              <a:t>Gemeenten nemen aanvullende maatregelen. De kracht van een gemeente ligt in het </a:t>
            </a:r>
            <a:r>
              <a:rPr lang="nl-NL" sz="1200" kern="1200" dirty="0" err="1">
                <a:solidFill>
                  <a:schemeClr val="tx1"/>
                </a:solidFill>
                <a:effectLst/>
                <a:latin typeface="+mn-lt"/>
                <a:ea typeface="+mn-ea"/>
                <a:cs typeface="+mn-cs"/>
              </a:rPr>
              <a:t>creëren</a:t>
            </a:r>
            <a:r>
              <a:rPr lang="nl-NL" sz="1200" kern="1200" dirty="0">
                <a:solidFill>
                  <a:schemeClr val="tx1"/>
                </a:solidFill>
                <a:effectLst/>
                <a:latin typeface="+mn-lt"/>
                <a:ea typeface="+mn-ea"/>
                <a:cs typeface="+mn-cs"/>
              </a:rPr>
              <a:t> van de juiste randvoorwaarden voor scholen om optimaal te presteren. Denk aan het in samenwerking met de school stimuleren van de betrokkenheid van ouders of het bevorderen van de digitalisering en taalvaardigheid van ouders, de </a:t>
            </a:r>
            <a:r>
              <a:rPr lang="nl-NL" sz="1200" kern="1200" dirty="0" err="1">
                <a:solidFill>
                  <a:schemeClr val="tx1"/>
                </a:solidFill>
                <a:effectLst/>
                <a:latin typeface="+mn-lt"/>
                <a:ea typeface="+mn-ea"/>
                <a:cs typeface="+mn-cs"/>
              </a:rPr>
              <a:t>Voorleesexpress</a:t>
            </a:r>
            <a:r>
              <a:rPr lang="nl-NL" sz="1200" kern="1200" dirty="0">
                <a:solidFill>
                  <a:schemeClr val="tx1"/>
                </a:solidFill>
                <a:effectLst/>
                <a:latin typeface="+mn-lt"/>
                <a:ea typeface="+mn-ea"/>
                <a:cs typeface="+mn-cs"/>
              </a:rPr>
              <a:t>, het organiseren van een zomercampus, spreiding en toegankelijkheid onderwijsaanbod, voorschoolse educatie en verbinding met en samenwerking tussen onderwijs, kinderopvang, (</a:t>
            </a:r>
            <a:r>
              <a:rPr lang="nl-NL" sz="1200" kern="1200" dirty="0" err="1">
                <a:solidFill>
                  <a:schemeClr val="tx1"/>
                </a:solidFill>
                <a:effectLst/>
                <a:latin typeface="+mn-lt"/>
                <a:ea typeface="+mn-ea"/>
                <a:cs typeface="+mn-cs"/>
              </a:rPr>
              <a:t>jeugdgezondheids</a:t>
            </a:r>
            <a:r>
              <a:rPr lang="nl-NL" sz="1200" kern="1200" dirty="0">
                <a:solidFill>
                  <a:schemeClr val="tx1"/>
                </a:solidFill>
                <a:effectLst/>
                <a:latin typeface="+mn-lt"/>
                <a:ea typeface="+mn-ea"/>
                <a:cs typeface="+mn-cs"/>
              </a:rPr>
              <a:t>)zorg, sociaal werk, welzijn, sport en cultuur. </a:t>
            </a:r>
            <a:endParaRPr lang="nl-NL" dirty="0"/>
          </a:p>
          <a:p>
            <a:r>
              <a:rPr lang="nl-NL" sz="1200" kern="1200" dirty="0">
                <a:solidFill>
                  <a:schemeClr val="tx1"/>
                </a:solidFill>
                <a:effectLst/>
                <a:latin typeface="+mn-lt"/>
                <a:ea typeface="+mn-ea"/>
                <a:cs typeface="+mn-cs"/>
              </a:rPr>
              <a:t>Elk jaar kunnen zij hun interventies en aanpak aanpassen aan de ontwikkelingen op school. Bij de interventies is ook aandacht voor specifieke doelgroepen. </a:t>
            </a:r>
            <a:endParaRPr lang="nl-NL" dirty="0"/>
          </a:p>
          <a:p>
            <a:r>
              <a:rPr lang="nl-NL" sz="1200" kern="1200" dirty="0">
                <a:solidFill>
                  <a:schemeClr val="tx1"/>
                </a:solidFill>
                <a:effectLst/>
                <a:latin typeface="+mn-lt"/>
                <a:ea typeface="+mn-ea"/>
                <a:cs typeface="+mn-cs"/>
              </a:rPr>
              <a:t>Specifieke maatregelen </a:t>
            </a:r>
            <a:endParaRPr lang="nl-NL" dirty="0"/>
          </a:p>
          <a:p>
            <a:endParaRPr lang="nl-NL"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5</a:t>
            </a:fld>
            <a:endParaRPr lang="nl-NL"/>
          </a:p>
        </p:txBody>
      </p:sp>
    </p:spTree>
    <p:extLst>
      <p:ext uri="{BB962C8B-B14F-4D97-AF65-F5344CB8AC3E}">
        <p14:creationId xmlns:p14="http://schemas.microsoft.com/office/powerpoint/2010/main" val="777419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6C173D-6578-6946-AC53-81EBCB00D9AF}"/>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027DEAD-4FB0-F046-BB01-ABD63ABF0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3183707-2102-FC43-ADF9-B590F2D5A8A5}"/>
              </a:ext>
            </a:extLst>
          </p:cNvPr>
          <p:cNvSpPr>
            <a:spLocks noGrp="1"/>
          </p:cNvSpPr>
          <p:nvPr>
            <p:ph type="dt" sz="half" idx="10"/>
          </p:nvPr>
        </p:nvSpPr>
        <p:spPr/>
        <p:txBody>
          <a:bodyPr/>
          <a:lstStyle/>
          <a:p>
            <a:fld id="{5B568E51-4EA6-5C46-9DD1-1CA50A5A2FCD}" type="datetimeFigureOut">
              <a:rPr lang="nl-NL" smtClean="0"/>
              <a:t>10-03-2021</a:t>
            </a:fld>
            <a:endParaRPr lang="nl-NL"/>
          </a:p>
        </p:txBody>
      </p:sp>
      <p:sp>
        <p:nvSpPr>
          <p:cNvPr id="5" name="Tijdelijke aanduiding voor voettekst 4">
            <a:extLst>
              <a:ext uri="{FF2B5EF4-FFF2-40B4-BE49-F238E27FC236}">
                <a16:creationId xmlns:a16="http://schemas.microsoft.com/office/drawing/2014/main" id="{1B590F15-BCF0-CD41-BCCB-0939AAEC83C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273CE6-B8C1-9848-BB98-32D56F2081F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447481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4B724-E81E-924B-8AF5-7C1C486D6AB2}"/>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0DE8E06-7214-424E-AC55-9E5C6311AD3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726C8D1-2CE0-7440-8957-16F6AC9129C7}"/>
              </a:ext>
            </a:extLst>
          </p:cNvPr>
          <p:cNvSpPr>
            <a:spLocks noGrp="1"/>
          </p:cNvSpPr>
          <p:nvPr>
            <p:ph type="dt" sz="half" idx="10"/>
          </p:nvPr>
        </p:nvSpPr>
        <p:spPr/>
        <p:txBody>
          <a:bodyPr/>
          <a:lstStyle/>
          <a:p>
            <a:fld id="{5B568E51-4EA6-5C46-9DD1-1CA50A5A2FCD}" type="datetimeFigureOut">
              <a:rPr lang="nl-NL" smtClean="0"/>
              <a:t>10-03-2021</a:t>
            </a:fld>
            <a:endParaRPr lang="nl-NL"/>
          </a:p>
        </p:txBody>
      </p:sp>
      <p:sp>
        <p:nvSpPr>
          <p:cNvPr id="5" name="Tijdelijke aanduiding voor voettekst 4">
            <a:extLst>
              <a:ext uri="{FF2B5EF4-FFF2-40B4-BE49-F238E27FC236}">
                <a16:creationId xmlns:a16="http://schemas.microsoft.com/office/drawing/2014/main" id="{05FD8330-8299-5843-BA27-F96C9544CF3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3D7B4BD-1612-3C40-9450-B7173A6A6A08}"/>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87144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5DA882D-AEF3-1F4E-9CA0-CDF4FA4CD4B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5602CF5F-4364-5E41-80CD-735F949C67D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9900125-2663-1F4D-B809-83631E26E9DB}"/>
              </a:ext>
            </a:extLst>
          </p:cNvPr>
          <p:cNvSpPr>
            <a:spLocks noGrp="1"/>
          </p:cNvSpPr>
          <p:nvPr>
            <p:ph type="dt" sz="half" idx="10"/>
          </p:nvPr>
        </p:nvSpPr>
        <p:spPr/>
        <p:txBody>
          <a:bodyPr/>
          <a:lstStyle/>
          <a:p>
            <a:fld id="{5B568E51-4EA6-5C46-9DD1-1CA50A5A2FCD}" type="datetimeFigureOut">
              <a:rPr lang="nl-NL" smtClean="0"/>
              <a:t>10-03-2021</a:t>
            </a:fld>
            <a:endParaRPr lang="nl-NL"/>
          </a:p>
        </p:txBody>
      </p:sp>
      <p:sp>
        <p:nvSpPr>
          <p:cNvPr id="5" name="Tijdelijke aanduiding voor voettekst 4">
            <a:extLst>
              <a:ext uri="{FF2B5EF4-FFF2-40B4-BE49-F238E27FC236}">
                <a16:creationId xmlns:a16="http://schemas.microsoft.com/office/drawing/2014/main" id="{738899B5-04B3-CB40-B9B6-82D3B79ED8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162E9EF-D1AF-ED43-A0AE-BD9B604EA4B0}"/>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128994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652005-C314-124E-83B3-CDBB4743E1F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DCF500B-0768-F24A-8794-4A536385825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4A0218B-18B8-9D44-8C68-7A8BC25473F8}"/>
              </a:ext>
            </a:extLst>
          </p:cNvPr>
          <p:cNvSpPr>
            <a:spLocks noGrp="1"/>
          </p:cNvSpPr>
          <p:nvPr>
            <p:ph type="dt" sz="half" idx="10"/>
          </p:nvPr>
        </p:nvSpPr>
        <p:spPr/>
        <p:txBody>
          <a:bodyPr/>
          <a:lstStyle/>
          <a:p>
            <a:fld id="{5B568E51-4EA6-5C46-9DD1-1CA50A5A2FCD}" type="datetimeFigureOut">
              <a:rPr lang="nl-NL" smtClean="0"/>
              <a:t>10-03-2021</a:t>
            </a:fld>
            <a:endParaRPr lang="nl-NL"/>
          </a:p>
        </p:txBody>
      </p:sp>
      <p:sp>
        <p:nvSpPr>
          <p:cNvPr id="5" name="Tijdelijke aanduiding voor voettekst 4">
            <a:extLst>
              <a:ext uri="{FF2B5EF4-FFF2-40B4-BE49-F238E27FC236}">
                <a16:creationId xmlns:a16="http://schemas.microsoft.com/office/drawing/2014/main" id="{9C4A5CE6-5134-D845-9984-1A7F2312BC0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E3988F1-F61E-4441-A227-27EF7F682ED4}"/>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103566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9FBBE-B158-3B4F-9D74-7937BF380B7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77FC9EC-0D22-9846-A877-B68B3D27C9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D81F2E83-6B2A-FB43-A4BD-E3C910C23B63}"/>
              </a:ext>
            </a:extLst>
          </p:cNvPr>
          <p:cNvSpPr>
            <a:spLocks noGrp="1"/>
          </p:cNvSpPr>
          <p:nvPr>
            <p:ph type="dt" sz="half" idx="10"/>
          </p:nvPr>
        </p:nvSpPr>
        <p:spPr/>
        <p:txBody>
          <a:bodyPr/>
          <a:lstStyle/>
          <a:p>
            <a:fld id="{5B568E51-4EA6-5C46-9DD1-1CA50A5A2FCD}" type="datetimeFigureOut">
              <a:rPr lang="nl-NL" smtClean="0"/>
              <a:t>10-03-2021</a:t>
            </a:fld>
            <a:endParaRPr lang="nl-NL"/>
          </a:p>
        </p:txBody>
      </p:sp>
      <p:sp>
        <p:nvSpPr>
          <p:cNvPr id="5" name="Tijdelijke aanduiding voor voettekst 4">
            <a:extLst>
              <a:ext uri="{FF2B5EF4-FFF2-40B4-BE49-F238E27FC236}">
                <a16:creationId xmlns:a16="http://schemas.microsoft.com/office/drawing/2014/main" id="{5D4E7BC4-03B5-3A45-98CB-7006879D7B0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C81009F-A244-A84E-9E09-59F9802CA45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796102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D7B7DD-7A79-7746-B2EA-73099F5B5D7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ABD23E4-B877-E74E-A3FF-12DCE59DF86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9E66F95-8F0E-B64C-A214-A59450E663E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8C8B979-F4CB-D74C-ADF5-8FC456FDDFB3}"/>
              </a:ext>
            </a:extLst>
          </p:cNvPr>
          <p:cNvSpPr>
            <a:spLocks noGrp="1"/>
          </p:cNvSpPr>
          <p:nvPr>
            <p:ph type="dt" sz="half" idx="10"/>
          </p:nvPr>
        </p:nvSpPr>
        <p:spPr/>
        <p:txBody>
          <a:bodyPr/>
          <a:lstStyle/>
          <a:p>
            <a:fld id="{5B568E51-4EA6-5C46-9DD1-1CA50A5A2FCD}" type="datetimeFigureOut">
              <a:rPr lang="nl-NL" smtClean="0"/>
              <a:t>10-03-2021</a:t>
            </a:fld>
            <a:endParaRPr lang="nl-NL"/>
          </a:p>
        </p:txBody>
      </p:sp>
      <p:sp>
        <p:nvSpPr>
          <p:cNvPr id="6" name="Tijdelijke aanduiding voor voettekst 5">
            <a:extLst>
              <a:ext uri="{FF2B5EF4-FFF2-40B4-BE49-F238E27FC236}">
                <a16:creationId xmlns:a16="http://schemas.microsoft.com/office/drawing/2014/main" id="{D1FF8BBB-2FA1-7C45-8668-03FAA39A40F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CAC25B0-EC7C-864E-A4F5-CE4CD2AAAFB1}"/>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279928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89CB34-AC35-584B-9E5D-3E6D12F6EE6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33B552-49BA-2049-B843-97D06D205E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202A2FE4-408E-6C4B-9123-4F5DB55D6FE7}"/>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06C31AE-C5E2-9C42-AFC5-8BD333BEF5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A0156C9-C174-7244-A75A-223D2A3EC7C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995981A-396B-4644-8C6C-59FAD409827C}"/>
              </a:ext>
            </a:extLst>
          </p:cNvPr>
          <p:cNvSpPr>
            <a:spLocks noGrp="1"/>
          </p:cNvSpPr>
          <p:nvPr>
            <p:ph type="dt" sz="half" idx="10"/>
          </p:nvPr>
        </p:nvSpPr>
        <p:spPr/>
        <p:txBody>
          <a:bodyPr/>
          <a:lstStyle/>
          <a:p>
            <a:fld id="{5B568E51-4EA6-5C46-9DD1-1CA50A5A2FCD}" type="datetimeFigureOut">
              <a:rPr lang="nl-NL" smtClean="0"/>
              <a:t>10-03-2021</a:t>
            </a:fld>
            <a:endParaRPr lang="nl-NL"/>
          </a:p>
        </p:txBody>
      </p:sp>
      <p:sp>
        <p:nvSpPr>
          <p:cNvPr id="8" name="Tijdelijke aanduiding voor voettekst 7">
            <a:extLst>
              <a:ext uri="{FF2B5EF4-FFF2-40B4-BE49-F238E27FC236}">
                <a16:creationId xmlns:a16="http://schemas.microsoft.com/office/drawing/2014/main" id="{C741BAAD-1C4C-C848-BF23-8589EA5A058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B526650-706B-A343-9230-92C6A73917B3}"/>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823197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D6027-E962-CA4C-A4E0-406BE52806F8}"/>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5918552-B58D-4645-9115-E317511A64B1}"/>
              </a:ext>
            </a:extLst>
          </p:cNvPr>
          <p:cNvSpPr>
            <a:spLocks noGrp="1"/>
          </p:cNvSpPr>
          <p:nvPr>
            <p:ph type="dt" sz="half" idx="10"/>
          </p:nvPr>
        </p:nvSpPr>
        <p:spPr/>
        <p:txBody>
          <a:bodyPr/>
          <a:lstStyle/>
          <a:p>
            <a:fld id="{5B568E51-4EA6-5C46-9DD1-1CA50A5A2FCD}" type="datetimeFigureOut">
              <a:rPr lang="nl-NL" smtClean="0"/>
              <a:t>10-03-2021</a:t>
            </a:fld>
            <a:endParaRPr lang="nl-NL"/>
          </a:p>
        </p:txBody>
      </p:sp>
      <p:sp>
        <p:nvSpPr>
          <p:cNvPr id="4" name="Tijdelijke aanduiding voor voettekst 3">
            <a:extLst>
              <a:ext uri="{FF2B5EF4-FFF2-40B4-BE49-F238E27FC236}">
                <a16:creationId xmlns:a16="http://schemas.microsoft.com/office/drawing/2014/main" id="{177E936D-7C82-3F4C-B23B-22A02E261EC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0C64FA6-EFDB-9B47-84E4-5B1A8EFA48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596429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8E58140-35E8-7748-B203-E90586055502}"/>
              </a:ext>
            </a:extLst>
          </p:cNvPr>
          <p:cNvSpPr>
            <a:spLocks noGrp="1"/>
          </p:cNvSpPr>
          <p:nvPr>
            <p:ph type="dt" sz="half" idx="10"/>
          </p:nvPr>
        </p:nvSpPr>
        <p:spPr/>
        <p:txBody>
          <a:bodyPr/>
          <a:lstStyle/>
          <a:p>
            <a:fld id="{5B568E51-4EA6-5C46-9DD1-1CA50A5A2FCD}" type="datetimeFigureOut">
              <a:rPr lang="nl-NL" smtClean="0"/>
              <a:t>10-03-2021</a:t>
            </a:fld>
            <a:endParaRPr lang="nl-NL"/>
          </a:p>
        </p:txBody>
      </p:sp>
      <p:sp>
        <p:nvSpPr>
          <p:cNvPr id="3" name="Tijdelijke aanduiding voor voettekst 2">
            <a:extLst>
              <a:ext uri="{FF2B5EF4-FFF2-40B4-BE49-F238E27FC236}">
                <a16:creationId xmlns:a16="http://schemas.microsoft.com/office/drawing/2014/main" id="{E423FF5B-0AD0-BD49-82C7-7473060552B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E0356B0-B450-4540-A02E-1A3CC82FCB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28442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D47B4D-C574-0B42-85AA-62FA3FC0BF4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02CDABE-CD14-654B-B92E-0FF45F755A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5BA4362-1D05-7C45-BC22-D29142AD3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50445C2-D520-FA41-847E-4D30722EAB32}"/>
              </a:ext>
            </a:extLst>
          </p:cNvPr>
          <p:cNvSpPr>
            <a:spLocks noGrp="1"/>
          </p:cNvSpPr>
          <p:nvPr>
            <p:ph type="dt" sz="half" idx="10"/>
          </p:nvPr>
        </p:nvSpPr>
        <p:spPr/>
        <p:txBody>
          <a:bodyPr/>
          <a:lstStyle/>
          <a:p>
            <a:fld id="{5B568E51-4EA6-5C46-9DD1-1CA50A5A2FCD}" type="datetimeFigureOut">
              <a:rPr lang="nl-NL" smtClean="0"/>
              <a:t>10-03-2021</a:t>
            </a:fld>
            <a:endParaRPr lang="nl-NL"/>
          </a:p>
        </p:txBody>
      </p:sp>
      <p:sp>
        <p:nvSpPr>
          <p:cNvPr id="6" name="Tijdelijke aanduiding voor voettekst 5">
            <a:extLst>
              <a:ext uri="{FF2B5EF4-FFF2-40B4-BE49-F238E27FC236}">
                <a16:creationId xmlns:a16="http://schemas.microsoft.com/office/drawing/2014/main" id="{4842DAEE-2386-0140-A260-30DC1467944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D2F1F6E-2922-8143-89FC-7E76A7F2BDE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642287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C27418-6F53-084A-977B-DF4E70E15FF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9404BEE-81FA-9A40-8C0B-4730F75905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14A921A-B8D8-F249-8330-4DFABEFEF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D70F71A-3FE4-7343-8C70-76DBA5E2DE0E}"/>
              </a:ext>
            </a:extLst>
          </p:cNvPr>
          <p:cNvSpPr>
            <a:spLocks noGrp="1"/>
          </p:cNvSpPr>
          <p:nvPr>
            <p:ph type="dt" sz="half" idx="10"/>
          </p:nvPr>
        </p:nvSpPr>
        <p:spPr/>
        <p:txBody>
          <a:bodyPr/>
          <a:lstStyle/>
          <a:p>
            <a:fld id="{5B568E51-4EA6-5C46-9DD1-1CA50A5A2FCD}" type="datetimeFigureOut">
              <a:rPr lang="nl-NL" smtClean="0"/>
              <a:t>10-03-2021</a:t>
            </a:fld>
            <a:endParaRPr lang="nl-NL"/>
          </a:p>
        </p:txBody>
      </p:sp>
      <p:sp>
        <p:nvSpPr>
          <p:cNvPr id="6" name="Tijdelijke aanduiding voor voettekst 5">
            <a:extLst>
              <a:ext uri="{FF2B5EF4-FFF2-40B4-BE49-F238E27FC236}">
                <a16:creationId xmlns:a16="http://schemas.microsoft.com/office/drawing/2014/main" id="{A664D8DF-02D9-B642-8836-6C8DC9A4C84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9AFF988-1F70-6840-AF8C-A5C6BFF65D2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4698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4B2EF3A-60E5-AF47-8637-3CCF52D0F5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59FE2B1-1559-FA49-9A4F-DC5F5DFDB0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CA449AD-1E9A-D940-883A-344156A932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68E51-4EA6-5C46-9DD1-1CA50A5A2FCD}" type="datetimeFigureOut">
              <a:rPr lang="nl-NL" smtClean="0"/>
              <a:t>10-03-2021</a:t>
            </a:fld>
            <a:endParaRPr lang="nl-NL"/>
          </a:p>
        </p:txBody>
      </p:sp>
      <p:sp>
        <p:nvSpPr>
          <p:cNvPr id="5" name="Tijdelijke aanduiding voor voettekst 4">
            <a:extLst>
              <a:ext uri="{FF2B5EF4-FFF2-40B4-BE49-F238E27FC236}">
                <a16:creationId xmlns:a16="http://schemas.microsoft.com/office/drawing/2014/main" id="{F170BCC4-4DD8-EB42-9F70-8C6A427C75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A57253F-DB61-0443-ADB9-D2F37DB078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F84456-23C2-E94F-8C1E-AB73ECF058CA}" type="slidenum">
              <a:rPr lang="nl-NL" smtClean="0"/>
              <a:t>‹nr.›</a:t>
            </a:fld>
            <a:endParaRPr lang="nl-NL"/>
          </a:p>
        </p:txBody>
      </p:sp>
    </p:spTree>
    <p:extLst>
      <p:ext uri="{BB962C8B-B14F-4D97-AF65-F5344CB8AC3E}">
        <p14:creationId xmlns:p14="http://schemas.microsoft.com/office/powerpoint/2010/main" val="1312761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hyperlink" Target="https://www.linkedin.com/posts/npo-radio-1_pedagoog-over-heropening-scholen-stuur-activity-6764563700025241600-8Xx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Afbeelding 4" descr="Afbeelding met tekst, binnen, plafond, vloer&#10;&#10;Automatisch gegenereerde beschrijving">
            <a:extLst>
              <a:ext uri="{FF2B5EF4-FFF2-40B4-BE49-F238E27FC236}">
                <a16:creationId xmlns:a16="http://schemas.microsoft.com/office/drawing/2014/main" id="{CA4A527A-F959-ED4E-8020-70146BB9708A}"/>
              </a:ext>
            </a:extLst>
          </p:cNvPr>
          <p:cNvPicPr>
            <a:picLocks noChangeAspect="1"/>
          </p:cNvPicPr>
          <p:nvPr/>
        </p:nvPicPr>
        <p:blipFill rotWithShape="1">
          <a:blip r:embed="rId2">
            <a:alphaModFix amt="35000"/>
          </a:blip>
          <a:srcRect t="30"/>
          <a:stretch/>
        </p:blipFill>
        <p:spPr>
          <a:xfrm>
            <a:off x="-1" y="-30"/>
            <a:ext cx="12192000" cy="6855958"/>
          </a:xfrm>
          <a:prstGeom prst="rect">
            <a:avLst/>
          </a:prstGeom>
        </p:spPr>
      </p:pic>
      <p:sp>
        <p:nvSpPr>
          <p:cNvPr id="2" name="Titel 1">
            <a:extLst>
              <a:ext uri="{FF2B5EF4-FFF2-40B4-BE49-F238E27FC236}">
                <a16:creationId xmlns:a16="http://schemas.microsoft.com/office/drawing/2014/main" id="{BC74DE0A-DBA1-854B-A54E-CFC8219E9DFA}"/>
              </a:ext>
            </a:extLst>
          </p:cNvPr>
          <p:cNvSpPr>
            <a:spLocks noGrp="1"/>
          </p:cNvSpPr>
          <p:nvPr>
            <p:ph type="ctrTitle"/>
          </p:nvPr>
        </p:nvSpPr>
        <p:spPr>
          <a:xfrm>
            <a:off x="643468" y="3320859"/>
            <a:ext cx="4666470" cy="2076333"/>
          </a:xfrm>
        </p:spPr>
        <p:txBody>
          <a:bodyPr anchor="t">
            <a:normAutofit/>
          </a:bodyPr>
          <a:lstStyle/>
          <a:p>
            <a:pPr algn="l"/>
            <a:r>
              <a:rPr lang="nl-NL" sz="4800" dirty="0"/>
              <a:t>                        BGV-</a:t>
            </a:r>
            <a:r>
              <a:rPr lang="nl-NL" sz="4800" dirty="0" err="1"/>
              <a:t>webcafé</a:t>
            </a:r>
            <a:r>
              <a:rPr lang="nl-NL" sz="4800" dirty="0"/>
              <a:t> | </a:t>
            </a:r>
            <a:r>
              <a:rPr lang="nl-NL" sz="4800" dirty="0">
                <a:solidFill>
                  <a:srgbClr val="F9B146"/>
                </a:solidFill>
              </a:rPr>
              <a:t>Pecunia non </a:t>
            </a:r>
            <a:r>
              <a:rPr lang="nl-NL" sz="4800" dirty="0" err="1">
                <a:solidFill>
                  <a:srgbClr val="F9B146"/>
                </a:solidFill>
              </a:rPr>
              <a:t>olet</a:t>
            </a:r>
            <a:r>
              <a:rPr lang="nl-NL" sz="4800" dirty="0">
                <a:solidFill>
                  <a:srgbClr val="F9B146"/>
                </a:solidFill>
              </a:rPr>
              <a:t>.</a:t>
            </a:r>
          </a:p>
        </p:txBody>
      </p:sp>
      <p:sp>
        <p:nvSpPr>
          <p:cNvPr id="3" name="Ondertitel 2">
            <a:extLst>
              <a:ext uri="{FF2B5EF4-FFF2-40B4-BE49-F238E27FC236}">
                <a16:creationId xmlns:a16="http://schemas.microsoft.com/office/drawing/2014/main" id="{20D2CCBF-169C-EF4A-BDED-775A2687E834}"/>
              </a:ext>
            </a:extLst>
          </p:cNvPr>
          <p:cNvSpPr>
            <a:spLocks noGrp="1"/>
          </p:cNvSpPr>
          <p:nvPr>
            <p:ph type="subTitle" idx="1"/>
          </p:nvPr>
        </p:nvSpPr>
        <p:spPr>
          <a:xfrm>
            <a:off x="643467" y="2348680"/>
            <a:ext cx="4823883" cy="972180"/>
          </a:xfrm>
        </p:spPr>
        <p:txBody>
          <a:bodyPr anchor="b">
            <a:normAutofit/>
          </a:bodyPr>
          <a:lstStyle/>
          <a:p>
            <a:pPr algn="l"/>
            <a:r>
              <a:rPr lang="nl-NL" sz="2000"/>
              <a:t>10 maart 2021 15.15 – 16.30 uur</a:t>
            </a:r>
          </a:p>
        </p:txBody>
      </p:sp>
      <p:sp>
        <p:nvSpPr>
          <p:cNvPr id="15" name="Freeform: Shape 14">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Afbeelding 6" descr="Afbeelding met tekst&#10;&#10;Automatisch gegenereerde beschrijving">
            <a:extLst>
              <a:ext uri="{FF2B5EF4-FFF2-40B4-BE49-F238E27FC236}">
                <a16:creationId xmlns:a16="http://schemas.microsoft.com/office/drawing/2014/main" id="{9C291842-D69A-CB4A-901C-8BF5E6FB2831}"/>
              </a:ext>
            </a:extLst>
          </p:cNvPr>
          <p:cNvPicPr>
            <a:picLocks noChangeAspect="1"/>
          </p:cNvPicPr>
          <p:nvPr/>
        </p:nvPicPr>
        <p:blipFill rotWithShape="1">
          <a:blip r:embed="rId3"/>
          <a:srcRect l="41394" r="31237"/>
          <a:stretch/>
        </p:blipFill>
        <p:spPr>
          <a:xfrm>
            <a:off x="6021086" y="544804"/>
            <a:ext cx="6170914" cy="6313225"/>
          </a:xfrm>
          <a:custGeom>
            <a:avLst/>
            <a:gdLst/>
            <a:ahLst/>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pic>
        <p:nvPicPr>
          <p:cNvPr id="9" name="Afbeelding 8" descr="Afbeelding met tekst, illustratie&#10;&#10;Automatisch gegenereerde beschrijving">
            <a:extLst>
              <a:ext uri="{FF2B5EF4-FFF2-40B4-BE49-F238E27FC236}">
                <a16:creationId xmlns:a16="http://schemas.microsoft.com/office/drawing/2014/main" id="{2BE3D7D2-8B90-BA44-8737-41C858AB791C}"/>
              </a:ext>
            </a:extLst>
          </p:cNvPr>
          <p:cNvPicPr>
            <a:picLocks noChangeAspect="1"/>
          </p:cNvPicPr>
          <p:nvPr/>
        </p:nvPicPr>
        <p:blipFill>
          <a:blip r:embed="rId4"/>
          <a:stretch>
            <a:fillRect/>
          </a:stretch>
        </p:blipFill>
        <p:spPr>
          <a:xfrm>
            <a:off x="7230029" y="1308936"/>
            <a:ext cx="4100996" cy="5038365"/>
          </a:xfrm>
          <a:prstGeom prst="rect">
            <a:avLst/>
          </a:prstGeom>
        </p:spPr>
      </p:pic>
    </p:spTree>
    <p:extLst>
      <p:ext uri="{BB962C8B-B14F-4D97-AF65-F5344CB8AC3E}">
        <p14:creationId xmlns:p14="http://schemas.microsoft.com/office/powerpoint/2010/main" val="80931201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2"/>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1" y="1122363"/>
            <a:ext cx="4023360" cy="3204134"/>
          </a:xfrm>
        </p:spPr>
        <p:txBody>
          <a:bodyPr vert="horz" lIns="91440" tIns="45720" rIns="91440" bIns="45720" rtlCol="0" anchor="b">
            <a:normAutofit/>
          </a:bodyPr>
          <a:lstStyle/>
          <a:p>
            <a:r>
              <a:rPr lang="en-US" sz="4800" dirty="0" err="1"/>
              <a:t>Nationaal</a:t>
            </a:r>
            <a:r>
              <a:rPr lang="en-US" sz="4800" dirty="0"/>
              <a:t> </a:t>
            </a:r>
            <a:r>
              <a:rPr lang="en-US" sz="4800" dirty="0" err="1"/>
              <a:t>Programma</a:t>
            </a:r>
            <a:r>
              <a:rPr lang="en-US" sz="4800" dirty="0"/>
              <a:t> </a:t>
            </a:r>
            <a:r>
              <a:rPr lang="en-US" sz="4800" dirty="0" err="1"/>
              <a:t>Onderwijs</a:t>
            </a:r>
            <a:endParaRPr lang="en-US" sz="4800" dirty="0"/>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0" y="4872922"/>
            <a:ext cx="4618127" cy="1208141"/>
          </a:xfrm>
        </p:spPr>
        <p:txBody>
          <a:bodyPr vert="horz" lIns="91440" tIns="45720" rIns="91440" bIns="45720" rtlCol="0">
            <a:normAutofit/>
          </a:bodyPr>
          <a:lstStyle/>
          <a:p>
            <a:pPr marL="0" indent="0">
              <a:buNone/>
            </a:pPr>
            <a:r>
              <a:rPr lang="en-US" sz="2400" dirty="0">
                <a:solidFill>
                  <a:srgbClr val="F9B146"/>
                </a:solidFill>
              </a:rPr>
              <a:t>8,5 </a:t>
            </a:r>
            <a:r>
              <a:rPr lang="en-US" sz="2400" dirty="0" err="1">
                <a:solidFill>
                  <a:srgbClr val="F9B146"/>
                </a:solidFill>
              </a:rPr>
              <a:t>mjd</a:t>
            </a:r>
            <a:r>
              <a:rPr lang="en-US" sz="2400" dirty="0">
                <a:solidFill>
                  <a:srgbClr val="F9B146"/>
                </a:solidFill>
              </a:rPr>
              <a:t> &amp; 2 jr. </a:t>
            </a:r>
            <a:r>
              <a:rPr lang="en-US" sz="2400" dirty="0" err="1">
                <a:solidFill>
                  <a:srgbClr val="F9B146"/>
                </a:solidFill>
              </a:rPr>
              <a:t>voor</a:t>
            </a:r>
            <a:r>
              <a:rPr lang="en-US" sz="2400" dirty="0">
                <a:solidFill>
                  <a:srgbClr val="F9B146"/>
                </a:solidFill>
              </a:rPr>
              <a:t> h</a:t>
            </a:r>
            <a:r>
              <a:rPr lang="en-US" sz="2400" b="1" dirty="0">
                <a:solidFill>
                  <a:srgbClr val="F9B146"/>
                </a:solidFill>
              </a:rPr>
              <a:t>et </a:t>
            </a:r>
            <a:r>
              <a:rPr lang="en-US" sz="2400" b="1" dirty="0" err="1">
                <a:solidFill>
                  <a:srgbClr val="F9B146"/>
                </a:solidFill>
              </a:rPr>
              <a:t>onderwijs</a:t>
            </a:r>
            <a:r>
              <a:rPr lang="en-US" sz="2400" b="1" dirty="0">
                <a:solidFill>
                  <a:srgbClr val="F9B146"/>
                </a:solidFill>
              </a:rPr>
              <a:t> | </a:t>
            </a:r>
          </a:p>
          <a:p>
            <a:pPr marL="0" indent="0">
              <a:buNone/>
            </a:pPr>
            <a:r>
              <a:rPr lang="en-US" sz="2400" b="1" dirty="0" err="1">
                <a:solidFill>
                  <a:srgbClr val="F9B146"/>
                </a:solidFill>
              </a:rPr>
              <a:t>Herstel</a:t>
            </a:r>
            <a:r>
              <a:rPr lang="en-US" sz="2400" b="1" dirty="0">
                <a:solidFill>
                  <a:srgbClr val="F9B146"/>
                </a:solidFill>
              </a:rPr>
              <a:t> &amp; </a:t>
            </a:r>
            <a:r>
              <a:rPr lang="en-US" sz="2400" b="1" dirty="0" err="1">
                <a:solidFill>
                  <a:srgbClr val="F9B146"/>
                </a:solidFill>
              </a:rPr>
              <a:t>Perspectief</a:t>
            </a:r>
            <a:r>
              <a:rPr lang="en-US" sz="2400" b="1" dirty="0">
                <a:solidFill>
                  <a:srgbClr val="F9B146"/>
                </a:solidFill>
              </a:rPr>
              <a:t> </a:t>
            </a:r>
            <a:r>
              <a:rPr lang="en-US" sz="2400" b="1" dirty="0" err="1">
                <a:solidFill>
                  <a:srgbClr val="F9B146"/>
                </a:solidFill>
              </a:rPr>
              <a:t>voor</a:t>
            </a:r>
            <a:r>
              <a:rPr lang="en-US" sz="2400" b="1" dirty="0">
                <a:solidFill>
                  <a:srgbClr val="F9B146"/>
                </a:solidFill>
              </a:rPr>
              <a:t> </a:t>
            </a:r>
            <a:r>
              <a:rPr lang="en-US" sz="2400" b="1" dirty="0" err="1">
                <a:solidFill>
                  <a:srgbClr val="F9B146"/>
                </a:solidFill>
              </a:rPr>
              <a:t>Coronacrissisgevolgen</a:t>
            </a:r>
            <a:endParaRPr lang="en-US" sz="24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3"/>
          <a:stretch>
            <a:fillRect/>
          </a:stretch>
        </p:blipFill>
        <p:spPr>
          <a:xfrm rot="544181">
            <a:off x="6393660" y="2331378"/>
            <a:ext cx="1327175" cy="370828"/>
          </a:xfrm>
          <a:prstGeom prst="rect">
            <a:avLst/>
          </a:prstGeom>
        </p:spPr>
      </p:pic>
    </p:spTree>
    <p:extLst>
      <p:ext uri="{BB962C8B-B14F-4D97-AF65-F5344CB8AC3E}">
        <p14:creationId xmlns:p14="http://schemas.microsoft.com/office/powerpoint/2010/main" val="335431298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1" y="1122363"/>
            <a:ext cx="4023360" cy="3204134"/>
          </a:xfrm>
        </p:spPr>
        <p:txBody>
          <a:bodyPr vert="horz" lIns="91440" tIns="45720" rIns="91440" bIns="45720" rtlCol="0" anchor="t">
            <a:normAutofit/>
          </a:bodyPr>
          <a:lstStyle/>
          <a:p>
            <a:pPr>
              <a:lnSpc>
                <a:spcPct val="100000"/>
              </a:lnSpc>
            </a:pPr>
            <a:r>
              <a:rPr lang="en-US" sz="2000" b="1" dirty="0">
                <a:solidFill>
                  <a:srgbClr val="F9B146"/>
                </a:solidFill>
              </a:rPr>
              <a:t>&gt; </a:t>
            </a:r>
            <a:r>
              <a:rPr lang="en-US" sz="2000" b="1" dirty="0" err="1">
                <a:solidFill>
                  <a:srgbClr val="F9B146"/>
                </a:solidFill>
              </a:rPr>
              <a:t>vertraging</a:t>
            </a:r>
            <a:r>
              <a:rPr lang="en-US" sz="2000" b="1" dirty="0">
                <a:solidFill>
                  <a:srgbClr val="F9B146"/>
                </a:solidFill>
              </a:rPr>
              <a:t>:</a:t>
            </a:r>
            <a:br>
              <a:rPr lang="en-US" sz="2000" dirty="0"/>
            </a:br>
            <a:r>
              <a:rPr lang="en-US" sz="2000" dirty="0" err="1"/>
              <a:t>i</a:t>
            </a:r>
            <a:r>
              <a:rPr lang="en-US" sz="2000" dirty="0"/>
              <a:t>. </a:t>
            </a:r>
            <a:r>
              <a:rPr lang="en-US" sz="2000" dirty="0" err="1"/>
              <a:t>cognitieve</a:t>
            </a:r>
            <a:r>
              <a:rPr lang="en-US" sz="2000" dirty="0"/>
              <a:t> </a:t>
            </a:r>
            <a:r>
              <a:rPr lang="en-US" sz="2000" dirty="0" err="1"/>
              <a:t>ontw</a:t>
            </a:r>
            <a:br>
              <a:rPr lang="en-US" sz="2000" dirty="0"/>
            </a:br>
            <a:r>
              <a:rPr lang="en-US" sz="2000" dirty="0"/>
              <a:t>ii. soc-</a:t>
            </a:r>
            <a:r>
              <a:rPr lang="en-US" sz="2000" dirty="0" err="1"/>
              <a:t>emot</a:t>
            </a:r>
            <a:r>
              <a:rPr lang="en-US" sz="2000" dirty="0"/>
              <a:t>. </a:t>
            </a:r>
            <a:r>
              <a:rPr lang="en-US" sz="2000" dirty="0" err="1"/>
              <a:t>ontw</a:t>
            </a:r>
            <a:r>
              <a:rPr lang="en-US" sz="2000" dirty="0"/>
              <a:t>.</a:t>
            </a:r>
            <a:br>
              <a:rPr lang="en-US" sz="2000" dirty="0"/>
            </a:br>
            <a:r>
              <a:rPr lang="en-US" sz="2000" dirty="0"/>
              <a:t>iii. </a:t>
            </a:r>
            <a:r>
              <a:rPr lang="en-US" sz="2000" dirty="0" err="1"/>
              <a:t>executieve</a:t>
            </a:r>
            <a:r>
              <a:rPr lang="en-US" sz="2000" dirty="0"/>
              <a:t> </a:t>
            </a:r>
            <a:r>
              <a:rPr lang="en-US" sz="2000" dirty="0" err="1"/>
              <a:t>ontw</a:t>
            </a:r>
            <a:r>
              <a:rPr lang="en-US" sz="2000" dirty="0"/>
              <a:t>.</a:t>
            </a:r>
            <a:br>
              <a:rPr lang="en-US" sz="2000" dirty="0"/>
            </a:br>
            <a:r>
              <a:rPr lang="en-US" sz="2000" b="1" dirty="0">
                <a:solidFill>
                  <a:srgbClr val="F9B146"/>
                </a:solidFill>
              </a:rPr>
              <a:t>&gt; stillstand:</a:t>
            </a:r>
            <a:br>
              <a:rPr lang="en-US" sz="2000" dirty="0"/>
            </a:br>
            <a:r>
              <a:rPr lang="en-US" sz="2000" dirty="0" err="1"/>
              <a:t>i</a:t>
            </a:r>
            <a:r>
              <a:rPr lang="en-US" sz="2000" dirty="0"/>
              <a:t>. </a:t>
            </a:r>
            <a:r>
              <a:rPr lang="en-US" sz="2000" dirty="0" err="1"/>
              <a:t>zorgondersteuning</a:t>
            </a:r>
            <a:br>
              <a:rPr lang="en-US" sz="2000" dirty="0"/>
            </a:br>
            <a:r>
              <a:rPr lang="en-US" sz="2000" dirty="0"/>
              <a:t>ii. </a:t>
            </a:r>
            <a:r>
              <a:rPr lang="en-US" sz="2000" dirty="0" err="1"/>
              <a:t>beweging</a:t>
            </a:r>
            <a:r>
              <a:rPr lang="en-US" sz="2000" dirty="0"/>
              <a:t> </a:t>
            </a:r>
            <a:r>
              <a:rPr lang="en-US" sz="2000" dirty="0" err="1"/>
              <a:t>en</a:t>
            </a:r>
            <a:r>
              <a:rPr lang="en-US" sz="2000" dirty="0"/>
              <a:t> sport</a:t>
            </a:r>
            <a:br>
              <a:rPr lang="en-US" sz="2000" dirty="0"/>
            </a:br>
            <a:r>
              <a:rPr lang="en-US" sz="2000" dirty="0"/>
              <a:t>iii. </a:t>
            </a:r>
            <a:r>
              <a:rPr lang="en-US" sz="2000" dirty="0" err="1"/>
              <a:t>cultuur</a:t>
            </a:r>
            <a:br>
              <a:rPr lang="en-US" sz="2000" dirty="0"/>
            </a:br>
            <a:r>
              <a:rPr lang="en-US" sz="2000" dirty="0"/>
              <a:t>iv. social- /  peer-contact</a:t>
            </a:r>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0" y="4872922"/>
            <a:ext cx="4618127" cy="1208141"/>
          </a:xfrm>
        </p:spPr>
        <p:txBody>
          <a:bodyPr vert="horz" lIns="91440" tIns="45720" rIns="91440" bIns="45720" rtlCol="0">
            <a:normAutofit/>
          </a:bodyPr>
          <a:lstStyle/>
          <a:p>
            <a:pPr marL="0" indent="0">
              <a:buNone/>
            </a:pPr>
            <a:r>
              <a:rPr lang="en-US" sz="2400" b="1" dirty="0">
                <a:solidFill>
                  <a:srgbClr val="F9B146"/>
                </a:solidFill>
              </a:rPr>
              <a:t>NB </a:t>
            </a:r>
            <a:r>
              <a:rPr lang="en-US" sz="2400" b="1" dirty="0" err="1">
                <a:solidFill>
                  <a:srgbClr val="F9B146"/>
                </a:solidFill>
              </a:rPr>
              <a:t>oplossing</a:t>
            </a:r>
            <a:r>
              <a:rPr lang="en-US" sz="2400" b="1" dirty="0">
                <a:solidFill>
                  <a:srgbClr val="F9B146"/>
                </a:solidFill>
              </a:rPr>
              <a:t> is </a:t>
            </a:r>
            <a:r>
              <a:rPr lang="en-US" sz="2400" b="1" dirty="0" err="1">
                <a:solidFill>
                  <a:srgbClr val="F9B146"/>
                </a:solidFill>
              </a:rPr>
              <a:t>niet</a:t>
            </a:r>
            <a:r>
              <a:rPr lang="en-US" sz="2400" b="1" dirty="0">
                <a:solidFill>
                  <a:srgbClr val="F9B146"/>
                </a:solidFill>
              </a:rPr>
              <a:t> </a:t>
            </a:r>
            <a:r>
              <a:rPr lang="en-US" sz="2400" b="1" dirty="0" err="1">
                <a:solidFill>
                  <a:srgbClr val="F9B146"/>
                </a:solidFill>
              </a:rPr>
              <a:t>eenduidig</a:t>
            </a:r>
            <a:r>
              <a:rPr lang="en-US" sz="2400" b="1" dirty="0">
                <a:solidFill>
                  <a:srgbClr val="F9B146"/>
                </a:solidFill>
              </a:rPr>
              <a:t>, maar </a:t>
            </a:r>
            <a:r>
              <a:rPr lang="en-US" sz="2400" b="1" dirty="0" err="1">
                <a:solidFill>
                  <a:srgbClr val="F9B146"/>
                </a:solidFill>
              </a:rPr>
              <a:t>vraagt</a:t>
            </a:r>
            <a:r>
              <a:rPr lang="en-US" sz="2400" b="1" dirty="0">
                <a:solidFill>
                  <a:srgbClr val="F9B146"/>
                </a:solidFill>
              </a:rPr>
              <a:t> om </a:t>
            </a:r>
            <a:r>
              <a:rPr lang="en-US" sz="2400" b="1" dirty="0" err="1">
                <a:solidFill>
                  <a:srgbClr val="F9B146"/>
                </a:solidFill>
              </a:rPr>
              <a:t>palet</a:t>
            </a:r>
            <a:r>
              <a:rPr lang="en-US" sz="2400" b="1" dirty="0">
                <a:solidFill>
                  <a:srgbClr val="F9B146"/>
                </a:solidFill>
              </a:rPr>
              <a:t> + </a:t>
            </a:r>
            <a:r>
              <a:rPr lang="en-US" sz="2400" b="1" dirty="0" err="1">
                <a:solidFill>
                  <a:srgbClr val="F9B146"/>
                </a:solidFill>
              </a:rPr>
              <a:t>tijd</a:t>
            </a:r>
            <a:endParaRPr lang="en-US" sz="24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pic>
        <p:nvPicPr>
          <p:cNvPr id="10" name="Tijdelijke aanduiding voor inhoud 4" descr="Afbeelding met tekst, binnen, plafond, vloer&#10;&#10;Automatisch gegenereerde beschrijving">
            <a:extLst>
              <a:ext uri="{FF2B5EF4-FFF2-40B4-BE49-F238E27FC236}">
                <a16:creationId xmlns:a16="http://schemas.microsoft.com/office/drawing/2014/main" id="{CEAEB198-213F-1C4A-8AAE-87C1A69B2678}"/>
              </a:ext>
            </a:extLst>
          </p:cNvPr>
          <p:cNvPicPr>
            <a:picLocks noChangeAspect="1"/>
          </p:cNvPicPr>
          <p:nvPr/>
        </p:nvPicPr>
        <p:blipFill rotWithShape="1">
          <a:blip r:embed="rId3"/>
          <a:srcRect l="3716" t="9091" r="31648"/>
          <a:stretch/>
        </p:blipFill>
        <p:spPr>
          <a:xfrm>
            <a:off x="3523485" y="10"/>
            <a:ext cx="8668512" cy="6857990"/>
          </a:xfrm>
          <a:prstGeom prst="rect">
            <a:avLst/>
          </a:prstGeom>
        </p:spPr>
      </p:pic>
      <p:pic>
        <p:nvPicPr>
          <p:cNvPr id="11" name="Afbeelding 10" descr="Afbeelding met tekst&#10;&#10;Automatisch gegenereerde beschrijving">
            <a:extLst>
              <a:ext uri="{FF2B5EF4-FFF2-40B4-BE49-F238E27FC236}">
                <a16:creationId xmlns:a16="http://schemas.microsoft.com/office/drawing/2014/main" id="{D8724503-C718-A844-9D0B-72152144EF1C}"/>
              </a:ext>
            </a:extLst>
          </p:cNvPr>
          <p:cNvPicPr>
            <a:picLocks noChangeAspect="1"/>
          </p:cNvPicPr>
          <p:nvPr/>
        </p:nvPicPr>
        <p:blipFill>
          <a:blip r:embed="rId5"/>
          <a:stretch>
            <a:fillRect/>
          </a:stretch>
        </p:blipFill>
        <p:spPr>
          <a:xfrm>
            <a:off x="8328335" y="0"/>
            <a:ext cx="3863662" cy="6858000"/>
          </a:xfrm>
          <a:prstGeom prst="rect">
            <a:avLst/>
          </a:prstGeom>
        </p:spPr>
      </p:pic>
    </p:spTree>
    <p:extLst>
      <p:ext uri="{BB962C8B-B14F-4D97-AF65-F5344CB8AC3E}">
        <p14:creationId xmlns:p14="http://schemas.microsoft.com/office/powerpoint/2010/main" val="9123925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2"/>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0" y="1122363"/>
            <a:ext cx="6179298" cy="3204134"/>
          </a:xfrm>
        </p:spPr>
        <p:txBody>
          <a:bodyPr vert="horz" lIns="91440" tIns="45720" rIns="91440" bIns="45720" rtlCol="0" anchor="t">
            <a:normAutofit fontScale="90000"/>
          </a:bodyPr>
          <a:lstStyle/>
          <a:p>
            <a:r>
              <a:rPr lang="en-US" sz="2000" b="1" dirty="0" err="1">
                <a:solidFill>
                  <a:srgbClr val="F9B146"/>
                </a:solidFill>
              </a:rPr>
              <a:t>Oog</a:t>
            </a:r>
            <a:r>
              <a:rPr lang="en-US" sz="2000" b="1" dirty="0">
                <a:solidFill>
                  <a:srgbClr val="F9B146"/>
                </a:solidFill>
              </a:rPr>
              <a:t> </a:t>
            </a:r>
            <a:r>
              <a:rPr lang="en-US" sz="2000" b="1" dirty="0" err="1">
                <a:solidFill>
                  <a:srgbClr val="F9B146"/>
                </a:solidFill>
              </a:rPr>
              <a:t>voor</a:t>
            </a:r>
            <a:r>
              <a:rPr lang="en-US" sz="2000" b="1" dirty="0">
                <a:solidFill>
                  <a:srgbClr val="F9B146"/>
                </a:solidFill>
              </a:rPr>
              <a:t> </a:t>
            </a:r>
            <a:r>
              <a:rPr lang="en-US" sz="2000" b="1" dirty="0" err="1">
                <a:solidFill>
                  <a:srgbClr val="F9B146"/>
                </a:solidFill>
              </a:rPr>
              <a:t>leerling</a:t>
            </a:r>
            <a:br>
              <a:rPr lang="en-US" sz="2000" dirty="0"/>
            </a:br>
            <a:r>
              <a:rPr lang="en-US" sz="2000" dirty="0" err="1"/>
              <a:t>i</a:t>
            </a:r>
            <a:r>
              <a:rPr lang="en-US" sz="2000" dirty="0"/>
              <a:t>. Wat </a:t>
            </a:r>
            <a:r>
              <a:rPr lang="en-US" sz="2000" dirty="0" err="1"/>
              <a:t>moet</a:t>
            </a:r>
            <a:r>
              <a:rPr lang="en-US" sz="2000" dirty="0"/>
              <a:t>: </a:t>
            </a:r>
            <a:r>
              <a:rPr lang="en-US" sz="2000" dirty="0" err="1"/>
              <a:t>Herstel</a:t>
            </a:r>
            <a:r>
              <a:rPr lang="en-US" sz="2000" dirty="0"/>
              <a:t> + </a:t>
            </a:r>
            <a:r>
              <a:rPr lang="en-US" sz="2000" dirty="0" err="1"/>
              <a:t>perspectief</a:t>
            </a:r>
            <a:r>
              <a:rPr lang="en-US" sz="2000" dirty="0"/>
              <a:t> : </a:t>
            </a:r>
            <a:br>
              <a:rPr lang="en-US" sz="2000" dirty="0"/>
            </a:br>
            <a:r>
              <a:rPr lang="en-US" sz="2000" dirty="0"/>
              <a:t>	</a:t>
            </a:r>
            <a:r>
              <a:rPr lang="en-US" sz="2000" dirty="0" err="1"/>
              <a:t>Bied</a:t>
            </a:r>
            <a:r>
              <a:rPr lang="en-US" sz="2000" dirty="0"/>
              <a:t> </a:t>
            </a:r>
            <a:r>
              <a:rPr lang="en-US" sz="2000" dirty="0" err="1"/>
              <a:t>reële</a:t>
            </a:r>
            <a:r>
              <a:rPr lang="en-US" sz="2000" dirty="0"/>
              <a:t> route &amp; </a:t>
            </a:r>
            <a:r>
              <a:rPr lang="en-US" sz="2000" dirty="0" err="1"/>
              <a:t>palet-aanpak</a:t>
            </a:r>
            <a:br>
              <a:rPr lang="en-US" sz="2000" dirty="0"/>
            </a:br>
            <a:r>
              <a:rPr lang="en-US" sz="2000" dirty="0"/>
              <a:t>ii. Wat </a:t>
            </a:r>
            <a:r>
              <a:rPr lang="en-US" sz="2000" dirty="0" err="1"/>
              <a:t>kan</a:t>
            </a:r>
            <a:r>
              <a:rPr lang="en-US" sz="2000" dirty="0"/>
              <a:t>: </a:t>
            </a:r>
            <a:r>
              <a:rPr lang="en-US" sz="2000" dirty="0" err="1"/>
              <a:t>draaglast</a:t>
            </a:r>
            <a:br>
              <a:rPr lang="en-US" sz="2000" dirty="0"/>
            </a:br>
            <a:r>
              <a:rPr lang="en-US" sz="2000" dirty="0"/>
              <a:t>	</a:t>
            </a:r>
            <a:r>
              <a:rPr lang="en-US" sz="2000" dirty="0" err="1"/>
              <a:t>Gericht</a:t>
            </a:r>
            <a:r>
              <a:rPr lang="en-US" sz="2000" dirty="0"/>
              <a:t> op </a:t>
            </a:r>
            <a:r>
              <a:rPr lang="en-US" sz="2000" dirty="0" err="1"/>
              <a:t>snel</a:t>
            </a:r>
            <a:r>
              <a:rPr lang="en-US" sz="2000" dirty="0"/>
              <a:t> </a:t>
            </a:r>
            <a:r>
              <a:rPr lang="en-US" sz="2000" dirty="0" err="1"/>
              <a:t>resultaat</a:t>
            </a:r>
            <a:r>
              <a:rPr lang="en-US" sz="2000" dirty="0"/>
              <a:t> &amp; </a:t>
            </a:r>
            <a:r>
              <a:rPr lang="en-US" sz="2000" dirty="0" err="1"/>
              <a:t>geef</a:t>
            </a:r>
            <a:r>
              <a:rPr lang="en-US" sz="2000" dirty="0"/>
              <a:t> t </a:t>
            </a:r>
            <a:r>
              <a:rPr lang="en-US" sz="2000" dirty="0" err="1"/>
              <a:t>tijd</a:t>
            </a:r>
            <a:br>
              <a:rPr lang="en-US" sz="2000" dirty="0"/>
            </a:br>
            <a:br>
              <a:rPr lang="en-US" sz="2000" dirty="0"/>
            </a:br>
            <a:r>
              <a:rPr lang="en-US" sz="2000" b="1" dirty="0" err="1">
                <a:solidFill>
                  <a:srgbClr val="F9B146"/>
                </a:solidFill>
              </a:rPr>
              <a:t>oog</a:t>
            </a:r>
            <a:r>
              <a:rPr lang="en-US" sz="2000" b="1" dirty="0">
                <a:solidFill>
                  <a:srgbClr val="F9B146"/>
                </a:solidFill>
              </a:rPr>
              <a:t> </a:t>
            </a:r>
            <a:r>
              <a:rPr lang="en-US" sz="2000" b="1" dirty="0" err="1">
                <a:solidFill>
                  <a:srgbClr val="F9B146"/>
                </a:solidFill>
              </a:rPr>
              <a:t>voor</a:t>
            </a:r>
            <a:r>
              <a:rPr lang="en-US" sz="2000" b="1" dirty="0">
                <a:solidFill>
                  <a:srgbClr val="F9B146"/>
                </a:solidFill>
              </a:rPr>
              <a:t> school, </a:t>
            </a:r>
            <a:r>
              <a:rPr lang="en-US" sz="2000" b="1" dirty="0" err="1">
                <a:solidFill>
                  <a:srgbClr val="F9B146"/>
                </a:solidFill>
              </a:rPr>
              <a:t>schoolleiding</a:t>
            </a:r>
            <a:r>
              <a:rPr lang="en-US" sz="2000" b="1" dirty="0">
                <a:solidFill>
                  <a:srgbClr val="F9B146"/>
                </a:solidFill>
              </a:rPr>
              <a:t>, </a:t>
            </a:r>
            <a:r>
              <a:rPr lang="en-US" sz="2000" b="1" dirty="0" err="1">
                <a:solidFill>
                  <a:srgbClr val="F9B146"/>
                </a:solidFill>
              </a:rPr>
              <a:t>leraren</a:t>
            </a:r>
            <a:br>
              <a:rPr lang="en-US" sz="2000" b="1" dirty="0">
                <a:solidFill>
                  <a:srgbClr val="F9B146"/>
                </a:solidFill>
              </a:rPr>
            </a:br>
            <a:r>
              <a:rPr lang="en-US" sz="2000" b="1" dirty="0" err="1"/>
              <a:t>i</a:t>
            </a:r>
            <a:r>
              <a:rPr lang="en-US" sz="2000" b="1" dirty="0"/>
              <a:t>. </a:t>
            </a:r>
            <a:r>
              <a:rPr lang="en-US" sz="2000" b="1" dirty="0" err="1"/>
              <a:t>iedere</a:t>
            </a:r>
            <a:r>
              <a:rPr lang="en-US" sz="2000" b="1" dirty="0"/>
              <a:t> school </a:t>
            </a:r>
            <a:r>
              <a:rPr lang="en-US" sz="2000" b="1" dirty="0" err="1"/>
              <a:t>moet</a:t>
            </a:r>
            <a:r>
              <a:rPr lang="en-US" sz="2000" b="1" dirty="0"/>
              <a:t> </a:t>
            </a:r>
            <a:r>
              <a:rPr lang="en-US" sz="2000" b="1" dirty="0" err="1"/>
              <a:t>iets</a:t>
            </a:r>
            <a:r>
              <a:rPr lang="en-US" sz="2000" b="1" dirty="0"/>
              <a:t> </a:t>
            </a:r>
            <a:r>
              <a:rPr lang="en-US" sz="2000" b="1" dirty="0" err="1"/>
              <a:t>doen</a:t>
            </a:r>
            <a:br>
              <a:rPr lang="en-US" sz="2000" b="1" dirty="0"/>
            </a:br>
            <a:r>
              <a:rPr lang="en-US" sz="2000" b="1" dirty="0"/>
              <a:t>ii. Rijk </a:t>
            </a:r>
            <a:r>
              <a:rPr lang="en-US" sz="2000" b="1" dirty="0" err="1"/>
              <a:t>ondersteunt</a:t>
            </a:r>
            <a:r>
              <a:rPr lang="en-US" sz="2000" b="1" dirty="0"/>
              <a:t> met geld, </a:t>
            </a:r>
            <a:r>
              <a:rPr lang="en-US" sz="2000" b="1" dirty="0" err="1"/>
              <a:t>kennisdeling</a:t>
            </a:r>
            <a:r>
              <a:rPr lang="en-US" sz="2000" b="1" dirty="0"/>
              <a:t>, </a:t>
            </a:r>
            <a:r>
              <a:rPr lang="en-US" sz="2000" b="1" dirty="0" err="1"/>
              <a:t>uitvovering</a:t>
            </a:r>
            <a:br>
              <a:rPr lang="en-US" sz="2000" b="1" dirty="0"/>
            </a:br>
            <a:r>
              <a:rPr lang="en-US" sz="2000" b="1" dirty="0"/>
              <a:t>iii. </a:t>
            </a:r>
            <a:r>
              <a:rPr lang="en-US" sz="2000" b="1" dirty="0" err="1"/>
              <a:t>Gemeente</a:t>
            </a:r>
            <a:r>
              <a:rPr lang="en-US" sz="2000" b="1" dirty="0"/>
              <a:t> (etc.) is partner</a:t>
            </a:r>
            <a:br>
              <a:rPr lang="en-US" sz="2000" b="1" dirty="0"/>
            </a:br>
            <a:r>
              <a:rPr lang="en-US" sz="2000" b="1" dirty="0"/>
              <a:t>iv. Extra </a:t>
            </a:r>
            <a:r>
              <a:rPr lang="en-US" sz="2000" b="1" dirty="0" err="1"/>
              <a:t>voor</a:t>
            </a:r>
            <a:r>
              <a:rPr lang="en-US" sz="2000" b="1" dirty="0"/>
              <a:t> </a:t>
            </a:r>
            <a:r>
              <a:rPr lang="en-US" sz="2000" b="1" dirty="0" err="1"/>
              <a:t>scholen</a:t>
            </a:r>
            <a:r>
              <a:rPr lang="en-US" sz="2000" b="1" dirty="0"/>
              <a:t> in de </a:t>
            </a:r>
            <a:r>
              <a:rPr lang="en-US" sz="2000" b="1" dirty="0" err="1"/>
              <a:t>knel</a:t>
            </a:r>
            <a:br>
              <a:rPr lang="en-US" sz="2000" b="1" dirty="0"/>
            </a:br>
            <a:r>
              <a:rPr lang="en-US" sz="2000" b="1" dirty="0"/>
              <a:t>v. NB </a:t>
            </a:r>
            <a:r>
              <a:rPr lang="en-US" sz="2000" b="1" dirty="0" err="1"/>
              <a:t>kansengelijkheid</a:t>
            </a:r>
            <a:br>
              <a:rPr lang="en-US" sz="2000" b="1" dirty="0"/>
            </a:br>
            <a:r>
              <a:rPr lang="en-US" sz="2000" b="1" dirty="0"/>
              <a:t>vi. </a:t>
            </a:r>
            <a:r>
              <a:rPr lang="en-US" sz="2000" b="1" dirty="0" err="1"/>
              <a:t>Betrek</a:t>
            </a:r>
            <a:r>
              <a:rPr lang="en-US" sz="2000" b="1" dirty="0"/>
              <a:t> veld + </a:t>
            </a:r>
            <a:r>
              <a:rPr lang="en-US" sz="2000" b="1" dirty="0" err="1"/>
              <a:t>ouders</a:t>
            </a:r>
            <a:r>
              <a:rPr lang="en-US" sz="2000" b="1" dirty="0"/>
              <a:t> </a:t>
            </a:r>
            <a:r>
              <a:rPr lang="en-US" sz="2000" b="1" dirty="0" err="1"/>
              <a:t>en</a:t>
            </a:r>
            <a:r>
              <a:rPr lang="en-US" sz="2000" b="1" dirty="0"/>
              <a:t> </a:t>
            </a:r>
            <a:r>
              <a:rPr lang="en-US" sz="2000" b="1" dirty="0" err="1"/>
              <a:t>leerlingen</a:t>
            </a:r>
            <a:br>
              <a:rPr lang="en-US" sz="2000" b="1" dirty="0"/>
            </a:br>
            <a:endParaRPr lang="en-US" sz="2000" b="1" dirty="0">
              <a:solidFill>
                <a:srgbClr val="F9B146"/>
              </a:solidFill>
            </a:endParaRPr>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0" y="4872922"/>
            <a:ext cx="5744400" cy="1208141"/>
          </a:xfrm>
        </p:spPr>
        <p:txBody>
          <a:bodyPr vert="horz" lIns="91440" tIns="45720" rIns="91440" bIns="45720" rtlCol="0">
            <a:normAutofit/>
          </a:bodyPr>
          <a:lstStyle/>
          <a:p>
            <a:pPr marL="0" indent="0" algn="ctr">
              <a:buNone/>
            </a:pPr>
            <a:r>
              <a:rPr lang="en-US" sz="2400" b="1" dirty="0" err="1">
                <a:solidFill>
                  <a:srgbClr val="F9B146"/>
                </a:solidFill>
              </a:rPr>
              <a:t>Maatschappelijke</a:t>
            </a:r>
            <a:r>
              <a:rPr lang="en-US" sz="2400" b="1" dirty="0">
                <a:solidFill>
                  <a:srgbClr val="F9B146"/>
                </a:solidFill>
              </a:rPr>
              <a:t> </a:t>
            </a:r>
            <a:r>
              <a:rPr lang="en-US" sz="2400" b="1" dirty="0" err="1">
                <a:solidFill>
                  <a:srgbClr val="F9B146"/>
                </a:solidFill>
              </a:rPr>
              <a:t>BegeleidingsCommissie</a:t>
            </a:r>
            <a:endParaRPr lang="en-US" sz="2400" b="1" dirty="0">
              <a:solidFill>
                <a:srgbClr val="F9B146"/>
              </a:solidFill>
            </a:endParaRPr>
          </a:p>
          <a:p>
            <a:pPr marL="0" indent="0" algn="ctr">
              <a:buNone/>
            </a:pPr>
            <a:r>
              <a:rPr lang="en-US" sz="2400" b="1" dirty="0" err="1">
                <a:solidFill>
                  <a:srgbClr val="F9B146"/>
                </a:solidFill>
              </a:rPr>
              <a:t>Volgen</a:t>
            </a:r>
            <a:r>
              <a:rPr lang="en-US" sz="2400" b="1" dirty="0">
                <a:solidFill>
                  <a:srgbClr val="F9B146"/>
                </a:solidFill>
              </a:rPr>
              <a:t> &amp; </a:t>
            </a:r>
            <a:r>
              <a:rPr lang="en-US" sz="2400" b="1" dirty="0" err="1">
                <a:solidFill>
                  <a:srgbClr val="F9B146"/>
                </a:solidFill>
              </a:rPr>
              <a:t>bijstellen</a:t>
            </a:r>
            <a:r>
              <a:rPr lang="en-US" sz="2400" b="1" dirty="0">
                <a:solidFill>
                  <a:srgbClr val="F9B146"/>
                </a:solidFill>
              </a:rPr>
              <a:t> van </a:t>
            </a:r>
            <a:r>
              <a:rPr lang="en-US" sz="2400" b="1" dirty="0" err="1">
                <a:solidFill>
                  <a:srgbClr val="F9B146"/>
                </a:solidFill>
              </a:rPr>
              <a:t>Aanpak</a:t>
            </a:r>
            <a:endParaRPr lang="en-US" sz="24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3"/>
          <a:stretch>
            <a:fillRect/>
          </a:stretch>
        </p:blipFill>
        <p:spPr>
          <a:xfrm rot="544181">
            <a:off x="6393660" y="2331378"/>
            <a:ext cx="1327175" cy="370828"/>
          </a:xfrm>
          <a:prstGeom prst="rect">
            <a:avLst/>
          </a:prstGeom>
        </p:spPr>
      </p:pic>
    </p:spTree>
    <p:extLst>
      <p:ext uri="{BB962C8B-B14F-4D97-AF65-F5344CB8AC3E}">
        <p14:creationId xmlns:p14="http://schemas.microsoft.com/office/powerpoint/2010/main" val="2604743691"/>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0" y="1122363"/>
            <a:ext cx="6579267" cy="3204134"/>
          </a:xfrm>
        </p:spPr>
        <p:txBody>
          <a:bodyPr vert="horz" lIns="91440" tIns="45720" rIns="91440" bIns="45720" rtlCol="0" anchor="t">
            <a:normAutofit fontScale="90000"/>
          </a:bodyPr>
          <a:lstStyle/>
          <a:p>
            <a:r>
              <a:rPr lang="en-US" sz="2000" dirty="0" err="1"/>
              <a:t>Ideeën</a:t>
            </a:r>
            <a:r>
              <a:rPr lang="en-US" sz="2000" dirty="0"/>
              <a:t>? </a:t>
            </a:r>
            <a:r>
              <a:rPr lang="en-US" sz="2000" b="1" dirty="0">
                <a:solidFill>
                  <a:srgbClr val="F9B146"/>
                </a:solidFill>
              </a:rPr>
              <a:t>Wat </a:t>
            </a:r>
            <a:r>
              <a:rPr lang="en-US" sz="2000" b="1" dirty="0" err="1">
                <a:solidFill>
                  <a:srgbClr val="F9B146"/>
                </a:solidFill>
              </a:rPr>
              <a:t>komt</a:t>
            </a:r>
            <a:r>
              <a:rPr lang="en-US" sz="2000" b="1" dirty="0">
                <a:solidFill>
                  <a:srgbClr val="F9B146"/>
                </a:solidFill>
              </a:rPr>
              <a:t> </a:t>
            </a:r>
            <a:r>
              <a:rPr lang="en-US" sz="2000" b="1" dirty="0" err="1">
                <a:solidFill>
                  <a:srgbClr val="F9B146"/>
                </a:solidFill>
              </a:rPr>
              <a:t>nog</a:t>
            </a:r>
            <a:r>
              <a:rPr lang="en-US" sz="2000" b="1" dirty="0">
                <a:solidFill>
                  <a:srgbClr val="F9B146"/>
                </a:solidFill>
              </a:rPr>
              <a:t> op de </a:t>
            </a:r>
            <a:r>
              <a:rPr lang="en-US" sz="2000" b="1" dirty="0" err="1">
                <a:solidFill>
                  <a:srgbClr val="F9B146"/>
                </a:solidFill>
              </a:rPr>
              <a:t>menukaart</a:t>
            </a:r>
            <a:br>
              <a:rPr lang="en-US" sz="2000" dirty="0"/>
            </a:br>
            <a:r>
              <a:rPr lang="en-US" sz="2000" dirty="0"/>
              <a:t>1.Verlengde </a:t>
            </a:r>
            <a:r>
              <a:rPr lang="en-US" sz="2000" dirty="0" err="1"/>
              <a:t>leerroute</a:t>
            </a:r>
            <a:r>
              <a:rPr lang="en-US" sz="2000" dirty="0"/>
              <a:t> (</a:t>
            </a:r>
            <a:r>
              <a:rPr lang="en-US" sz="2000" dirty="0" err="1"/>
              <a:t>vwo</a:t>
            </a:r>
            <a:r>
              <a:rPr lang="en-US" sz="2000" dirty="0"/>
              <a:t> in 7 </a:t>
            </a:r>
            <a:r>
              <a:rPr lang="en-US" sz="2000" dirty="0" err="1"/>
              <a:t>jaar</a:t>
            </a:r>
            <a:r>
              <a:rPr lang="en-US" sz="2000" dirty="0"/>
              <a:t>: </a:t>
            </a:r>
            <a:r>
              <a:rPr lang="en-US" sz="2000" dirty="0" err="1"/>
              <a:t>dus</a:t>
            </a:r>
            <a:r>
              <a:rPr lang="en-US" sz="2000" dirty="0"/>
              <a:t> </a:t>
            </a:r>
            <a:r>
              <a:rPr lang="en-US" sz="2000" dirty="0" err="1"/>
              <a:t>niet</a:t>
            </a:r>
            <a:r>
              <a:rPr lang="en-US" sz="2000" dirty="0"/>
              <a:t> </a:t>
            </a:r>
            <a:r>
              <a:rPr lang="en-US" sz="2000" dirty="0" err="1"/>
              <a:t>doubleren</a:t>
            </a:r>
            <a:r>
              <a:rPr lang="en-US" sz="2000" dirty="0"/>
              <a:t>)</a:t>
            </a:r>
            <a:br>
              <a:rPr lang="en-US" sz="2000" dirty="0"/>
            </a:br>
            <a:r>
              <a:rPr lang="en-US" sz="2000" dirty="0"/>
              <a:t>2.Verlengde </a:t>
            </a:r>
            <a:r>
              <a:rPr lang="en-US" sz="2000" dirty="0" err="1"/>
              <a:t>onderwijstijd</a:t>
            </a:r>
            <a:r>
              <a:rPr lang="en-US" sz="2000" dirty="0"/>
              <a:t> (</a:t>
            </a:r>
            <a:r>
              <a:rPr lang="en-US" sz="2000" dirty="0" err="1"/>
              <a:t>ipv</a:t>
            </a:r>
            <a:r>
              <a:rPr lang="en-US" sz="2000" dirty="0"/>
              <a:t> </a:t>
            </a:r>
            <a:r>
              <a:rPr lang="en-US" sz="2000" dirty="0" err="1"/>
              <a:t>vakanties</a:t>
            </a:r>
            <a:r>
              <a:rPr lang="en-US" sz="2000" dirty="0"/>
              <a:t>)</a:t>
            </a:r>
            <a:br>
              <a:rPr lang="en-US" sz="2000" dirty="0"/>
            </a:br>
            <a:r>
              <a:rPr lang="en-US" sz="2000" dirty="0"/>
              <a:t>3.Programma </a:t>
            </a:r>
            <a:r>
              <a:rPr lang="en-US" sz="2000" dirty="0" err="1"/>
              <a:t>intensieve</a:t>
            </a:r>
            <a:r>
              <a:rPr lang="en-US" sz="2000" dirty="0"/>
              <a:t> </a:t>
            </a:r>
            <a:r>
              <a:rPr lang="en-US" sz="2000" dirty="0" err="1"/>
              <a:t>begeleiding</a:t>
            </a:r>
            <a:r>
              <a:rPr lang="en-US" sz="2000" dirty="0"/>
              <a:t> </a:t>
            </a:r>
            <a:r>
              <a:rPr lang="en-US" sz="2000" dirty="0" err="1"/>
              <a:t>voor</a:t>
            </a:r>
            <a:r>
              <a:rPr lang="en-US" sz="2000" dirty="0"/>
              <a:t> </a:t>
            </a:r>
            <a:r>
              <a:rPr lang="en-US" sz="2000" dirty="0" err="1"/>
              <a:t>leerlingen</a:t>
            </a:r>
            <a:br>
              <a:rPr lang="en-US" sz="2000" dirty="0"/>
            </a:br>
            <a:r>
              <a:rPr lang="en-US" sz="2000" dirty="0"/>
              <a:t>4.Coaching </a:t>
            </a:r>
            <a:r>
              <a:rPr lang="en-US" sz="2000" dirty="0" err="1"/>
              <a:t>voor</a:t>
            </a:r>
            <a:r>
              <a:rPr lang="en-US" sz="2000" dirty="0"/>
              <a:t> </a:t>
            </a:r>
            <a:r>
              <a:rPr lang="en-US" sz="2000" dirty="0" err="1"/>
              <a:t>leraren</a:t>
            </a:r>
            <a:br>
              <a:rPr lang="en-US" sz="2000" dirty="0"/>
            </a:br>
            <a:r>
              <a:rPr lang="en-US" sz="2000" dirty="0"/>
              <a:t>5. </a:t>
            </a:r>
            <a:r>
              <a:rPr lang="en-US" sz="2000" dirty="0" err="1"/>
              <a:t>Ouderbetrokkenheid</a:t>
            </a:r>
            <a:br>
              <a:rPr lang="en-US" sz="2000" dirty="0"/>
            </a:br>
            <a:r>
              <a:rPr lang="en-US" sz="2000" dirty="0"/>
              <a:t>6. </a:t>
            </a:r>
            <a:r>
              <a:rPr lang="en-US" sz="2000" dirty="0" err="1"/>
              <a:t>maatregelen</a:t>
            </a:r>
            <a:r>
              <a:rPr lang="en-US" sz="2000" dirty="0"/>
              <a:t> </a:t>
            </a:r>
            <a:r>
              <a:rPr lang="en-US" sz="2000" dirty="0" err="1"/>
              <a:t>gericht</a:t>
            </a:r>
            <a:r>
              <a:rPr lang="en-US" sz="2000" dirty="0"/>
              <a:t> op </a:t>
            </a:r>
            <a:r>
              <a:rPr lang="en-US" sz="2000" dirty="0" err="1"/>
              <a:t>metacognitie</a:t>
            </a:r>
            <a:r>
              <a:rPr lang="en-US" sz="2000" dirty="0"/>
              <a:t>, </a:t>
            </a:r>
            <a:r>
              <a:rPr lang="en-US" sz="2000" dirty="0" err="1"/>
              <a:t>zelfregulatie</a:t>
            </a:r>
            <a:r>
              <a:rPr lang="en-US" sz="2000" dirty="0"/>
              <a:t>, </a:t>
            </a:r>
            <a:r>
              <a:rPr lang="en-US" sz="2000" dirty="0" err="1"/>
              <a:t>loopbaanoriëntatie</a:t>
            </a:r>
            <a:br>
              <a:rPr lang="en-US" sz="2000" dirty="0"/>
            </a:br>
            <a:r>
              <a:rPr lang="en-US" sz="2000" dirty="0"/>
              <a:t>7. </a:t>
            </a:r>
            <a:r>
              <a:rPr lang="en-US" sz="2000" dirty="0" err="1"/>
              <a:t>tussenjaar</a:t>
            </a:r>
            <a:r>
              <a:rPr lang="en-US" sz="2000" dirty="0"/>
              <a:t> (</a:t>
            </a:r>
            <a:r>
              <a:rPr lang="en-US" sz="2000" dirty="0" err="1"/>
              <a:t>vmbo</a:t>
            </a:r>
            <a:r>
              <a:rPr lang="en-US" sz="2000" dirty="0"/>
              <a:t>&gt; </a:t>
            </a:r>
            <a:r>
              <a:rPr lang="en-US" sz="2000" dirty="0" err="1"/>
              <a:t>mbo</a:t>
            </a:r>
            <a:r>
              <a:rPr lang="en-US" sz="2000" dirty="0"/>
              <a:t>)</a:t>
            </a:r>
            <a:br>
              <a:rPr lang="en-US" sz="2000" dirty="0"/>
            </a:br>
            <a:r>
              <a:rPr lang="en-US" sz="2000" dirty="0"/>
              <a:t>8 </a:t>
            </a:r>
            <a:r>
              <a:rPr lang="en-US" sz="2000" dirty="0" err="1"/>
              <a:t>interventies</a:t>
            </a:r>
            <a:r>
              <a:rPr lang="en-US" sz="2000" dirty="0"/>
              <a:t> </a:t>
            </a:r>
            <a:r>
              <a:rPr lang="en-US" sz="2000" dirty="0" err="1"/>
              <a:t>gericht</a:t>
            </a:r>
            <a:r>
              <a:rPr lang="en-US" sz="2000" dirty="0"/>
              <a:t> op soc. </a:t>
            </a:r>
            <a:r>
              <a:rPr lang="en-US" sz="2000" dirty="0" err="1"/>
              <a:t>ontw</a:t>
            </a:r>
            <a:r>
              <a:rPr lang="en-US" sz="2000" dirty="0"/>
              <a:t>. + </a:t>
            </a:r>
            <a:r>
              <a:rPr lang="en-US" sz="2000" dirty="0" err="1"/>
              <a:t>mentaal</a:t>
            </a:r>
            <a:r>
              <a:rPr lang="en-US" sz="2000" dirty="0"/>
              <a:t> </a:t>
            </a:r>
            <a:r>
              <a:rPr lang="en-US" sz="2000" dirty="0" err="1"/>
              <a:t>welbevinden</a:t>
            </a:r>
            <a:br>
              <a:rPr lang="en-US" sz="2000" dirty="0"/>
            </a:br>
            <a:r>
              <a:rPr lang="en-US" sz="2000" dirty="0"/>
              <a:t>9. </a:t>
            </a:r>
            <a:r>
              <a:rPr lang="en-US" sz="2000" dirty="0" err="1"/>
              <a:t>verlengde</a:t>
            </a:r>
            <a:r>
              <a:rPr lang="en-US" sz="2000" dirty="0"/>
              <a:t> </a:t>
            </a:r>
            <a:r>
              <a:rPr lang="en-US" sz="2000" dirty="0" err="1"/>
              <a:t>brugklas</a:t>
            </a:r>
            <a:r>
              <a:rPr lang="en-US" sz="2000" dirty="0"/>
              <a:t> om </a:t>
            </a:r>
            <a:r>
              <a:rPr lang="en-US" sz="2000" dirty="0" err="1"/>
              <a:t>keuze</a:t>
            </a:r>
            <a:r>
              <a:rPr lang="en-US" sz="2000" dirty="0"/>
              <a:t> </a:t>
            </a:r>
            <a:r>
              <a:rPr lang="en-US" sz="2000" dirty="0" err="1"/>
              <a:t>uit</a:t>
            </a:r>
            <a:r>
              <a:rPr lang="en-US" sz="2000" dirty="0"/>
              <a:t> </a:t>
            </a:r>
            <a:r>
              <a:rPr lang="en-US" sz="2000" dirty="0" err="1"/>
              <a:t>te</a:t>
            </a:r>
            <a:r>
              <a:rPr lang="en-US" sz="2000" dirty="0"/>
              <a:t> </a:t>
            </a:r>
            <a:r>
              <a:rPr lang="en-US" sz="2000" dirty="0" err="1"/>
              <a:t>stellen</a:t>
            </a:r>
            <a:r>
              <a:rPr lang="en-US" sz="2000" dirty="0"/>
              <a:t> (1&gt; 2 of 3 </a:t>
            </a:r>
            <a:r>
              <a:rPr lang="en-US" sz="2000" dirty="0" err="1"/>
              <a:t>jr</a:t>
            </a:r>
            <a:r>
              <a:rPr lang="en-US" sz="2000" dirty="0"/>
              <a:t>)</a:t>
            </a:r>
            <a:br>
              <a:rPr lang="en-US" sz="2000" dirty="0"/>
            </a:br>
            <a:r>
              <a:rPr lang="en-US" sz="2000" dirty="0"/>
              <a:t>10 </a:t>
            </a:r>
            <a:r>
              <a:rPr lang="en-US" sz="2000" dirty="0" err="1"/>
              <a:t>capaciteitentoets</a:t>
            </a:r>
            <a:r>
              <a:rPr lang="en-US" sz="2000" dirty="0"/>
              <a:t> + </a:t>
            </a:r>
            <a:r>
              <a:rPr lang="en-US" sz="2000" dirty="0" err="1"/>
              <a:t>herijking</a:t>
            </a:r>
            <a:r>
              <a:rPr lang="en-US" sz="2000" dirty="0"/>
              <a:t> </a:t>
            </a:r>
            <a:r>
              <a:rPr lang="en-US" sz="2000" dirty="0" err="1"/>
              <a:t>schooladvies</a:t>
            </a:r>
            <a:r>
              <a:rPr lang="en-US" sz="2000" dirty="0"/>
              <a:t> in </a:t>
            </a:r>
            <a:r>
              <a:rPr lang="en-US" sz="2000" dirty="0" err="1"/>
              <a:t>jaar</a:t>
            </a:r>
            <a:r>
              <a:rPr lang="en-US" sz="2000" dirty="0"/>
              <a:t> 2</a:t>
            </a:r>
            <a:br>
              <a:rPr lang="en-US" sz="2000" dirty="0"/>
            </a:br>
            <a:r>
              <a:rPr lang="en-US" sz="2000" dirty="0"/>
              <a:t>11. extra </a:t>
            </a:r>
            <a:r>
              <a:rPr lang="en-US" sz="2000" dirty="0" err="1"/>
              <a:t>hulp</a:t>
            </a:r>
            <a:r>
              <a:rPr lang="en-US" sz="2000" dirty="0"/>
              <a:t> in de </a:t>
            </a:r>
            <a:r>
              <a:rPr lang="en-US" sz="2000" dirty="0" err="1"/>
              <a:t>klas</a:t>
            </a:r>
            <a:br>
              <a:rPr lang="en-US" sz="2000" dirty="0"/>
            </a:br>
            <a:r>
              <a:rPr lang="en-US" sz="2000" dirty="0"/>
              <a:t>12. </a:t>
            </a:r>
            <a:r>
              <a:rPr lang="en-US" sz="2000" dirty="0" err="1"/>
              <a:t>ondersteuning</a:t>
            </a:r>
            <a:r>
              <a:rPr lang="en-US" sz="2000" dirty="0"/>
              <a:t> </a:t>
            </a:r>
            <a:r>
              <a:rPr lang="en-US" sz="2000"/>
              <a:t>leraren</a:t>
            </a:r>
            <a:br>
              <a:rPr lang="en-US" sz="2000" dirty="0"/>
            </a:br>
            <a:br>
              <a:rPr lang="en-US" sz="2000" dirty="0"/>
            </a:br>
            <a:endParaRPr lang="en-US" sz="2000" dirty="0"/>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0" y="4872922"/>
            <a:ext cx="4618127" cy="1208141"/>
          </a:xfrm>
        </p:spPr>
        <p:txBody>
          <a:bodyPr vert="horz" lIns="91440" tIns="45720" rIns="91440" bIns="45720" rtlCol="0">
            <a:normAutofit/>
          </a:bodyPr>
          <a:lstStyle/>
          <a:p>
            <a:pPr marL="0" indent="0">
              <a:buNone/>
            </a:pPr>
            <a:r>
              <a:rPr lang="en-US" sz="2400" b="1" dirty="0">
                <a:solidFill>
                  <a:srgbClr val="F9B146"/>
                </a:solidFill>
              </a:rPr>
              <a:t>“</a:t>
            </a:r>
            <a:r>
              <a:rPr lang="en-US" sz="2400" b="1" dirty="0" err="1">
                <a:solidFill>
                  <a:srgbClr val="F9B146"/>
                </a:solidFill>
              </a:rPr>
              <a:t>Niet</a:t>
            </a:r>
            <a:r>
              <a:rPr lang="en-US" sz="2400" b="1" dirty="0">
                <a:solidFill>
                  <a:srgbClr val="F9B146"/>
                </a:solidFill>
              </a:rPr>
              <a:t> de </a:t>
            </a:r>
            <a:r>
              <a:rPr lang="en-US" sz="2400" b="1" dirty="0" err="1">
                <a:solidFill>
                  <a:srgbClr val="F9B146"/>
                </a:solidFill>
              </a:rPr>
              <a:t>leerling</a:t>
            </a:r>
            <a:r>
              <a:rPr lang="en-US" sz="2400" b="1" dirty="0">
                <a:solidFill>
                  <a:srgbClr val="F9B146"/>
                </a:solidFill>
              </a:rPr>
              <a:t> </a:t>
            </a:r>
            <a:r>
              <a:rPr lang="en-US" sz="2400" b="1" dirty="0" err="1">
                <a:solidFill>
                  <a:srgbClr val="F9B146"/>
                </a:solidFill>
              </a:rPr>
              <a:t>loopt</a:t>
            </a:r>
            <a:r>
              <a:rPr lang="en-US" sz="2400" b="1" dirty="0">
                <a:solidFill>
                  <a:srgbClr val="F9B146"/>
                </a:solidFill>
              </a:rPr>
              <a:t> vast </a:t>
            </a:r>
            <a:r>
              <a:rPr lang="en-US" sz="2400" b="1" i="1" dirty="0">
                <a:solidFill>
                  <a:srgbClr val="F9B146"/>
                </a:solidFill>
              </a:rPr>
              <a:t>coronae causa</a:t>
            </a:r>
            <a:r>
              <a:rPr lang="en-US" sz="2400" b="1" dirty="0">
                <a:solidFill>
                  <a:srgbClr val="F9B146"/>
                </a:solidFill>
              </a:rPr>
              <a:t>, maar het system.”</a:t>
            </a:r>
          </a:p>
          <a:p>
            <a:pPr marL="0" indent="0" algn="r">
              <a:buNone/>
            </a:pPr>
            <a:r>
              <a:rPr lang="en-US" sz="1400" b="1" dirty="0">
                <a:solidFill>
                  <a:srgbClr val="F9B146"/>
                </a:solidFill>
                <a:hlinkClick r:id="rId4"/>
              </a:rPr>
              <a:t>Marcel van </a:t>
            </a:r>
            <a:r>
              <a:rPr lang="en-US" sz="1400" b="1" dirty="0" err="1">
                <a:solidFill>
                  <a:srgbClr val="F9B146"/>
                </a:solidFill>
                <a:hlinkClick r:id="rId4"/>
              </a:rPr>
              <a:t>Herpen</a:t>
            </a:r>
            <a:r>
              <a:rPr lang="en-US" sz="1400" b="1" dirty="0">
                <a:solidFill>
                  <a:srgbClr val="F9B146"/>
                </a:solidFill>
                <a:hlinkClick r:id="rId4"/>
              </a:rPr>
              <a:t>, </a:t>
            </a:r>
            <a:r>
              <a:rPr lang="en-US" sz="1400" b="1" dirty="0" err="1">
                <a:solidFill>
                  <a:srgbClr val="F9B146"/>
                </a:solidFill>
                <a:hlinkClick r:id="rId4"/>
              </a:rPr>
              <a:t>pedagoog</a:t>
            </a:r>
            <a:r>
              <a:rPr lang="en-US" sz="1400" b="1" dirty="0">
                <a:solidFill>
                  <a:srgbClr val="F9B146"/>
                </a:solidFill>
                <a:hlinkClick r:id="rId4"/>
              </a:rPr>
              <a:t>.</a:t>
            </a:r>
            <a:endParaRPr lang="en-US" sz="14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5"/>
          <a:stretch>
            <a:fillRect/>
          </a:stretch>
        </p:blipFill>
        <p:spPr>
          <a:xfrm rot="544181">
            <a:off x="6393660" y="2331378"/>
            <a:ext cx="1327175" cy="370828"/>
          </a:xfrm>
          <a:prstGeom prst="rect">
            <a:avLst/>
          </a:prstGeom>
        </p:spPr>
      </p:pic>
      <p:sp>
        <p:nvSpPr>
          <p:cNvPr id="7" name="Tekstvak 6">
            <a:extLst>
              <a:ext uri="{FF2B5EF4-FFF2-40B4-BE49-F238E27FC236}">
                <a16:creationId xmlns:a16="http://schemas.microsoft.com/office/drawing/2014/main" id="{748BA880-0B91-CA4D-B78E-1BD3A24D4352}"/>
              </a:ext>
            </a:extLst>
          </p:cNvPr>
          <p:cNvSpPr txBox="1"/>
          <p:nvPr/>
        </p:nvSpPr>
        <p:spPr>
          <a:xfrm>
            <a:off x="7387769" y="474765"/>
            <a:ext cx="4518096" cy="1754326"/>
          </a:xfrm>
          <a:prstGeom prst="rect">
            <a:avLst/>
          </a:prstGeom>
          <a:noFill/>
        </p:spPr>
        <p:txBody>
          <a:bodyPr wrap="none" rtlCol="0">
            <a:spAutoFit/>
          </a:bodyPr>
          <a:lstStyle/>
          <a:p>
            <a:r>
              <a:rPr lang="nl-NL" dirty="0"/>
              <a:t>Stap 1: analyse van probleem</a:t>
            </a:r>
          </a:p>
          <a:p>
            <a:pPr marL="285750" indent="-285750">
              <a:buFont typeface="Wingdings" pitchFamily="2" charset="2"/>
              <a:buChar char="Ø"/>
            </a:pPr>
            <a:r>
              <a:rPr lang="nl-NL" dirty="0"/>
              <a:t>à la LVS (po)? (Vo-raad buigt zich hierover)</a:t>
            </a:r>
          </a:p>
          <a:p>
            <a:pPr marL="285750" indent="-285750">
              <a:buFont typeface="Wingdings" pitchFamily="2" charset="2"/>
              <a:buChar char="Ø"/>
            </a:pPr>
            <a:r>
              <a:rPr lang="nl-NL" dirty="0"/>
              <a:t>Peil VO (brengt leerresultaten in beeld)</a:t>
            </a:r>
          </a:p>
          <a:p>
            <a:pPr marL="285750" indent="-285750">
              <a:buFont typeface="Wingdings" pitchFamily="2" charset="2"/>
              <a:buChar char="Ø"/>
            </a:pPr>
            <a:r>
              <a:rPr lang="nl-NL" dirty="0"/>
              <a:t>Vragenlijsten </a:t>
            </a:r>
            <a:r>
              <a:rPr lang="nl-NL" dirty="0" err="1"/>
              <a:t>soc-emo</a:t>
            </a:r>
            <a:r>
              <a:rPr lang="nl-NL" dirty="0"/>
              <a:t> en </a:t>
            </a:r>
            <a:r>
              <a:rPr lang="nl-NL" dirty="0" err="1"/>
              <a:t>exec</a:t>
            </a:r>
            <a:r>
              <a:rPr lang="nl-NL" dirty="0"/>
              <a:t>.</a:t>
            </a:r>
          </a:p>
          <a:p>
            <a:r>
              <a:rPr lang="nl-NL" dirty="0"/>
              <a:t>Stap 2 inventarisatie</a:t>
            </a:r>
          </a:p>
          <a:p>
            <a:r>
              <a:rPr lang="nl-NL" dirty="0"/>
              <a:t>Stap 3 </a:t>
            </a:r>
          </a:p>
        </p:txBody>
      </p:sp>
      <p:sp>
        <p:nvSpPr>
          <p:cNvPr id="8" name="Tekstvak 7">
            <a:extLst>
              <a:ext uri="{FF2B5EF4-FFF2-40B4-BE49-F238E27FC236}">
                <a16:creationId xmlns:a16="http://schemas.microsoft.com/office/drawing/2014/main" id="{4A012956-C1D6-7245-A123-2826C0D5E151}"/>
              </a:ext>
            </a:extLst>
          </p:cNvPr>
          <p:cNvSpPr txBox="1"/>
          <p:nvPr/>
        </p:nvSpPr>
        <p:spPr>
          <a:xfrm>
            <a:off x="7057247" y="4121078"/>
            <a:ext cx="3085134" cy="1015663"/>
          </a:xfrm>
          <a:prstGeom prst="rect">
            <a:avLst/>
          </a:prstGeom>
          <a:solidFill>
            <a:srgbClr val="F9B146"/>
          </a:solidFill>
        </p:spPr>
        <p:txBody>
          <a:bodyPr wrap="square" rtlCol="0">
            <a:spAutoFit/>
          </a:bodyPr>
          <a:lstStyle/>
          <a:p>
            <a:r>
              <a:rPr lang="nl-NL" sz="2000" b="1" dirty="0">
                <a:solidFill>
                  <a:schemeClr val="bg1"/>
                </a:solidFill>
              </a:rPr>
              <a:t>Is gymnasiast ook in beeld bij overkoepelende brainstormfase &amp; aanpak</a:t>
            </a:r>
          </a:p>
        </p:txBody>
      </p:sp>
    </p:spTree>
    <p:extLst>
      <p:ext uri="{BB962C8B-B14F-4D97-AF65-F5344CB8AC3E}">
        <p14:creationId xmlns:p14="http://schemas.microsoft.com/office/powerpoint/2010/main" val="2941361628"/>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1239</Words>
  <Application>Microsoft Macintosh PowerPoint</Application>
  <PresentationFormat>Breedbeeld</PresentationFormat>
  <Paragraphs>44</Paragraphs>
  <Slides>5</Slides>
  <Notes>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5</vt:i4>
      </vt:variant>
    </vt:vector>
  </HeadingPairs>
  <TitlesOfParts>
    <vt:vector size="10" baseType="lpstr">
      <vt:lpstr>Arial</vt:lpstr>
      <vt:lpstr>Calibri</vt:lpstr>
      <vt:lpstr>Calibri Light</vt:lpstr>
      <vt:lpstr>Wingdings</vt:lpstr>
      <vt:lpstr>Kantoorthema</vt:lpstr>
      <vt:lpstr>                        BGV-webcafé | Pecunia non olet.</vt:lpstr>
      <vt:lpstr>Nationaal Programma Onderwijs</vt:lpstr>
      <vt:lpstr>&gt; vertraging: i. cognitieve ontw ii. soc-emot. ontw. iii. executieve ontw. &gt; stillstand: i. zorgondersteuning ii. beweging en sport iii. cultuur iv. social- /  peer-contact</vt:lpstr>
      <vt:lpstr>Oog voor leerling i. Wat moet: Herstel + perspectief :   Bied reële route &amp; palet-aanpak ii. Wat kan: draaglast  Gericht op snel resultaat &amp; geef t tijd  oog voor school, schoolleiding, leraren i. iedere school moet iets doen ii. Rijk ondersteunt met geld, kennisdeling, uitvovering iii. Gemeente (etc.) is partner iv. Extra voor scholen in de knel v. NB kansengelijkheid vi. Betrek veld + ouders en leerlingen </vt:lpstr>
      <vt:lpstr>Ideeën? Wat komt nog op de menukaart 1.Verlengde leerroute (vwo in 7 jaar: dus niet doubleren) 2.Verlengde onderwijstijd (ipv vakanties) 3.Programma intensieve begeleiding voor leerlingen 4.Coaching voor leraren 5. Ouderbetrokkenheid 6. maatregelen gericht op metacognitie, zelfregulatie, loopbaanoriëntatie 7. tussenjaar (vmbo&gt; mbo) 8 interventies gericht op soc. ontw. + mentaal welbevinden 9. verlengde brugklas om keuze uit te stellen (1&gt; 2 of 3 jr) 10 capaciteitentoets + herijking schooladvies in jaar 2 11. extra hulp in de klas 12. ondersteuning leraren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BGV-webcafé | Pecunia non olet.</dc:title>
  <dc:creator>Annemieke van der Plaat</dc:creator>
  <cp:lastModifiedBy>Annemieke van der Plaat</cp:lastModifiedBy>
  <cp:revision>1</cp:revision>
  <dcterms:created xsi:type="dcterms:W3CDTF">2021-03-10T11:46:50Z</dcterms:created>
  <dcterms:modified xsi:type="dcterms:W3CDTF">2021-03-10T12:59:14Z</dcterms:modified>
</cp:coreProperties>
</file>